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2.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FFFF00C_1ABDB941.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tags/tag1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7.xml" ContentType="application/vnd.openxmlformats-officedocument.presentationml.tags+xml"/>
  <Override PartName="/ppt/notesSlides/notesSlide25.xml" ContentType="application/vnd.openxmlformats-officedocument.presentationml.notesSlide+xml"/>
  <Override PartName="/ppt/tags/tag18.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7FFFFFD6_8839F39A.xml" ContentType="application/vnd.ms-powerpoint.comments+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notesSlides/notesSlide32.xml" ContentType="application/vnd.openxmlformats-officedocument.presentationml.notesSlide+xml"/>
  <Override PartName="/ppt/tags/tag21.xml" ContentType="application/vnd.openxmlformats-officedocument.presentationml.tags+xml"/>
  <Override PartName="/ppt/notesSlides/notesSlide33.xml" ContentType="application/vnd.openxmlformats-officedocument.presentationml.notesSlide+xml"/>
  <Override PartName="/ppt/tags/tag22.xml" ContentType="application/vnd.openxmlformats-officedocument.presentationml.tags+xml"/>
  <Override PartName="/ppt/notesSlides/notesSlide34.xml" ContentType="application/vnd.openxmlformats-officedocument.presentationml.notesSlide+xml"/>
  <Override PartName="/ppt/tags/tag23.xml" ContentType="application/vnd.openxmlformats-officedocument.presentationml.tags+xml"/>
  <Override PartName="/ppt/notesSlides/notesSlide35.xml" ContentType="application/vnd.openxmlformats-officedocument.presentationml.notesSlide+xml"/>
  <Override PartName="/ppt/tags/tag24.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5.xml" ContentType="application/vnd.openxmlformats-officedocument.presentationml.tags+xml"/>
  <Override PartName="/ppt/notesSlides/notesSlide4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609" r:id="rId5"/>
    <p:sldMasterId id="2147488200" r:id="rId6"/>
  </p:sldMasterIdLst>
  <p:notesMasterIdLst>
    <p:notesMasterId r:id="rId52"/>
  </p:notesMasterIdLst>
  <p:handoutMasterIdLst>
    <p:handoutMasterId r:id="rId53"/>
  </p:handoutMasterIdLst>
  <p:sldIdLst>
    <p:sldId id="2147483603" r:id="rId7"/>
    <p:sldId id="2134805241" r:id="rId8"/>
    <p:sldId id="306" r:id="rId9"/>
    <p:sldId id="313" r:id="rId10"/>
    <p:sldId id="265" r:id="rId11"/>
    <p:sldId id="270" r:id="rId12"/>
    <p:sldId id="329" r:id="rId13"/>
    <p:sldId id="335" r:id="rId14"/>
    <p:sldId id="2147479564" r:id="rId15"/>
    <p:sldId id="330" r:id="rId16"/>
    <p:sldId id="2147482865" r:id="rId17"/>
    <p:sldId id="307" r:id="rId18"/>
    <p:sldId id="271" r:id="rId19"/>
    <p:sldId id="327" r:id="rId20"/>
    <p:sldId id="286" r:id="rId21"/>
    <p:sldId id="2147482663" r:id="rId22"/>
    <p:sldId id="331" r:id="rId23"/>
    <p:sldId id="340" r:id="rId24"/>
    <p:sldId id="341" r:id="rId25"/>
    <p:sldId id="342" r:id="rId26"/>
    <p:sldId id="302" r:id="rId27"/>
    <p:sldId id="2147483608" r:id="rId28"/>
    <p:sldId id="268" r:id="rId29"/>
    <p:sldId id="295" r:id="rId30"/>
    <p:sldId id="315" r:id="rId31"/>
    <p:sldId id="261" r:id="rId32"/>
    <p:sldId id="300" r:id="rId33"/>
    <p:sldId id="301" r:id="rId34"/>
    <p:sldId id="2147483617" r:id="rId35"/>
    <p:sldId id="2147483606" r:id="rId36"/>
    <p:sldId id="2147483607" r:id="rId37"/>
    <p:sldId id="344" r:id="rId38"/>
    <p:sldId id="2147483604" r:id="rId39"/>
    <p:sldId id="256" r:id="rId40"/>
    <p:sldId id="2147483611" r:id="rId41"/>
    <p:sldId id="345" r:id="rId42"/>
    <p:sldId id="304" r:id="rId43"/>
    <p:sldId id="2147483616" r:id="rId44"/>
    <p:sldId id="2147483615" r:id="rId45"/>
    <p:sldId id="2147483614" r:id="rId46"/>
    <p:sldId id="2147483613" r:id="rId47"/>
    <p:sldId id="337" r:id="rId48"/>
    <p:sldId id="2147483612" r:id="rId49"/>
    <p:sldId id="283" r:id="rId50"/>
    <p:sldId id="2147483609" r:id="rId51"/>
  </p:sldIdLst>
  <p:sldSz cx="12192000" cy="6858000"/>
  <p:notesSz cx="6858000" cy="9144000"/>
  <p:custDataLst>
    <p:tags r:id="rId54"/>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E30F11ED-38B2-43B4-B26B-2FD28A983CD2}">
          <p14:sldIdLst>
            <p14:sldId id="2147483603"/>
            <p14:sldId id="2134805241"/>
            <p14:sldId id="306"/>
            <p14:sldId id="313"/>
            <p14:sldId id="265"/>
          </p14:sldIdLst>
        </p14:section>
        <p14:section name="The Why" id="{B1FF6F7D-3405-4EF3-99DF-51B872B90C00}">
          <p14:sldIdLst>
            <p14:sldId id="270"/>
            <p14:sldId id="329"/>
            <p14:sldId id="335"/>
            <p14:sldId id="2147479564"/>
            <p14:sldId id="330"/>
            <p14:sldId id="2147482865"/>
          </p14:sldIdLst>
        </p14:section>
        <p14:section name="The facilitator toolbox" id="{C899D955-AAC1-4AFE-BBBD-6A9275CAF280}">
          <p14:sldIdLst>
            <p14:sldId id="307"/>
            <p14:sldId id="271"/>
            <p14:sldId id="327"/>
            <p14:sldId id="286"/>
            <p14:sldId id="2147482663"/>
          </p14:sldIdLst>
        </p14:section>
        <p14:section name="Workshop activities" id="{DDF51512-4F5D-46A2-AB11-6360E8947ADE}">
          <p14:sldIdLst>
            <p14:sldId id="331"/>
            <p14:sldId id="340"/>
            <p14:sldId id="341"/>
            <p14:sldId id="342"/>
            <p14:sldId id="302"/>
            <p14:sldId id="2147483608"/>
            <p14:sldId id="268"/>
            <p14:sldId id="295"/>
            <p14:sldId id="315"/>
            <p14:sldId id="261"/>
            <p14:sldId id="300"/>
            <p14:sldId id="301"/>
            <p14:sldId id="2147483617"/>
            <p14:sldId id="2147483606"/>
          </p14:sldIdLst>
        </p14:section>
        <p14:section name="Guidelines for facilitators" id="{65AE8AE6-0CE6-409C-B29A-AE59D88D768C}">
          <p14:sldIdLst>
            <p14:sldId id="2147483607"/>
            <p14:sldId id="344"/>
            <p14:sldId id="2147483604"/>
            <p14:sldId id="256"/>
            <p14:sldId id="2147483611"/>
            <p14:sldId id="345"/>
            <p14:sldId id="304"/>
            <p14:sldId id="2147483616"/>
            <p14:sldId id="2147483615"/>
            <p14:sldId id="2147483614"/>
            <p14:sldId id="2147483613"/>
            <p14:sldId id="337"/>
            <p14:sldId id="2147483612"/>
            <p14:sldId id="283"/>
            <p14:sldId id="214748360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452D408-2694-C437-0A77-DE768A43BA02}" name="Deco Pinheiro" initials="DP" userId="S::decopin@microsoft.com::5feb0e0c-5484-4dc4-803d-39e3b9594c90" providerId="AD"/>
  <p188:author id="{7F299411-763A-713C-ED82-9F91385D6F34}" name="Carolyn Clark" initials="CC" userId="S::carolync@microsoft.com::b6bebf02-29e0-4551-9c01-35535461996c" providerId="AD"/>
  <p188:author id="{1ADA551A-0893-6E73-F289-744BDAFABE00}" name="Valeria Rodriguez" initials="VR" userId="S::varodr@microsoft.com::bc451bef-fa1e-46a8-9618-d5fc843b1da8" providerId="AD"/>
  <p188:author id="{E04CBC23-D319-9A8F-B379-085CECF1B46B}" name="Edwin Huber" initials="EH" userId="S::edwinhub@microsoft.com::a857f27b-3b1a-4ae5-8e6c-ef12cc65d2cb" providerId="AD"/>
  <p188:author id="{4FFCB860-6A82-DEA0-B935-15FC9D28A245}" name="April Koontz (GP STRATEGIES CORPORATION)" initials="AK" userId="S::v-apkoontz@microsoft.com::9294420e-3045-4da8-b1b9-060963f5bf99" providerId="AD"/>
  <p188:author id="{20C9E163-1C9D-C6F1-DD58-D3CD0179F1FF}" name="Reiko Bagsby (She/Her)" initials="R(" userId="S::rebags@microsoft.com::0b999af9-eb86-48d8-90dc-40c2a1c7199f" providerId="AD"/>
  <p188:author id="{1444789A-1551-0610-BFAC-83D20677FA48}" name="Florian Lautenschlager" initials="FL" userId="S::florianl@microsoft.com::08e21cdb-1a14-43cc-932b-464b58da1e85" providerId="AD"/>
  <p188:author id="{3E41989F-CE73-C86C-ACD6-C4E613215D35}" name="Sandra Winstanley" initials="SW" userId="S::swinstan@microsoft.com::086e6dda-ec6b-4ca8-b6ca-793c9ead3372" providerId="AD"/>
  <p188:author id="{D2C439AF-72F3-35EC-0B29-14DBE1059420}" name="Diana Callahan (GP STRATEGIES CORPORATION)" initials="DC" userId="S::v-dcallahan@microsoft.com::fd465fa5-f63a-4660-a787-38c0909f550f" providerId="AD"/>
  <p188:author id="{E4F0A5B2-E807-3ED7-C0E0-A756A03BDAB1}" name="Autumn Simmons (GP STRATEGIES CORPORATION)" initials="AS" userId="S::v-ausimmons@microsoft.com::d6df9114-0e3a-4333-9baf-2e29e082ee1e" providerId="AD"/>
  <p188:author id="{1B7E7AC8-BD1D-E3E0-B44B-251DF8FFB3F8}" name="An Ngo" initials="AN" userId="S::anngo@microsoft.com::03575322-c45a-4025-afc3-c3ceb326cbe1" providerId="AD"/>
  <p188:author id="{6AFA61D8-796F-555E-A395-B33F90AAF99E}" name="Monica Lueder" initials="ML" userId="S::monical@microsoft.com::75969e72-ba9c-4e32-a4ac-c8f3aeff9ba2" providerId="AD"/>
  <p188:author id="{226795DE-BD1A-87F3-34CE-4A0DA9D5218E}" name="Dorin Cohen Leira" initials="DL" userId="S::dorincl@microsoft.com::49346e6f-7097-4585-b3c1-8b64386dc0e1" providerId="AD"/>
  <p188:author id="{7F0D86E1-D0C6-A372-EC0F-297D1738A26A}" name="Nirmala Singh-Brinkman (GP STRATEGIES CORPORATION)" initials="NS" userId="S::v-nirmalasi@microsoft.com::e182cc02-0449-44a8-9aa3-506fec684bbd" providerId="AD"/>
  <p188:author id="{2492B9EE-B544-878C-0EFA-B3CD07059A2A}" name="Kathy Simon (GP STRATEGIES CORPORATION)" initials="KC" userId="S::v-kathysimon@microsoft.com::195ca462-5e67-4464-aa26-36eee55d5694" providerId="AD"/>
  <p188:author id="{F92EACFA-26F7-7C2B-97C5-8DF29FA0425E}" name="Simmons, Autumn" initials="AS" userId="S::asimmons1@gpstrategies.com::47088592-1274-406c-b5fd-3272db26695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92DC"/>
    <a:srgbClr val="6564A4"/>
    <a:srgbClr val="41276C"/>
    <a:srgbClr val="C03BC4"/>
    <a:srgbClr val="F5F3F6"/>
    <a:srgbClr val="FFFFFF"/>
    <a:srgbClr val="E8E6DF"/>
    <a:srgbClr val="F5D328"/>
    <a:srgbClr val="D59ED7"/>
    <a:srgbClr val="8DC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 Id="rId60" Type="http://schemas.microsoft.com/office/2018/10/relationships/authors" Target="authors.xml"/></Relationships>
</file>

<file path=ppt/comments/modernComment_7FFFF00C_1ABDB941.xml><?xml version="1.0" encoding="utf-8"?>
<p188:cmLst xmlns:a="http://schemas.openxmlformats.org/drawingml/2006/main" xmlns:r="http://schemas.openxmlformats.org/officeDocument/2006/relationships" xmlns:p188="http://schemas.microsoft.com/office/powerpoint/2018/8/main">
  <p188:cm id="{5CB5BB11-1C0D-4C22-9EDA-6B0CB6D814AD}" authorId="{E04CBC23-D319-9A8F-B379-085CECF1B46B}" created="2025-09-05T12:31:01.014">
    <pc:sldMkLst xmlns:pc="http://schemas.microsoft.com/office/powerpoint/2013/main/command">
      <pc:docMk/>
      <pc:sldMk cId="448641345" sldId="2147479564"/>
    </pc:sldMkLst>
    <p188:txBody>
      <a:bodyPr/>
      <a:lstStyle/>
      <a:p>
        <a:r>
          <a:rPr lang="en-US"/>
          <a:t>Maybe update with latest MIT and Harvard studies and commentary around AI impact and opportunity.</a:t>
        </a:r>
      </a:p>
    </p188:txBody>
  </p188:cm>
</p188:cmLst>
</file>

<file path=ppt/comments/modernComment_7FFFFFD6_8839F39A.xml><?xml version="1.0" encoding="utf-8"?>
<p188:cmLst xmlns:a="http://schemas.openxmlformats.org/drawingml/2006/main" xmlns:r="http://schemas.openxmlformats.org/officeDocument/2006/relationships" xmlns:p188="http://schemas.microsoft.com/office/powerpoint/2018/8/main">
  <p188:cm id="{400A6562-9812-40FB-AC76-01EB248B61AA}" authorId="{E04CBC23-D319-9A8F-B379-085CECF1B46B}" created="2025-09-05T12:56:57.989">
    <pc:sldMkLst xmlns:pc="http://schemas.microsoft.com/office/powerpoint/2013/main/command">
      <pc:docMk/>
      <pc:sldMk cId="2285499290" sldId="2147483606"/>
    </pc:sldMkLst>
    <p188:txBody>
      <a:bodyPr/>
      <a:lstStyle/>
      <a:p>
        <a:r>
          <a:rPr lang="en-US"/>
          <a:t>[@Edwin Huber] Add link to updated and new Mural board</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9/24/2025 6:51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9/24/2025 6:50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icrosofteur.sharepoint.com/:p:/t/MEExCatalogExtension/EcZWu50QgfJHvtOteQBDR9MBaYwROpef_X9POCkfI5TfKA?e=TJFU8M"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learning.cloud.microsoft/detail/08b942f6-64da-4af0-a010-484611fd852b" TargetMode="External"/><Relationship Id="rId4" Type="http://schemas.openxmlformats.org/officeDocument/2006/relationships/hyperlink" Target="https://learning.cloud.microsoft/detail/a0f9c7f2-55f9-4f67-a7ad-9d4d2aa83fe7"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microsofteur.sharepoint.com/:p:/t/MEExCatalogExtension/EcZWu50QgfJHvtOteQBDR9MBaYwROpef_X9POCkfI5TfKA?e=TJFU8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forms.office.com/r/YkFmVAdnfG"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forms.office.com/r/YkFmVAdnfG"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engage.cloud.microsoft/main/org/microsoft.com/groups/eyJfdHlwZSI6Ikdyb3VwIiwiaWQiOiIyMTUxMDIxNTI3MDQifQ"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icrosofteur.sharepoint.com/:p:/t/MEExCatalogExtension/EcZWu50QgfJHvtOteQBDR9MBaYwROpef_X9POCkfI5TfKA?e=TJFU8M"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learning.cloud.microsoft/detail/08b942f6-64da-4af0-a010-484611fd852b" TargetMode="External"/><Relationship Id="rId4" Type="http://schemas.openxmlformats.org/officeDocument/2006/relationships/hyperlink" Target="https://learning.cloud.microsoft/detail/a0f9c7f2-55f9-4f67-a7ad-9d4d2aa83fe7"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mailto:admin@credly.com"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a:cs typeface="Segoe UI"/>
              </a:rPr>
              <a:t>Time: </a:t>
            </a:r>
            <a:endParaRPr lang="en-US">
              <a:latin typeface="Segoe UI"/>
              <a:cs typeface="Segoe UI"/>
            </a:endParaRPr>
          </a:p>
          <a:p>
            <a:r>
              <a:rPr lang="en-US">
                <a:latin typeface="Segoe UI"/>
                <a:cs typeface="Segoe UI"/>
              </a:rPr>
              <a:t>30 seconds</a:t>
            </a:r>
          </a:p>
          <a:p>
            <a:endParaRPr lang="en-US"/>
          </a:p>
          <a:p>
            <a:r>
              <a:rPr lang="en-US" b="1"/>
              <a:t>Do</a:t>
            </a:r>
            <a:r>
              <a:rPr lang="en-US"/>
              <a:t>:</a:t>
            </a:r>
            <a:endParaRPr lang="en-US" b="1">
              <a:latin typeface="Segoe UI"/>
              <a:cs typeface="Segoe UI"/>
            </a:endParaRPr>
          </a:p>
          <a:p>
            <a:r>
              <a:rPr lang="en-US">
                <a:latin typeface="Segoe UI"/>
                <a:cs typeface="Segoe UI"/>
              </a:rPr>
              <a:t>Present this slide while people join the session.</a:t>
            </a:r>
          </a:p>
          <a:p>
            <a:endParaRPr lang="en-US">
              <a:latin typeface="Segoe UI"/>
              <a:cs typeface="Segoe UI"/>
            </a:endParaRPr>
          </a:p>
          <a:p>
            <a:r>
              <a:rPr lang="en-US">
                <a:latin typeface="Segoe UI"/>
                <a:cs typeface="Segoe UI"/>
              </a:rPr>
              <a:t>As an SME, we ask you to take time throughout the workshop to share experiences and encourage other participants to share theirs, and make room for questions.</a:t>
            </a:r>
          </a:p>
          <a:p>
            <a:endParaRPr lang="en-US">
              <a:latin typeface="Segoe UI"/>
              <a:cs typeface="Segoe UI"/>
            </a:endParaRPr>
          </a:p>
          <a:p>
            <a:r>
              <a:rPr lang="en-US">
                <a:latin typeface="Segoe UI"/>
                <a:cs typeface="Segoe UI"/>
              </a:rPr>
              <a:t>We want to encourage and give our people the confidence to go out and evangelize the workshop with our partners, to generate solid pipeline for AI projects.</a:t>
            </a:r>
            <a:endParaRPr lang="en-US"/>
          </a:p>
          <a:p>
            <a:endParaRPr lang="en-US" b="1"/>
          </a:p>
          <a:p>
            <a:r>
              <a:rPr lang="en-US" b="1">
                <a:latin typeface="Segoe UI"/>
                <a:cs typeface="Segoe UI"/>
              </a:rPr>
              <a:t>Say: </a:t>
            </a:r>
          </a:p>
          <a:p>
            <a:r>
              <a:rPr lang="en-US">
                <a:latin typeface="Segoe UI"/>
                <a:cs typeface="Segoe UI"/>
              </a:rPr>
              <a:t>N/A</a:t>
            </a:r>
          </a:p>
          <a:p>
            <a:endParaRPr lang="en-US"/>
          </a:p>
        </p:txBody>
      </p:sp>
      <p:sp>
        <p:nvSpPr>
          <p:cNvPr id="4" name="Slide Number Placeholder 3"/>
          <p:cNvSpPr>
            <a:spLocks noGrp="1"/>
          </p:cNvSpPr>
          <p:nvPr>
            <p:ph type="sldNum" sz="quarter" idx="5"/>
          </p:nvPr>
        </p:nvSpPr>
        <p:spPr/>
        <p:txBody>
          <a:bodyPr/>
          <a:lstStyle/>
          <a:p>
            <a:fld id="{D1FA2DEB-D1F9-4D40-93E9-943EFE44E1A1}" type="slidenum">
              <a:rPr lang="en-US" smtClean="0"/>
              <a:t>1</a:t>
            </a:fld>
            <a:endParaRPr lang="en-US"/>
          </a:p>
        </p:txBody>
      </p:sp>
    </p:spTree>
    <p:extLst>
      <p:ext uri="{BB962C8B-B14F-4D97-AF65-F5344CB8AC3E}">
        <p14:creationId xmlns:p14="http://schemas.microsoft.com/office/powerpoint/2010/main" val="221261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850" b="1" i="0" u="none" strike="noStrike">
                <a:solidFill>
                  <a:srgbClr val="000000"/>
                </a:solidFill>
                <a:effectLst/>
                <a:latin typeface="Segoe UI"/>
                <a:cs typeface="Segoe UI"/>
              </a:rPr>
              <a:t>Time: </a:t>
            </a:r>
            <a:r>
              <a:rPr lang="en-US" sz="850" b="0" i="0">
                <a:solidFill>
                  <a:srgbClr val="444444"/>
                </a:solidFill>
                <a:effectLst/>
                <a:latin typeface="Segoe UI"/>
                <a:cs typeface="Segoe UI"/>
              </a:rPr>
              <a:t>​</a:t>
            </a:r>
          </a:p>
          <a:p>
            <a:pPr algn="l" rtl="0" fontAlgn="base"/>
            <a:r>
              <a:rPr lang="en-US" sz="850" b="0" i="0">
                <a:solidFill>
                  <a:srgbClr val="444444"/>
                </a:solidFill>
                <a:effectLst/>
                <a:latin typeface="Segoe UI"/>
                <a:cs typeface="Segoe UI"/>
              </a:rPr>
              <a:t>2 min</a:t>
            </a:r>
          </a:p>
          <a:p>
            <a:pPr algn="l" rtl="0" fontAlgn="base"/>
            <a:r>
              <a:rPr lang="en-US" sz="850" b="0" i="0">
                <a:solidFill>
                  <a:srgbClr val="444444"/>
                </a:solidFill>
                <a:effectLst/>
                <a:latin typeface="Aptos"/>
              </a:rPr>
              <a:t>​</a:t>
            </a:r>
          </a:p>
          <a:p>
            <a:pPr algn="l" rtl="0" fontAlgn="base"/>
            <a:r>
              <a:rPr lang="en-US" sz="850" b="1" i="0" u="none" strike="noStrike">
                <a:solidFill>
                  <a:srgbClr val="000000"/>
                </a:solidFill>
                <a:effectLst/>
                <a:latin typeface="Segoe UI"/>
                <a:cs typeface="Segoe UI"/>
              </a:rPr>
              <a:t>Do:</a:t>
            </a:r>
            <a:r>
              <a:rPr lang="en-US" sz="850" b="0" i="0">
                <a:solidFill>
                  <a:srgbClr val="444444"/>
                </a:solidFill>
                <a:effectLst/>
                <a:latin typeface="Segoe UI"/>
                <a:cs typeface="Segoe UI"/>
              </a:rPr>
              <a:t>​</a:t>
            </a:r>
          </a:p>
          <a:p>
            <a:pPr algn="l" rtl="0" fontAlgn="base"/>
            <a:r>
              <a:rPr lang="en-US" sz="850">
                <a:latin typeface="Segoe UI"/>
                <a:cs typeface="Segoe UI"/>
              </a:rPr>
              <a:t>Explain the purpose of the cards: Focus on AI functionality. T</a:t>
            </a:r>
            <a:r>
              <a:rPr lang="en-US" sz="900" kern="1200">
                <a:solidFill>
                  <a:schemeClr val="tx1"/>
                </a:solidFill>
                <a:latin typeface="+mn-lt"/>
                <a:ea typeface="+mn-ea"/>
                <a:cs typeface="+mn-cs"/>
              </a:rPr>
              <a:t>his allows everyone to take part without getting bogged down by technical details. </a:t>
            </a:r>
            <a:endParaRPr lang="en-US" sz="900" kern="1200">
              <a:solidFill>
                <a:schemeClr val="tx1"/>
              </a:solidFill>
              <a:latin typeface="+mn-lt"/>
              <a:ea typeface="Calibri"/>
              <a:cs typeface="Calibri"/>
            </a:endParaRPr>
          </a:p>
          <a:p>
            <a:pPr algn="l" rtl="0" fontAlgn="base"/>
            <a:endParaRPr lang="en-US" b="0" i="0">
              <a:solidFill>
                <a:srgbClr val="F3F2F1"/>
              </a:solidFill>
              <a:effectLst/>
              <a:latin typeface="Segoe UI" panose="020B0502040204020203" pitchFamily="34" charset="0"/>
            </a:endParaRPr>
          </a:p>
          <a:p>
            <a:pPr algn="l" latinLnBrk="0"/>
            <a:r>
              <a:rPr lang="en-US" sz="850" b="1" i="0">
                <a:solidFill>
                  <a:srgbClr val="F3F2F1"/>
                </a:solidFill>
                <a:effectLst/>
                <a:latin typeface="Segoe UI"/>
                <a:cs typeface="Segoe UI"/>
              </a:rPr>
              <a:t>Say:</a:t>
            </a:r>
          </a:p>
          <a:p>
            <a:pPr marL="171450" indent="-171450">
              <a:lnSpc>
                <a:spcPct val="100000"/>
              </a:lnSpc>
              <a:spcAft>
                <a:spcPts val="0"/>
              </a:spcAft>
              <a:buFont typeface="Arial,Sans-Serif" panose="020B0604020202020204" pitchFamily="34" charset="0"/>
              <a:buChar char="•"/>
            </a:pPr>
            <a:r>
              <a:rPr lang="en-US" sz="850">
                <a:latin typeface="Segoe UI"/>
                <a:cs typeface="Segoe UI"/>
              </a:rPr>
              <a:t>The purpose of using the cards is to have a different type of conversation and to show the customer that we’re actively listening while properly exploring their topics and developing their ideas.  </a:t>
            </a:r>
            <a:br>
              <a:rPr lang="en-US" sz="850">
                <a:latin typeface="Segoe UI"/>
                <a:cs typeface="Segoe UI"/>
              </a:rPr>
            </a:br>
            <a:r>
              <a:rPr lang="en-US" sz="850">
                <a:latin typeface="Segoe UI"/>
                <a:cs typeface="Segoe UI"/>
              </a:rPr>
              <a:t>Design Thinking is about </a:t>
            </a:r>
            <a:r>
              <a:rPr lang="en-US"/>
              <a:t>empathizing with the participants in a very engaging way, and it helps to get them invested in the best ideas they've been generating.</a:t>
            </a:r>
          </a:p>
          <a:p>
            <a:pPr marL="171450" indent="-171450">
              <a:lnSpc>
                <a:spcPct val="100000"/>
              </a:lnSpc>
              <a:spcAft>
                <a:spcPts val="0"/>
              </a:spcAft>
              <a:buFont typeface="Arial,Sans-Serif" panose="020B0604020202020204" pitchFamily="34" charset="0"/>
              <a:buChar char="•"/>
            </a:pPr>
            <a:r>
              <a:rPr lang="en-US" sz="850">
                <a:latin typeface="Segoe UI"/>
                <a:cs typeface="Segoe UI"/>
              </a:rPr>
              <a:t>Here we show some examples of the cards that we use in this workshop. Each of them has a description at the top of an activity or a capability that we can service with AI. The focus is on the abilities or the activities rather than the technology in Azure / Copilot in the M365 Suite. </a:t>
            </a:r>
          </a:p>
          <a:p>
            <a:pPr marL="171450" indent="-171450">
              <a:lnSpc>
                <a:spcPct val="100000"/>
              </a:lnSpc>
              <a:spcAft>
                <a:spcPts val="0"/>
              </a:spcAft>
              <a:buFont typeface="Arial,Sans-Serif" panose="020B0604020202020204" pitchFamily="34" charset="0"/>
              <a:buChar char="•"/>
            </a:pPr>
            <a:r>
              <a:rPr lang="en-US"/>
              <a:t>Categorize according to human capabilities: What humans can do gives us an understanding of what AI can do, too.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noProof="0">
                <a:solidFill>
                  <a:schemeClr val="tx1"/>
                </a:solidFill>
                <a:latin typeface="+mn-lt"/>
                <a:ea typeface="+mn-ea"/>
                <a:cs typeface="+mn-cs"/>
              </a:rPr>
              <a:t>Empower everyone to discover the best opportunities for applying AI</a:t>
            </a:r>
            <a:r>
              <a:rPr lang="en-US" sz="1200" b="0" kern="1200" noProof="0">
                <a:solidFill>
                  <a:schemeClr val="tx1"/>
                </a:solidFill>
                <a:latin typeface="+mn-lt"/>
                <a:ea typeface="+mn-ea"/>
                <a:cs typeface="+mn-cs"/>
              </a:rPr>
              <a:t>:</a:t>
            </a:r>
            <a:endParaRPr lang="en-US" sz="1200" b="0" kern="1200" noProof="0">
              <a:solidFill>
                <a:schemeClr val="tx1"/>
              </a:solidFill>
              <a:latin typeface="+mn-lt"/>
              <a:ea typeface="Calibri"/>
              <a:cs typeface="Calibri"/>
            </a:endParaRPr>
          </a:p>
          <a:p>
            <a:pPr marL="38417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latin typeface="+mn-lt"/>
                <a:ea typeface="+mn-ea"/>
                <a:cs typeface="+mn-cs"/>
              </a:rPr>
              <a:t>Why? </a:t>
            </a:r>
            <a:r>
              <a:rPr lang="en-US" sz="1200" b="0" kern="1200">
                <a:solidFill>
                  <a:schemeClr val="tx1"/>
                </a:solidFill>
                <a:latin typeface="+mn-lt"/>
                <a:ea typeface="+mn-ea"/>
                <a:cs typeface="+mn-cs"/>
              </a:rPr>
              <a:t>Interaction with the cards makes AI fun and, in turn, makes identification of use cases easier and fun. </a:t>
            </a:r>
            <a:br>
              <a:rPr lang="en-US" sz="1200" b="0" kern="1200">
                <a:solidFill>
                  <a:schemeClr val="tx1"/>
                </a:solidFill>
                <a:latin typeface="+mn-lt"/>
                <a:ea typeface="+mn-ea"/>
                <a:cs typeface="+mn-cs"/>
              </a:rPr>
            </a:br>
            <a:r>
              <a:rPr lang="en-US" sz="1200" b="0" kern="1200">
                <a:solidFill>
                  <a:schemeClr val="tx1"/>
                </a:solidFill>
                <a:latin typeface="+mn-lt"/>
                <a:ea typeface="+mn-ea"/>
                <a:cs typeface="+mn-cs"/>
              </a:rPr>
              <a:t>It’s a game changer because</a:t>
            </a:r>
            <a:r>
              <a:rPr lang="en-US" sz="850" b="0">
                <a:latin typeface="Segoe UI"/>
                <a:cs typeface="Segoe UI"/>
              </a:rPr>
              <a:t> we democratize </a:t>
            </a:r>
            <a:r>
              <a:rPr lang="en-US" sz="850">
                <a:latin typeface="Segoe UI"/>
                <a:cs typeface="Segoe UI"/>
              </a:rPr>
              <a:t>the process of envisioning new AI use cases. The cards</a:t>
            </a:r>
            <a:r>
              <a:rPr lang="en-US" sz="1200" kern="1200">
                <a:solidFill>
                  <a:schemeClr val="tx1"/>
                </a:solidFill>
                <a:latin typeface="+mn-lt"/>
                <a:ea typeface="+mn-ea"/>
                <a:cs typeface="+mn-cs"/>
              </a:rPr>
              <a:t> </a:t>
            </a:r>
            <a:r>
              <a:rPr lang="en-US" sz="1200" kern="1200">
                <a:solidFill>
                  <a:schemeClr val="tx1"/>
                </a:solidFill>
                <a:effectLst/>
                <a:latin typeface="+mn-lt"/>
                <a:ea typeface="+mn-ea"/>
                <a:cs typeface="+mn-cs"/>
              </a:rPr>
              <a:t>enable us to c</a:t>
            </a:r>
            <a:r>
              <a:rPr lang="en-US" sz="850">
                <a:effectLst/>
                <a:latin typeface="Segoe UI"/>
                <a:cs typeface="Segoe UI"/>
              </a:rPr>
              <a:t>onnect with every stakeholder in all rooms of the house, and they ensure that we identify those user cases with a real business impact.</a:t>
            </a:r>
            <a:endParaRPr lang="en-US" sz="850" b="1" kern="1200">
              <a:solidFill>
                <a:schemeClr val="tx1"/>
              </a:solidFill>
              <a:effectLst/>
              <a:latin typeface="Segoe UI"/>
              <a:ea typeface="Calibri"/>
              <a:cs typeface="Segoe UI"/>
            </a:endParaRPr>
          </a:p>
          <a:p>
            <a:pPr marL="384175"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kern="1200">
                <a:solidFill>
                  <a:schemeClr val="tx1"/>
                </a:solidFill>
                <a:latin typeface="+mn-lt"/>
                <a:ea typeface="+mn-ea"/>
                <a:cs typeface="+mn-cs"/>
              </a:rPr>
              <a:t>How</a:t>
            </a:r>
            <a:r>
              <a:rPr lang="en-US" sz="1200" kern="1200">
                <a:solidFill>
                  <a:schemeClr val="tx1"/>
                </a:solidFill>
                <a:latin typeface="+mn-lt"/>
                <a:ea typeface="+mn-ea"/>
                <a:cs typeface="+mn-cs"/>
              </a:rPr>
              <a:t>? By not just using the cards alone. It’s best to build this Design Thinking approach with the use of the </a:t>
            </a:r>
            <a:r>
              <a:rPr lang="en-US" sz="850">
                <a:latin typeface="Segoe UI"/>
                <a:cs typeface="Segoe UI"/>
              </a:rPr>
              <a:t>“</a:t>
            </a:r>
            <a:r>
              <a:rPr lang="en-US" sz="850" b="1">
                <a:latin typeface="Segoe UI"/>
                <a:cs typeface="Segoe UI"/>
              </a:rPr>
              <a:t>AI Discovery Cards” </a:t>
            </a:r>
            <a:r>
              <a:rPr lang="en-US" sz="850" b="0">
                <a:latin typeface="Segoe UI"/>
                <a:cs typeface="Segoe UI"/>
              </a:rPr>
              <a:t>as an add-on approach.</a:t>
            </a:r>
            <a:br>
              <a:rPr lang="en-US" sz="850" b="1">
                <a:cs typeface="Segoe UI"/>
              </a:rPr>
            </a:br>
            <a:endParaRPr lang="en-US">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483056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900" b="1" i="0" u="none" strike="noStrike">
                <a:solidFill>
                  <a:srgbClr val="000000"/>
                </a:solidFill>
                <a:effectLst/>
                <a:latin typeface="Segoe UI"/>
                <a:cs typeface="Segoe UI"/>
              </a:rPr>
              <a:t>Time: </a:t>
            </a:r>
            <a:r>
              <a:rPr lang="en-US" sz="900" b="0" i="0">
                <a:solidFill>
                  <a:srgbClr val="444444"/>
                </a:solidFill>
                <a:effectLst/>
                <a:latin typeface="Segoe UI"/>
                <a:cs typeface="Segoe UI"/>
              </a:rPr>
              <a:t>​</a:t>
            </a:r>
          </a:p>
          <a:p>
            <a:pPr algn="l" rtl="0" fontAlgn="base"/>
            <a:r>
              <a:rPr lang="en-US" sz="900" b="0" i="0">
                <a:solidFill>
                  <a:srgbClr val="444444"/>
                </a:solidFill>
                <a:effectLst/>
                <a:latin typeface="Segoe UI"/>
                <a:cs typeface="Segoe UI"/>
              </a:rPr>
              <a:t>1 minute</a:t>
            </a:r>
          </a:p>
          <a:p>
            <a:pPr algn="l" rtl="0" fontAlgn="base"/>
            <a:r>
              <a:rPr lang="en-US" sz="900" b="0" i="0">
                <a:solidFill>
                  <a:srgbClr val="444444"/>
                </a:solidFill>
                <a:effectLst/>
                <a:latin typeface="Aptos"/>
              </a:rPr>
              <a:t>​</a:t>
            </a:r>
          </a:p>
          <a:p>
            <a:pPr algn="l" rtl="0" fontAlgn="base"/>
            <a:r>
              <a:rPr lang="en-US" sz="900" b="1" i="0" u="none" strike="noStrike">
                <a:solidFill>
                  <a:srgbClr val="000000"/>
                </a:solidFill>
                <a:effectLst/>
                <a:latin typeface="Segoe UI"/>
                <a:cs typeface="Segoe UI"/>
              </a:rPr>
              <a:t>Do:</a:t>
            </a:r>
            <a:r>
              <a:rPr lang="en-US" sz="900" b="0" i="0">
                <a:solidFill>
                  <a:srgbClr val="444444"/>
                </a:solidFill>
                <a:effectLst/>
                <a:latin typeface="Segoe UI"/>
                <a:cs typeface="Segoe UI"/>
              </a:rPr>
              <a:t>​</a:t>
            </a:r>
          </a:p>
          <a:p>
            <a:pPr algn="l" rtl="0" fontAlgn="base"/>
            <a:r>
              <a:rPr lang="en-US" sz="900" b="0" i="0">
                <a:solidFill>
                  <a:srgbClr val="444444"/>
                </a:solidFill>
                <a:effectLst/>
                <a:latin typeface="Segoe UI"/>
                <a:cs typeface="Segoe UI"/>
              </a:rPr>
              <a:t>N/A</a:t>
            </a:r>
          </a:p>
          <a:p>
            <a:pPr algn="l" rtl="0" fontAlgn="base"/>
            <a:r>
              <a:rPr lang="en-US" sz="900" b="0" i="0">
                <a:solidFill>
                  <a:srgbClr val="444444"/>
                </a:solidFill>
                <a:effectLst/>
                <a:latin typeface="Aptos"/>
              </a:rPr>
              <a:t>​</a:t>
            </a:r>
          </a:p>
          <a:p>
            <a:pPr algn="l" rtl="0" fontAlgn="base"/>
            <a:r>
              <a:rPr lang="en-US" sz="900" b="1" i="0" u="none" strike="noStrike">
                <a:solidFill>
                  <a:srgbClr val="000000"/>
                </a:solidFill>
                <a:effectLst/>
                <a:latin typeface="Segoe UI"/>
                <a:cs typeface="Segoe UI"/>
              </a:rPr>
              <a:t>Say: </a:t>
            </a:r>
            <a:r>
              <a:rPr lang="en-US" sz="900" b="0" i="0">
                <a:solidFill>
                  <a:srgbClr val="444444"/>
                </a:solidFill>
                <a:effectLst/>
                <a:latin typeface="Segoe UI"/>
                <a:cs typeface="Segoe UI"/>
              </a:rPr>
              <a:t>​</a:t>
            </a:r>
            <a:endParaRPr lang="en-US" b="0" i="0">
              <a:solidFill>
                <a:srgbClr val="F3F2F1"/>
              </a:solidFill>
              <a:effectLst/>
              <a:latin typeface="Segoe UI" panose="020B0502040204020203" pitchFamily="34" charset="0"/>
            </a:endParaRPr>
          </a:p>
          <a:p>
            <a:pPr marL="171450" indent="-171450">
              <a:buFont typeface="Arial" panose="020B0604020202020204" pitchFamily="34" charset="0"/>
              <a:buChar char="•"/>
            </a:pPr>
            <a:r>
              <a:rPr lang="en-US" b="0" i="0">
                <a:solidFill>
                  <a:srgbClr val="F3F2F1"/>
                </a:solidFill>
                <a:effectLst/>
                <a:latin typeface="Segoe UI" panose="020B0502040204020203" pitchFamily="34" charset="0"/>
              </a:rPr>
              <a:t>We have now been running these workshops successfully with partners world wide, from Brazil, Columbia, UK,, Netherlands, Germany, Singapore and Australia to name just a few.</a:t>
            </a:r>
          </a:p>
          <a:p>
            <a:pPr marL="171450" indent="-171450">
              <a:buFont typeface="Arial" panose="020B0604020202020204" pitchFamily="34" charset="0"/>
              <a:buChar char="•"/>
            </a:pPr>
            <a:r>
              <a:rPr lang="en-US" b="0" i="0">
                <a:solidFill>
                  <a:srgbClr val="F3F2F1"/>
                </a:solidFill>
                <a:effectLst/>
                <a:latin typeface="Segoe UI" panose="020B0502040204020203" pitchFamily="34" charset="0"/>
              </a:rPr>
              <a:t>Sis, SDCs, as well as customers, have shown great results.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Why are the cards so special? Showing and experiencing are always better than just telling, especially when it's challenging and complex!</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For this reason, we are going to give you a very quick introduction before we dive into a sample scenario for using the cards.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The purpose here is to show that you can use Design Thinking concepts and take advantage of the cards without being a Design Thinking expert.</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After the practical exercise, we’ll dive a little deeper into the methodologies, concepts, and techniques we use during these workshops.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The cards can be used in many ways, but we are going to show you them in the context of a packaged workshop, designed to explore and prioritize use cases for a business function, over the course of a day long workshop.</a:t>
            </a:r>
          </a:p>
          <a:p>
            <a:endParaRPr lang="en-GB"/>
          </a:p>
        </p:txBody>
      </p:sp>
      <p:sp>
        <p:nvSpPr>
          <p:cNvPr id="4" name="Slide Number Placeholder 3"/>
          <p:cNvSpPr>
            <a:spLocks noGrp="1"/>
          </p:cNvSpPr>
          <p:nvPr>
            <p:ph type="sldNum" sz="quarter" idx="5"/>
          </p:nvPr>
        </p:nvSpPr>
        <p:spPr/>
        <p:txBody>
          <a:bodyPr/>
          <a:lstStyle/>
          <a:p>
            <a:fld id="{D1FA2DEB-D1F9-4D40-93E9-943EFE44E1A1}" type="slidenum">
              <a:rPr lang="en-US" smtClean="0"/>
              <a:t>11</a:t>
            </a:fld>
            <a:endParaRPr lang="en-US"/>
          </a:p>
        </p:txBody>
      </p:sp>
    </p:spTree>
    <p:extLst>
      <p:ext uri="{BB962C8B-B14F-4D97-AF65-F5344CB8AC3E}">
        <p14:creationId xmlns:p14="http://schemas.microsoft.com/office/powerpoint/2010/main" val="26352635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40835-3419-0B5F-2C69-270CD78450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356CA3-5EF7-E2A2-C0D1-06C764F64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542A05-2090-5E93-90BB-32EC880225C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F467D1B-7F99-A12F-E9E7-4AA25355B0B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FD58E22-813A-F174-F8EB-7093E224D63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DC972C7-553B-5864-47D1-1E8D77C74177}"/>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B6AA50A4-00F0-DDB4-8EA4-D87CF6B4479C}"/>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787817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22DF1-24D8-7D5B-03B2-CC3CBD48EF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06043D-82B3-1EAD-B22A-51031064FA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8282B1-618D-097A-4573-A176409DCA25}"/>
              </a:ext>
            </a:extLst>
          </p:cNvPr>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30 seconds</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​N/A</a:t>
            </a:r>
          </a:p>
          <a:p>
            <a:pPr algn="l" rtl="0" fontAlgn="base"/>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Say:</a:t>
            </a:r>
          </a:p>
          <a:p>
            <a:r>
              <a:rPr lang="en-US"/>
              <a:t>For holding in person workshops, these are the tools that we typically use: </a:t>
            </a:r>
          </a:p>
          <a:p>
            <a:pPr marL="171450" indent="-171450" algn="l">
              <a:spcBef>
                <a:spcPts val="600"/>
              </a:spcBef>
              <a:buFont typeface="Arial" panose="020B0604020202020204" pitchFamily="34" charset="0"/>
              <a:buChar char="•"/>
            </a:pPr>
            <a:r>
              <a:rPr lang="en-US" b="0" i="0">
                <a:solidFill>
                  <a:srgbClr val="D2D0CE"/>
                </a:solidFill>
                <a:effectLst/>
                <a:latin typeface="-apple-system"/>
              </a:rPr>
              <a:t>Microsoft AI Cards: We have 79 physical cards that showcase specific AI use cases. These cards are tangible and easy to grasp, making it simple for everyone to understand and engage with the concepts. </a:t>
            </a:r>
          </a:p>
          <a:p>
            <a:pPr marL="171450" indent="-171450">
              <a:spcAft>
                <a:spcPts val="1000"/>
              </a:spcAft>
              <a:buFont typeface="Arial" panose="020B0604020202020204" pitchFamily="34" charset="0"/>
              <a:buChar char="•"/>
            </a:pPr>
            <a:r>
              <a:rPr lang="en-US" sz="900">
                <a:solidFill>
                  <a:srgbClr val="000000"/>
                </a:solidFill>
                <a:latin typeface="Segoe Sans Text Light"/>
                <a:ea typeface="+mn-lt"/>
                <a:cs typeface="Segoe Sans Text Light"/>
              </a:rPr>
              <a:t>Flipchart or Whiteboard</a:t>
            </a:r>
          </a:p>
          <a:p>
            <a:pPr marL="171450" indent="-171450">
              <a:spcAft>
                <a:spcPts val="1000"/>
              </a:spcAft>
              <a:buFont typeface="Arial" panose="020B0604020202020204" pitchFamily="34" charset="0"/>
              <a:buChar char="•"/>
            </a:pPr>
            <a:r>
              <a:rPr lang="en-US" sz="900">
                <a:solidFill>
                  <a:srgbClr val="000000"/>
                </a:solidFill>
                <a:latin typeface="Segoe Sans Text Light"/>
                <a:ea typeface="+mn-lt"/>
                <a:cs typeface="Segoe Sans Text Light"/>
              </a:rPr>
              <a:t>Sticky notes</a:t>
            </a:r>
          </a:p>
          <a:p>
            <a:pPr marL="171450" indent="-171450">
              <a:spcAft>
                <a:spcPts val="1000"/>
              </a:spcAft>
              <a:buFont typeface="Arial" panose="020B0604020202020204" pitchFamily="34" charset="0"/>
              <a:buChar char="•"/>
            </a:pPr>
            <a:r>
              <a:rPr lang="en-US" sz="900">
                <a:solidFill>
                  <a:srgbClr val="000000"/>
                </a:solidFill>
                <a:latin typeface="Segoe Sans Text Light"/>
                <a:ea typeface="+mn-lt"/>
                <a:cs typeface="Segoe Sans Text Light"/>
              </a:rPr>
              <a:t>Pens and markers</a:t>
            </a:r>
          </a:p>
          <a:p>
            <a:pPr marL="171450" indent="-171450">
              <a:spcAft>
                <a:spcPts val="1000"/>
              </a:spcAft>
              <a:buFont typeface="Arial" panose="020B0604020202020204" pitchFamily="34" charset="0"/>
              <a:buChar char="•"/>
            </a:pPr>
            <a:r>
              <a:rPr lang="en-US" sz="1800">
                <a:effectLst/>
                <a:latin typeface="Segoe UI" panose="020B0502040204020203" pitchFamily="34" charset="0"/>
              </a:rPr>
              <a:t>If the workshop location has a large screen, it is also useful to project the facilitator deck with the timings for the various stages of the workshop.</a:t>
            </a:r>
            <a:endParaRPr lang="en-US" sz="900">
              <a:cs typeface="Segoe Sans Text"/>
            </a:endParaRPr>
          </a:p>
          <a:p>
            <a:endParaRPr lang="en-US" b="0" i="0">
              <a:solidFill>
                <a:srgbClr val="D2D0CE"/>
              </a:solidFill>
              <a:effectLst/>
              <a:latin typeface="-apple-system"/>
            </a:endParaRPr>
          </a:p>
        </p:txBody>
      </p:sp>
      <p:sp>
        <p:nvSpPr>
          <p:cNvPr id="4" name="Header Placeholder 3">
            <a:extLst>
              <a:ext uri="{FF2B5EF4-FFF2-40B4-BE49-F238E27FC236}">
                <a16:creationId xmlns:a16="http://schemas.microsoft.com/office/drawing/2014/main" id="{CFE4D46B-A408-0FDD-B104-9C04D9AB34A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67CB8DE-251B-2C5D-2162-C5837FF6AD0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A4DAEC4-DAE9-3A6D-F2AF-3960FD375AEF}"/>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FA98E51F-C603-6455-C6F6-36FD939FF66F}"/>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188645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AEE41-A6DD-A2E1-0C14-8E54E113FC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D58C7-CE46-0E96-7E85-7626B09D6A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FC8B5A-098C-93C0-930C-9414C89E8BCF}"/>
              </a:ext>
            </a:extLst>
          </p:cNvPr>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30 seconds</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​N/A</a:t>
            </a:r>
          </a:p>
          <a:p>
            <a:pPr algn="l" rtl="0" fontAlgn="base"/>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Say:</a:t>
            </a:r>
          </a:p>
          <a:p>
            <a:r>
              <a:rPr lang="en-US"/>
              <a:t>For virtual, digital format workshops, we typically use a cloud-hosted, interactive whiteboard</a:t>
            </a:r>
            <a:r>
              <a:rPr lang="en-US" b="0" i="0">
                <a:solidFill>
                  <a:srgbClr val="D2D0CE"/>
                </a:solidFill>
                <a:effectLst/>
                <a:latin typeface="-apple-system"/>
              </a:rPr>
              <a:t> to collaborate and ideate quickly and effectively.</a:t>
            </a:r>
          </a:p>
          <a:p>
            <a:r>
              <a:rPr lang="en-US"/>
              <a:t>In today’s session, we’ll show you how to do this using a Mural board, which we have prepared especially for this workshop. You can find the links to Mural and Whiteboard in the Train the Trainer Guide. </a:t>
            </a:r>
          </a:p>
        </p:txBody>
      </p:sp>
      <p:sp>
        <p:nvSpPr>
          <p:cNvPr id="4" name="Header Placeholder 3">
            <a:extLst>
              <a:ext uri="{FF2B5EF4-FFF2-40B4-BE49-F238E27FC236}">
                <a16:creationId xmlns:a16="http://schemas.microsoft.com/office/drawing/2014/main" id="{A6376D2F-F531-DFB1-C6A2-A04165CCEF6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1D6B2A1-11DA-033B-A971-AC5B03F9EFF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737596A-F199-BDFA-AA90-3A9C308D5628}"/>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5BF2A6F0-5237-3BA2-C267-6D9DBBA200BB}"/>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633516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2 minutes</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​Reintroduce </a:t>
            </a:r>
            <a:r>
              <a:rPr lang="en-US" sz="900" b="0" i="0" err="1">
                <a:solidFill>
                  <a:srgbClr val="444444"/>
                </a:solidFill>
                <a:effectLst/>
                <a:latin typeface="Aptos" panose="020B0004020202020204" pitchFamily="34" charset="0"/>
              </a:rPr>
              <a:t>MEEx</a:t>
            </a:r>
            <a:r>
              <a:rPr lang="en-US" sz="900" b="0" i="0">
                <a:solidFill>
                  <a:srgbClr val="444444"/>
                </a:solidFill>
                <a:effectLst/>
                <a:latin typeface="Aptos" panose="020B0004020202020204" pitchFamily="34" charset="0"/>
              </a:rPr>
              <a:t> and BXT.</a:t>
            </a:r>
          </a:p>
          <a:p>
            <a:pPr algn="l" rtl="0" fontAlgn="base"/>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Say:</a:t>
            </a:r>
          </a:p>
          <a:p>
            <a:r>
              <a:rPr lang="en-US"/>
              <a:t>To put the workshop in context, here’s an example of a BXT use-case prioritization template.</a:t>
            </a:r>
            <a:br>
              <a:rPr lang="en-US"/>
            </a:br>
            <a:r>
              <a:rPr lang="en-US"/>
              <a:t>BXT, or the Business Experience Technology model, is aligned to Microsoft Envisioning Experience and our common envisioning framework to ensure that we capture the necessary input to properly assess and prioritize use cases.</a:t>
            </a:r>
          </a:p>
          <a:p>
            <a:endParaRPr lang="en-US"/>
          </a:p>
          <a:p>
            <a:r>
              <a:rPr lang="en-US" b="1"/>
              <a:t>&lt;engage with participants&gt;</a:t>
            </a:r>
          </a:p>
          <a:p>
            <a:r>
              <a:rPr lang="en-US"/>
              <a:t>Which of you have already used </a:t>
            </a:r>
            <a:r>
              <a:rPr lang="en-US" err="1"/>
              <a:t>MEEx</a:t>
            </a:r>
            <a:r>
              <a:rPr lang="en-US"/>
              <a:t> or BXT?</a:t>
            </a:r>
            <a:br>
              <a:rPr lang="en-US"/>
            </a:br>
            <a:r>
              <a:rPr lang="en-US"/>
              <a:t>Please use the Teams react button.</a:t>
            </a:r>
          </a:p>
          <a:p>
            <a:endParaRPr lang="en-US"/>
          </a:p>
          <a:p>
            <a:r>
              <a:rPr lang="en-US" b="1"/>
              <a:t>&lt;Pause to let people react, and then react appropriately to any responses&gt;</a:t>
            </a:r>
          </a:p>
          <a:p>
            <a:endParaRPr lang="en-US"/>
          </a:p>
          <a:p>
            <a:r>
              <a:rPr lang="en-US"/>
              <a:t>The purpose of demonstrating how to incorporate AI Discovery Cards is to provide you with a set of clearly described use cases that contain enough high-quality information to fill out a BXT or CEF-style template, which in turn can be used to evaluate the use cases effectively.</a:t>
            </a:r>
          </a:p>
          <a:p>
            <a:endParaRPr lang="en-US"/>
          </a:p>
          <a:p>
            <a:r>
              <a:rPr lang="en-US"/>
              <a:t>We’ll share where you can learn more about these after this workshop.</a:t>
            </a:r>
          </a:p>
          <a:p>
            <a:endParaRPr lang="en-US"/>
          </a:p>
          <a:p>
            <a:r>
              <a:rPr lang="en-US" b="1"/>
              <a:t>&lt;Links for reference, but don’t share with this slide, because participants will be distracted.&gt;</a:t>
            </a:r>
          </a:p>
          <a:p>
            <a:endParaRPr lang="en-US"/>
          </a:p>
          <a:p>
            <a:r>
              <a:rPr lang="en-US">
                <a:hlinkClick r:id="rId3"/>
              </a:rPr>
              <a:t>BXT Use Case Assessment.pptx</a:t>
            </a: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effectLst/>
                <a:latin typeface="-apple-system"/>
                <a:hlinkClick r:id="rId4" tooltip="https://learning.cloud.microsoft/detail/a0f9c7f2-55f9-4f67-a7ad-9d4d2aa83fe7"/>
              </a:rPr>
              <a:t>Microsoft Envisioning Experience (</a:t>
            </a:r>
            <a:r>
              <a:rPr lang="en-US" err="1">
                <a:effectLst/>
                <a:latin typeface="-apple-system"/>
                <a:hlinkClick r:id="rId4" tooltip="https://learning.cloud.microsoft/detail/a0f9c7f2-55f9-4f67-a7ad-9d4d2aa83fe7"/>
              </a:rPr>
              <a:t>MEEx</a:t>
            </a:r>
            <a:r>
              <a:rPr lang="en-US">
                <a:effectLst/>
                <a:latin typeface="-apple-system"/>
                <a:hlinkClick r:id="rId4" tooltip="https://learning.cloud.microsoft/detail/a0f9c7f2-55f9-4f67-a7ad-9d4d2aa83fe7"/>
              </a:rPr>
              <a:t>) L100 - Subject Matter Expert | Viva Learning</a:t>
            </a:r>
            <a:endParaRPr lang="en-US">
              <a:effectLst/>
              <a:latin typeface="-apple-system"/>
            </a:endParaRPr>
          </a:p>
          <a:p>
            <a:r>
              <a:rPr lang="en-US">
                <a:effectLst/>
                <a:latin typeface="-apple-system"/>
                <a:hlinkClick r:id="rId5" tooltip="https://learning.cloud.microsoft/detail/08b942f6-64da-4af0-a010-484611fd852b"/>
              </a:rPr>
              <a:t>Microsoft Envisioning Experience (</a:t>
            </a:r>
            <a:r>
              <a:rPr lang="en-US" err="1">
                <a:effectLst/>
                <a:latin typeface="-apple-system"/>
                <a:hlinkClick r:id="rId5" tooltip="https://learning.cloud.microsoft/detail/08b942f6-64da-4af0-a010-484611fd852b"/>
              </a:rPr>
              <a:t>MEEx</a:t>
            </a:r>
            <a:r>
              <a:rPr lang="en-US">
                <a:effectLst/>
                <a:latin typeface="-apple-system"/>
                <a:hlinkClick r:id="rId5" tooltip="https://learning.cloud.microsoft/detail/08b942f6-64da-4af0-a010-484611fd852b"/>
              </a:rPr>
              <a:t>) L200 - Business Envisioning for AI - Practitioner | Viva Learning</a:t>
            </a:r>
            <a:endParaRPr lang="en-US">
              <a:effectLst/>
              <a:latin typeface="-apple-system"/>
            </a:endParaRPr>
          </a:p>
          <a:p>
            <a:r>
              <a:rPr lang="en-US">
                <a:effectLst/>
                <a:latin typeface="-apple-system"/>
              </a:rPr>
              <a:t>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433127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30 minute</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​N/A</a:t>
            </a:r>
          </a:p>
          <a:p>
            <a:pPr algn="l" rtl="0" fontAlgn="base"/>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Say:</a:t>
            </a:r>
            <a:endParaRPr lang="en-US"/>
          </a:p>
          <a:p>
            <a:pPr marL="171450" indent="-171450">
              <a:buFont typeface="Arial" panose="020B0604020202020204" pitchFamily="34" charset="0"/>
              <a:buChar char="•"/>
            </a:pPr>
            <a:r>
              <a:rPr lang="en-US"/>
              <a:t>The BXT and CEF templates highlight the questions that we’re trying to answer in this workshop. </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a:t>We focus on the experience and business aspects of the use cases first. Then, we identify the technical capability and which architecture workshop needs to be performed.</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r>
              <a:rPr lang="en-US">
                <a:hlinkClick r:id="rId3"/>
              </a:rPr>
              <a:t>BXT Use Case Assessment.pptx</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4225484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1028B-A80D-94EE-8E30-3E27FD7917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A84FD0-961D-B5DF-72B1-49916E6ABD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F2B49-F700-BC7C-1479-229BF03D7AEF}"/>
              </a:ext>
            </a:extLst>
          </p:cNvPr>
          <p:cNvSpPr>
            <a:spLocks noGrp="1"/>
          </p:cNvSpPr>
          <p:nvPr>
            <p:ph type="body" idx="1"/>
          </p:nvPr>
        </p:nvSpPr>
        <p:spPr/>
        <p:txBody>
          <a:bodyPr/>
          <a:lstStyle/>
          <a:p>
            <a:pPr algn="l" rtl="0" fontAlgn="base"/>
            <a:r>
              <a:rPr lang="en-US" sz="1800" b="0" i="0">
                <a:solidFill>
                  <a:srgbClr val="444444"/>
                </a:solidFill>
                <a:effectLst/>
                <a:latin typeface="Segoe UI" panose="020B0502040204020203" pitchFamily="34" charset="0"/>
              </a:rPr>
              <a:t>​</a:t>
            </a:r>
            <a:r>
              <a:rPr lang="en-US" sz="1800" b="1" i="0" u="none" strike="noStrike">
                <a:solidFill>
                  <a:srgbClr val="000000"/>
                </a:solidFill>
                <a:effectLst/>
                <a:latin typeface="Segoe UI" panose="020B0502040204020203" pitchFamily="34" charset="0"/>
              </a:rPr>
              <a:t>Time: </a:t>
            </a:r>
            <a:r>
              <a:rPr lang="en-US" sz="1800" b="0" i="0">
                <a:solidFill>
                  <a:srgbClr val="444444"/>
                </a:solidFill>
                <a:effectLst/>
                <a:latin typeface="Segoe UI" panose="020B0502040204020203" pitchFamily="34" charset="0"/>
              </a:rPr>
              <a:t>​</a:t>
            </a:r>
          </a:p>
          <a:p>
            <a:pPr algn="l" rtl="0" fontAlgn="base"/>
            <a:r>
              <a:rPr lang="en-US" sz="1800" b="0" i="0">
                <a:solidFill>
                  <a:srgbClr val="444444"/>
                </a:solidFill>
                <a:effectLst/>
                <a:latin typeface="Segoe UI" panose="020B0502040204020203" pitchFamily="34" charset="0"/>
              </a:rPr>
              <a:t>1 minute</a:t>
            </a:r>
            <a:endParaRPr lang="en-US" sz="1800" b="0" i="0">
              <a:solidFill>
                <a:srgbClr val="444444"/>
              </a:solidFill>
              <a:effectLst/>
              <a:latin typeface="Calibri" panose="020F0502020204030204" pitchFamily="34" charset="0"/>
            </a:endParaRPr>
          </a:p>
          <a:p>
            <a:pPr algn="l" rtl="0" fontAlgn="base"/>
            <a:endParaRPr lang="en-US" sz="1800" b="0" i="0">
              <a:solidFill>
                <a:srgbClr val="444444"/>
              </a:solidFill>
              <a:effectLst/>
              <a:latin typeface="Calibri" panose="020F0502020204030204" pitchFamily="34" charset="0"/>
            </a:endParaRPr>
          </a:p>
          <a:p>
            <a:pPr algn="l" rtl="0" fontAlgn="base"/>
            <a:r>
              <a:rPr lang="en-US" sz="1800" b="1" i="0">
                <a:solidFill>
                  <a:srgbClr val="444444"/>
                </a:solidFill>
                <a:effectLst/>
                <a:latin typeface="Calibri" panose="020F0502020204030204" pitchFamily="34" charset="0"/>
              </a:rPr>
              <a:t>Say: </a:t>
            </a:r>
            <a:endParaRPr lang="en-US" sz="1800" b="1" i="0">
              <a:solidFill>
                <a:srgbClr val="444444"/>
              </a:solidFill>
              <a:effectLst/>
              <a:latin typeface="Segoe UI" panose="020B0502040204020203" pitchFamily="34" charset="0"/>
            </a:endParaRPr>
          </a:p>
          <a:p>
            <a:pPr algn="l" rtl="0" fontAlgn="base"/>
            <a:r>
              <a:rPr lang="en-US" sz="1800">
                <a:effectLst/>
                <a:latin typeface="Segoe UI" panose="020B0502040204020203" pitchFamily="34" charset="0"/>
              </a:rPr>
              <a:t>The goal is to use a framework to get comfortable with the cards with a brief overview of all the process steps. Usually, a workshop is half-a day or a full-day, so keep in mind that we will not go into much detail. </a:t>
            </a:r>
            <a:endParaRPr lang="en-US" sz="1800">
              <a:effectLst/>
              <a:latin typeface="Calibri" panose="020F0502020204030204" pitchFamily="34" charset="0"/>
            </a:endParaRPr>
          </a:p>
          <a:p>
            <a:pPr algn="l" rtl="0" fontAlgn="base"/>
            <a:r>
              <a:rPr lang="en-US" sz="1800">
                <a:effectLst/>
                <a:latin typeface="Segoe UI" panose="020B0502040204020203" pitchFamily="34" charset="0"/>
              </a:rPr>
              <a:t>Later we will walk you through how to land and prepare all this for the workshop.</a:t>
            </a:r>
          </a:p>
          <a:p>
            <a:endParaRPr lang="en-US"/>
          </a:p>
        </p:txBody>
      </p:sp>
      <p:sp>
        <p:nvSpPr>
          <p:cNvPr id="4" name="Header Placeholder 3">
            <a:extLst>
              <a:ext uri="{FF2B5EF4-FFF2-40B4-BE49-F238E27FC236}">
                <a16:creationId xmlns:a16="http://schemas.microsoft.com/office/drawing/2014/main" id="{5CC6445C-49B4-6809-0BB3-887B51148EA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7285E43-3B42-F8E8-0D94-3AE7D8103DC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9F23FAE-E69A-EF4C-120F-B14F4ED68342}"/>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A2215F5B-EAB5-75F2-F120-C30B73564DC1}"/>
              </a:ext>
            </a:extLst>
          </p:cNvPr>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0476008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0A3BB0-E879-0C52-80D4-5726B7282E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EB83BA-0ED1-0020-8A02-F7DDFD54510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8D781-1835-9188-D656-41F3340C97EA}"/>
              </a:ext>
            </a:extLst>
          </p:cNvPr>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1 minute</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a:t>
            </a:r>
          </a:p>
          <a:p>
            <a:pPr marL="0" indent="0" algn="l" rtl="0" fontAlgn="base">
              <a:buFont typeface="Arial" panose="020B0604020202020204" pitchFamily="34" charset="0"/>
              <a:buNone/>
            </a:pPr>
            <a:r>
              <a:rPr lang="en-US" sz="900" b="0" i="0">
                <a:solidFill>
                  <a:srgbClr val="D2D0CE"/>
                </a:solidFill>
                <a:effectLst/>
                <a:latin typeface="-apple-system"/>
              </a:rPr>
              <a:t>Refer to the content on the screen to review the scenario with participants </a:t>
            </a:r>
            <a:r>
              <a:rPr lang="en-US" sz="1800" b="0" i="0">
                <a:solidFill>
                  <a:srgbClr val="D2D0CE"/>
                </a:solidFill>
                <a:effectLst/>
                <a:latin typeface="-apple-system"/>
              </a:rPr>
              <a:t>and add any additional points you think are</a:t>
            </a:r>
            <a:r>
              <a:rPr lang="en-US" sz="900" b="0" i="0">
                <a:solidFill>
                  <a:srgbClr val="D2D0CE"/>
                </a:solidFill>
                <a:effectLst/>
                <a:latin typeface="-apple-system"/>
              </a:rPr>
              <a:t> relevant.</a:t>
            </a: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Say:</a:t>
            </a:r>
          </a:p>
          <a:p>
            <a:pPr marL="0" indent="0" algn="l">
              <a:buFont typeface="Arial" panose="020B0604020202020204" pitchFamily="34" charset="0"/>
              <a:buNone/>
            </a:pPr>
            <a:r>
              <a:rPr lang="en-US" sz="2000" b="0" i="0">
                <a:solidFill>
                  <a:srgbClr val="FFFFFF"/>
                </a:solidFill>
                <a:effectLst/>
                <a:latin typeface="Segoe UI" panose="020B0502040204020203" pitchFamily="34" charset="0"/>
              </a:rPr>
              <a:t>In a moment, you are all going to see how easy the cards are to use, and apply to a sample scenario.</a:t>
            </a:r>
          </a:p>
          <a:p>
            <a:pPr marL="0" indent="0" algn="l">
              <a:buFont typeface="Arial" panose="020B0604020202020204" pitchFamily="34" charset="0"/>
              <a:buNone/>
            </a:pPr>
            <a:r>
              <a:rPr lang="en-US" sz="2000" b="0" i="0">
                <a:solidFill>
                  <a:srgbClr val="FFFFFF"/>
                </a:solidFill>
                <a:effectLst/>
                <a:latin typeface="Segoe UI" panose="020B0502040204020203" pitchFamily="34" charset="0"/>
              </a:rPr>
              <a:t>So, let’s review this scenario together. </a:t>
            </a:r>
          </a:p>
          <a:p>
            <a:pPr marL="0" indent="0" algn="l">
              <a:buFont typeface="Arial" panose="020B0604020202020204" pitchFamily="34" charset="0"/>
              <a:buNone/>
            </a:pPr>
            <a:r>
              <a:rPr lang="en-US" sz="2000" b="0" i="0">
                <a:solidFill>
                  <a:srgbClr val="FFFFFF"/>
                </a:solidFill>
                <a:effectLst/>
                <a:latin typeface="Segoe UI" panose="020B0502040204020203" pitchFamily="34" charset="0"/>
              </a:rPr>
              <a:t>Before we take a look at how to use the cards in the ideation workshop, there are a couple of important steps we need to take. </a:t>
            </a:r>
          </a:p>
          <a:p>
            <a:pPr algn="l"/>
            <a:endParaRPr lang="en-US" sz="2000" b="0" i="0">
              <a:solidFill>
                <a:srgbClr val="FFFFFF"/>
              </a:solidFill>
              <a:effectLst/>
              <a:latin typeface="Segoe UI" panose="020B0502040204020203" pitchFamily="34" charset="0"/>
            </a:endParaRPr>
          </a:p>
          <a:p>
            <a:pPr marL="342900" indent="-342900" algn="l">
              <a:buFont typeface="Arial" panose="020B0604020202020204" pitchFamily="34" charset="0"/>
              <a:buChar char="•"/>
            </a:pPr>
            <a:r>
              <a:rPr lang="en-US" sz="2000" b="0" i="0">
                <a:solidFill>
                  <a:srgbClr val="FFFFFF"/>
                </a:solidFill>
                <a:effectLst/>
                <a:latin typeface="Segoe UI" panose="020B0502040204020203" pitchFamily="34" charset="0"/>
              </a:rPr>
              <a:t>First, we will empathize by conducting interviews with the HR Manager and other stakeholders. This will help us understand their pain points and challenges in the talent acquisition process. Additionally, we will gather insights from current employees about their recruitment experiences.</a:t>
            </a:r>
          </a:p>
          <a:p>
            <a:pPr marL="342900" indent="-342900" algn="l">
              <a:buFont typeface="Arial" panose="020B0604020202020204" pitchFamily="34" charset="0"/>
              <a:buChar char="•"/>
            </a:pPr>
            <a:r>
              <a:rPr lang="en-US" sz="2000" b="0" i="0">
                <a:solidFill>
                  <a:srgbClr val="FFFFFF"/>
                </a:solidFill>
                <a:effectLst/>
                <a:latin typeface="Segoe UI" panose="020B0502040204020203" pitchFamily="34" charset="0"/>
              </a:rPr>
              <a:t>Next, we will define the persona and problem statement based on the insights we have gathered. For example, we might articulate the problem as: “The HR team needs a more efficient and attractive recruitment process to attract and retain top talent.”</a:t>
            </a:r>
          </a:p>
          <a:p>
            <a:pPr marL="342900" indent="-342900" algn="l">
              <a:buFont typeface="Arial" panose="020B0604020202020204" pitchFamily="34" charset="0"/>
              <a:buChar char="•"/>
            </a:pPr>
            <a:r>
              <a:rPr lang="en-US" sz="2000" b="0" i="0">
                <a:solidFill>
                  <a:srgbClr val="FFFFFF"/>
                </a:solidFill>
                <a:effectLst/>
                <a:latin typeface="Segoe UI" panose="020B0502040204020203" pitchFamily="34" charset="0"/>
              </a:rPr>
              <a:t>This clear problem statement will guide our ideation process and ensure that our solutions are focused on addressing the real needs of the HR team.</a:t>
            </a:r>
          </a:p>
          <a:p>
            <a:pPr marL="342900" indent="-342900" algn="l">
              <a:buFont typeface="Arial" panose="020B0604020202020204" pitchFamily="34" charset="0"/>
              <a:buChar char="•"/>
            </a:pPr>
            <a:r>
              <a:rPr lang="en-US" sz="2000" b="0" i="0">
                <a:solidFill>
                  <a:srgbClr val="FFFFFF"/>
                </a:solidFill>
                <a:effectLst/>
                <a:latin typeface="Segoe UI" panose="020B0502040204020203" pitchFamily="34" charset="0"/>
              </a:rPr>
              <a:t>We can also develop and expand on the role of the HR Manager persona. We may also create more personas for other people involved in the scenario that we’re investigating.</a:t>
            </a:r>
          </a:p>
        </p:txBody>
      </p:sp>
      <p:sp>
        <p:nvSpPr>
          <p:cNvPr id="4" name="Header Placeholder 3">
            <a:extLst>
              <a:ext uri="{FF2B5EF4-FFF2-40B4-BE49-F238E27FC236}">
                <a16:creationId xmlns:a16="http://schemas.microsoft.com/office/drawing/2014/main" id="{3ECBAA58-FC5F-96A8-C6EC-D8F31690980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5240686-D203-4BD3-E4AB-C99D9632167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67FDE49-70EA-690B-7340-4C805403BA2E}"/>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2D93D9CE-2173-C53B-2DB8-71983284413D}"/>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9301864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91638-5EAC-086B-4C2A-B858D34F4FDB}"/>
            </a:ext>
          </a:extLst>
        </p:cNvPr>
        <p:cNvGrpSpPr/>
        <p:nvPr/>
      </p:nvGrpSpPr>
      <p:grpSpPr>
        <a:xfrm>
          <a:off x="0" y="0"/>
          <a:ext cx="0" cy="0"/>
          <a:chOff x="0" y="0"/>
          <a:chExt cx="0" cy="0"/>
        </a:xfrm>
      </p:grpSpPr>
      <p:sp>
        <p:nvSpPr>
          <p:cNvPr id="2821" name="Shape 2821">
            <a:extLst>
              <a:ext uri="{FF2B5EF4-FFF2-40B4-BE49-F238E27FC236}">
                <a16:creationId xmlns:a16="http://schemas.microsoft.com/office/drawing/2014/main" id="{31DD3193-451C-212F-45AC-AE408C1DB80B}"/>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822" name="Shape 2822">
            <a:extLst>
              <a:ext uri="{FF2B5EF4-FFF2-40B4-BE49-F238E27FC236}">
                <a16:creationId xmlns:a16="http://schemas.microsoft.com/office/drawing/2014/main" id="{515CD31D-24E0-F8E2-2BAD-29021D6A9834}"/>
              </a:ext>
            </a:extLst>
          </p:cNvPr>
          <p:cNvSpPr>
            <a:spLocks noGrp="1"/>
          </p:cNvSpPr>
          <p:nvPr>
            <p:ph type="body" sz="quarter" idx="1"/>
          </p:nvPr>
        </p:nvSpPr>
        <p:spPr>
          <a:prstGeom prst="rect">
            <a:avLst/>
          </a:prstGeom>
        </p:spPr>
        <p:txBody>
          <a:bodyPr/>
          <a:lstStyle/>
          <a:p>
            <a:pPr algn="l" rtl="0" fontAlgn="base"/>
            <a:r>
              <a:rPr lang="en-US" sz="800" b="0" i="0">
                <a:solidFill>
                  <a:srgbClr val="444444"/>
                </a:solidFill>
                <a:effectLst/>
                <a:latin typeface="Segoe UI" panose="020B0502040204020203" pitchFamily="34" charset="0"/>
              </a:rPr>
              <a:t>​</a:t>
            </a:r>
            <a:r>
              <a:rPr lang="en-US" sz="800" b="1" i="0" u="none" strike="noStrike">
                <a:solidFill>
                  <a:srgbClr val="000000"/>
                </a:solidFill>
                <a:effectLst/>
                <a:latin typeface="Segoe UI" panose="020B0502040204020203" pitchFamily="34" charset="0"/>
              </a:rPr>
              <a:t>Time: </a:t>
            </a:r>
            <a:r>
              <a:rPr lang="en-US" sz="800" b="0" i="0">
                <a:solidFill>
                  <a:srgbClr val="444444"/>
                </a:solidFill>
                <a:effectLst/>
                <a:latin typeface="Segoe UI" panose="020B0502040204020203" pitchFamily="34" charset="0"/>
              </a:rPr>
              <a:t>​</a:t>
            </a:r>
          </a:p>
          <a:p>
            <a:pPr algn="l" rtl="0" fontAlgn="base"/>
            <a:r>
              <a:rPr lang="en-US" sz="800" b="0" i="0">
                <a:solidFill>
                  <a:srgbClr val="444444"/>
                </a:solidFill>
                <a:effectLst/>
                <a:latin typeface="Segoe UI" panose="020B0502040204020203" pitchFamily="34" charset="0"/>
              </a:rPr>
              <a:t>1 minute</a:t>
            </a:r>
            <a:endParaRPr lang="en-US" sz="800" b="0" i="0">
              <a:solidFill>
                <a:srgbClr val="444444"/>
              </a:solidFill>
              <a:effectLst/>
              <a:latin typeface="Calibri" panose="020F0502020204030204" pitchFamily="34" charset="0"/>
            </a:endParaRPr>
          </a:p>
          <a:p>
            <a:pPr algn="l" rtl="0" fontAlgn="base"/>
            <a:r>
              <a:rPr lang="en-US" sz="800" b="0" i="0">
                <a:solidFill>
                  <a:srgbClr val="444444"/>
                </a:solidFill>
                <a:effectLst/>
                <a:latin typeface="Aptos" panose="020B0004020202020204" pitchFamily="34" charset="0"/>
              </a:rPr>
              <a:t>​</a:t>
            </a:r>
            <a:endParaRPr lang="en-US" sz="800" b="0" i="0">
              <a:solidFill>
                <a:srgbClr val="444444"/>
              </a:solidFill>
              <a:effectLst/>
              <a:latin typeface="Calibri" panose="020F0502020204030204" pitchFamily="34" charset="0"/>
            </a:endParaRPr>
          </a:p>
          <a:p>
            <a:pPr algn="l" rtl="0" fontAlgn="base"/>
            <a:r>
              <a:rPr lang="en-US" sz="800" b="1" i="0" u="none" strike="noStrike">
                <a:solidFill>
                  <a:srgbClr val="000000"/>
                </a:solidFill>
                <a:effectLst/>
                <a:latin typeface="Segoe UI" panose="020B0502040204020203" pitchFamily="34" charset="0"/>
              </a:rPr>
              <a:t>Do:</a:t>
            </a:r>
            <a:r>
              <a:rPr lang="en-US" sz="800" b="0" i="0">
                <a:solidFill>
                  <a:srgbClr val="444444"/>
                </a:solidFill>
                <a:effectLst/>
                <a:latin typeface="Segoe UI" panose="020B0502040204020203" pitchFamily="34" charset="0"/>
              </a:rPr>
              <a:t>​</a:t>
            </a:r>
          </a:p>
          <a:p>
            <a:pPr marL="0" indent="0" algn="l" rtl="0" fontAlgn="base">
              <a:buFont typeface="Arial" panose="020B0604020202020204" pitchFamily="34" charset="0"/>
              <a:buNone/>
            </a:pPr>
            <a:r>
              <a:rPr lang="en-US" sz="800" b="0" i="0">
                <a:solidFill>
                  <a:srgbClr val="D2D0CE"/>
                </a:solidFill>
                <a:effectLst/>
                <a:latin typeface="-apple-system"/>
              </a:rPr>
              <a:t>Refer to the content on the screen to guide the activity with the participants </a:t>
            </a:r>
            <a:r>
              <a:rPr lang="en-US" sz="1600" b="0" i="0">
                <a:solidFill>
                  <a:srgbClr val="D2D0CE"/>
                </a:solidFill>
                <a:effectLst/>
                <a:latin typeface="-apple-system"/>
              </a:rPr>
              <a:t>and add any additional points you think are</a:t>
            </a:r>
            <a:r>
              <a:rPr lang="en-US" sz="800" b="0" i="0">
                <a:solidFill>
                  <a:srgbClr val="D2D0CE"/>
                </a:solidFill>
                <a:effectLst/>
                <a:latin typeface="-apple-system"/>
              </a:rPr>
              <a:t> relevant.</a:t>
            </a:r>
          </a:p>
          <a:p>
            <a:pPr algn="l" rtl="0" fontAlgn="base"/>
            <a:r>
              <a:rPr lang="en-US" sz="800" b="0" i="0">
                <a:solidFill>
                  <a:srgbClr val="444444"/>
                </a:solidFill>
                <a:effectLst/>
                <a:latin typeface="Aptos" panose="020B0004020202020204" pitchFamily="34" charset="0"/>
              </a:rPr>
              <a:t>​</a:t>
            </a:r>
            <a:endParaRPr lang="en-US" sz="800" b="0" i="0">
              <a:solidFill>
                <a:srgbClr val="444444"/>
              </a:solidFill>
              <a:effectLst/>
              <a:latin typeface="Calibri" panose="020F0502020204030204" pitchFamily="34" charset="0"/>
            </a:endParaRPr>
          </a:p>
          <a:p>
            <a:pPr algn="l" rtl="0" fontAlgn="base"/>
            <a:r>
              <a:rPr lang="en-US" sz="800" b="1" i="0" u="none" strike="noStrike">
                <a:solidFill>
                  <a:srgbClr val="000000"/>
                </a:solidFill>
                <a:effectLst/>
                <a:latin typeface="Segoe UI" panose="020B0502040204020203" pitchFamily="34" charset="0"/>
              </a:rPr>
              <a:t>Say:</a:t>
            </a:r>
          </a:p>
          <a:p>
            <a:pPr algn="l" rtl="0" fontAlgn="base"/>
            <a:r>
              <a:rPr lang="en-US" sz="800" b="0" i="0" u="none" strike="noStrike">
                <a:solidFill>
                  <a:srgbClr val="000000"/>
                </a:solidFill>
                <a:effectLst/>
                <a:latin typeface="Segoe UI" panose="020B0502040204020203" pitchFamily="34" charset="0"/>
              </a:rPr>
              <a:t>We also expect that our participants have prepared some documentation, about the processes that their personas follow, and the activities they engage in.</a:t>
            </a:r>
          </a:p>
          <a:p>
            <a:pPr algn="l" rtl="0" fontAlgn="base"/>
            <a:r>
              <a:rPr lang="en-US" sz="800" b="0" i="0" u="none" strike="noStrike">
                <a:solidFill>
                  <a:srgbClr val="000000"/>
                </a:solidFill>
                <a:effectLst/>
                <a:latin typeface="Segoe UI" panose="020B0502040204020203" pitchFamily="34" charset="0"/>
              </a:rPr>
              <a:t>We visualize this using the “journey map”, which is used throughout the workshop.</a:t>
            </a:r>
            <a:br>
              <a:rPr lang="en-US" sz="800" b="0" i="0" u="none" strike="noStrike">
                <a:solidFill>
                  <a:srgbClr val="000000"/>
                </a:solidFill>
                <a:effectLst/>
                <a:latin typeface="Segoe UI" panose="020B0502040204020203" pitchFamily="34" charset="0"/>
              </a:rPr>
            </a:br>
            <a:endParaRPr lang="en-US" sz="800" b="0" i="0" u="none" strike="noStrike">
              <a:solidFill>
                <a:srgbClr val="000000"/>
              </a:solidFill>
              <a:effectLst/>
              <a:latin typeface="Segoe UI" panose="020B0502040204020203" pitchFamily="34" charset="0"/>
            </a:endParaRPr>
          </a:p>
          <a:p>
            <a:pPr algn="l" rtl="0" fontAlgn="base"/>
            <a:r>
              <a:rPr lang="en-US" sz="800" b="0" i="0" u="none" strike="noStrike">
                <a:solidFill>
                  <a:srgbClr val="000000"/>
                </a:solidFill>
                <a:effectLst/>
                <a:latin typeface="Segoe UI" panose="020B0502040204020203" pitchFamily="34" charset="0"/>
              </a:rPr>
              <a:t>We’re going to show you a simplified worked example of how participants might go through the process of creating a journey map, determine relevant KPIs, find matching AI Cards and capabilities, and then create an AI use case.</a:t>
            </a:r>
          </a:p>
        </p:txBody>
      </p:sp>
    </p:spTree>
    <p:extLst>
      <p:ext uri="{BB962C8B-B14F-4D97-AF65-F5344CB8AC3E}">
        <p14:creationId xmlns:p14="http://schemas.microsoft.com/office/powerpoint/2010/main" val="2304845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60438" y="2468563"/>
            <a:ext cx="7680325" cy="4321175"/>
          </a:xfrm>
        </p:spPr>
      </p:sp>
      <p:sp>
        <p:nvSpPr>
          <p:cNvPr id="3" name="Notes Placeholder 2"/>
          <p:cNvSpPr>
            <a:spLocks noGrp="1"/>
          </p:cNvSpPr>
          <p:nvPr>
            <p:ph type="body" idx="1"/>
          </p:nvPr>
        </p:nvSpPr>
        <p:spPr/>
        <p:txBody>
          <a:bodyPr/>
          <a:lstStyle/>
          <a:p>
            <a:r>
              <a:rPr lang="en-US"/>
              <a:t>Time 3 Minutes:</a:t>
            </a:r>
            <a:br>
              <a:rPr lang="en-US"/>
            </a:br>
            <a:r>
              <a:rPr lang="en-US"/>
              <a:t>Do: Introduce participants to the workshop and our scope.</a:t>
            </a:r>
            <a:br>
              <a:rPr lang="en-US"/>
            </a:br>
            <a:r>
              <a:rPr lang="en-US"/>
              <a:t>Say:</a:t>
            </a:r>
            <a:br>
              <a:rPr lang="en-US"/>
            </a:br>
            <a:r>
              <a:rPr lang="en-US"/>
              <a:t>Welcome to the </a:t>
            </a:r>
            <a:r>
              <a:rPr lang="en-US" b="1"/>
              <a:t>AI Discovery Cards Train-the-Trainer Workshop</a:t>
            </a:r>
            <a:r>
              <a:rPr lang="en-US"/>
              <a:t>—an interactive, virtual, instructor-led session designed to equip you with the skills to train Partners in facilitating Design Thinking workshops focused on AI solutions. This workshop provides a structured, real-world-tested approach to help customers explore priorities, define challenges, and visualize impactful AI solutions.</a:t>
            </a:r>
          </a:p>
          <a:p>
            <a:r>
              <a:rPr lang="en-US"/>
              <a:t>As </a:t>
            </a:r>
            <a:r>
              <a:rPr lang="en-US" b="1"/>
              <a:t>Copilots and Frontier AI Solutions</a:t>
            </a:r>
            <a:r>
              <a:rPr lang="en-US"/>
              <a:t> are central to the </a:t>
            </a:r>
            <a:r>
              <a:rPr lang="en-US" b="1"/>
              <a:t>Microsoft Customer and Partner Solutions (MCAPS) FY26 strategy</a:t>
            </a:r>
            <a:r>
              <a:rPr lang="en-US"/>
              <a:t>, this training is a key enabler of that vision.</a:t>
            </a:r>
          </a:p>
          <a:p>
            <a:br>
              <a:rPr lang="en-US" i="1"/>
            </a:br>
            <a:r>
              <a:rPr lang="en-US" i="1"/>
              <a:t>Instructor led training is a unique opportunity to learn, so to make the most of it, </a:t>
            </a:r>
            <a:r>
              <a:rPr lang="en-US" i="1" err="1"/>
              <a:t>please</a:t>
            </a:r>
            <a:r>
              <a:rPr lang="en-US" err="1"/>
              <a:t>e</a:t>
            </a:r>
            <a:r>
              <a:rPr lang="en-US"/>
              <a:t>:</a:t>
            </a:r>
          </a:p>
          <a:p>
            <a:r>
              <a:rPr lang="en-US" b="1"/>
              <a:t>Join the AIDC community</a:t>
            </a:r>
            <a:r>
              <a:rPr lang="en-US"/>
              <a:t> to stay connected and deepen your learning.</a:t>
            </a:r>
          </a:p>
          <a:p>
            <a:r>
              <a:rPr lang="en-US" b="1"/>
              <a:t>Engage in practice sessions</a:t>
            </a:r>
            <a:r>
              <a:rPr lang="en-US"/>
              <a:t> to reinforce your facilitation skills.</a:t>
            </a:r>
          </a:p>
          <a:p>
            <a:r>
              <a:rPr lang="en-US" b="1"/>
              <a:t>Ask questions</a:t>
            </a:r>
            <a:r>
              <a:rPr lang="en-US"/>
              <a:t>—our trainers are here to support you.</a:t>
            </a:r>
          </a:p>
          <a:p>
            <a:r>
              <a:rPr lang="en-US" b="1"/>
              <a:t>Use the OLT training</a:t>
            </a:r>
            <a:r>
              <a:rPr lang="en-US"/>
              <a:t> as a vital companion to this workshop.</a:t>
            </a:r>
          </a:p>
          <a:p>
            <a:br>
              <a:rPr lang="en-US"/>
            </a:br>
            <a:r>
              <a:rPr lang="en-US"/>
              <a:t>and with that, let’s get started!</a:t>
            </a:r>
          </a:p>
          <a:p>
            <a:endParaRPr lang="en-US"/>
          </a:p>
        </p:txBody>
      </p:sp>
      <p:sp>
        <p:nvSpPr>
          <p:cNvPr id="4" name="Slide Number Placeholder 3"/>
          <p:cNvSpPr>
            <a:spLocks noGrp="1"/>
          </p:cNvSpPr>
          <p:nvPr>
            <p:ph type="sldNum" sz="quarter" idx="5"/>
          </p:nvPr>
        </p:nvSpPr>
        <p:spPr/>
        <p:txBody>
          <a:bodyPr/>
          <a:lstStyle/>
          <a:p>
            <a:pPr marL="0" marR="0" lvl="0" indent="0" algn="r" defTabSz="547738" rtl="0" eaLnBrk="1" fontAlgn="auto" latinLnBrk="0" hangingPunct="1">
              <a:lnSpc>
                <a:spcPct val="100000"/>
              </a:lnSpc>
              <a:spcBef>
                <a:spcPts val="0"/>
              </a:spcBef>
              <a:spcAft>
                <a:spcPts val="0"/>
              </a:spcAft>
              <a:buClrTx/>
              <a:buSzTx/>
              <a:buFontTx/>
              <a:buNone/>
              <a:tabLst/>
              <a:defRPr/>
            </a:pPr>
            <a:fld id="{AF7A91F6-C84C-D54B-9DE1-2A2DF49EE04F}" type="slidenum">
              <a:rPr kumimoji="0" lang="en-US" sz="19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pPr marL="0" marR="0" lvl="0" indent="0" algn="r" defTabSz="547738" rtl="0" eaLnBrk="1" fontAlgn="auto" latinLnBrk="0" hangingPunct="1">
                <a:lnSpc>
                  <a:spcPct val="100000"/>
                </a:lnSpc>
                <a:spcBef>
                  <a:spcPts val="0"/>
                </a:spcBef>
                <a:spcAft>
                  <a:spcPts val="0"/>
                </a:spcAft>
                <a:buClrTx/>
                <a:buSzTx/>
                <a:buFontTx/>
                <a:buNone/>
                <a:tabLst/>
                <a:defRPr/>
              </a:pPr>
              <a:t>2</a:t>
            </a:fld>
            <a:endParaRPr kumimoji="0" lang="en-US" sz="19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1378706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3670E7-DAE9-2F73-16F0-31665B8A258C}"/>
            </a:ext>
          </a:extLst>
        </p:cNvPr>
        <p:cNvGrpSpPr/>
        <p:nvPr/>
      </p:nvGrpSpPr>
      <p:grpSpPr>
        <a:xfrm>
          <a:off x="0" y="0"/>
          <a:ext cx="0" cy="0"/>
          <a:chOff x="0" y="0"/>
          <a:chExt cx="0" cy="0"/>
        </a:xfrm>
      </p:grpSpPr>
      <p:sp>
        <p:nvSpPr>
          <p:cNvPr id="2821" name="Shape 2821">
            <a:extLst>
              <a:ext uri="{FF2B5EF4-FFF2-40B4-BE49-F238E27FC236}">
                <a16:creationId xmlns:a16="http://schemas.microsoft.com/office/drawing/2014/main" id="{D55B18E7-7403-8285-C7CF-37C33D3D848C}"/>
              </a:ext>
            </a:extLst>
          </p:cNvPr>
          <p:cNvSpPr>
            <a:spLocks noGrp="1" noRot="1" noChangeAspect="1"/>
          </p:cNvSpPr>
          <p:nvPr>
            <p:ph type="sldImg"/>
          </p:nvPr>
        </p:nvSpPr>
        <p:spPr>
          <a:xfrm>
            <a:off x="381000" y="685800"/>
            <a:ext cx="6096000" cy="3429000"/>
          </a:xfrm>
          <a:prstGeom prst="rect">
            <a:avLst/>
          </a:prstGeom>
        </p:spPr>
        <p:txBody>
          <a:bodyPr/>
          <a:lstStyle/>
          <a:p>
            <a:endParaRPr/>
          </a:p>
        </p:txBody>
      </p:sp>
      <p:sp>
        <p:nvSpPr>
          <p:cNvPr id="2822" name="Shape 2822">
            <a:extLst>
              <a:ext uri="{FF2B5EF4-FFF2-40B4-BE49-F238E27FC236}">
                <a16:creationId xmlns:a16="http://schemas.microsoft.com/office/drawing/2014/main" id="{77B802F6-BB10-AC20-D3F1-FAEEEAACF193}"/>
              </a:ext>
            </a:extLst>
          </p:cNvPr>
          <p:cNvSpPr>
            <a:spLocks noGrp="1"/>
          </p:cNvSpPr>
          <p:nvPr>
            <p:ph type="body" sz="quarter" idx="1"/>
          </p:nvPr>
        </p:nvSpPr>
        <p:spPr>
          <a:prstGeom prst="rect">
            <a:avLst/>
          </a:prstGeom>
        </p:spPr>
        <p:txBody>
          <a:bodyPr/>
          <a:lstStyle/>
          <a:p>
            <a:pPr algn="l" rtl="0" fontAlgn="base"/>
            <a:r>
              <a:rPr lang="en-US" b="0" i="0">
                <a:solidFill>
                  <a:srgbClr val="444444"/>
                </a:solidFill>
                <a:effectLst/>
                <a:latin typeface="Segoe UI" panose="020B0502040204020203" pitchFamily="34" charset="0"/>
              </a:rPr>
              <a:t>​</a:t>
            </a:r>
            <a:r>
              <a:rPr lang="en-US" b="1" i="0" u="none" strike="noStrike">
                <a:solidFill>
                  <a:srgbClr val="000000"/>
                </a:solidFill>
                <a:effectLst/>
                <a:latin typeface="Segoe UI" panose="020B0502040204020203" pitchFamily="34" charset="0"/>
              </a:rPr>
              <a:t>Time: </a:t>
            </a:r>
            <a:r>
              <a:rPr lang="en-US" b="0" i="0">
                <a:solidFill>
                  <a:srgbClr val="444444"/>
                </a:solidFill>
                <a:effectLst/>
                <a:latin typeface="Segoe UI" panose="020B0502040204020203" pitchFamily="34" charset="0"/>
              </a:rPr>
              <a:t>​</a:t>
            </a:r>
          </a:p>
          <a:p>
            <a:pPr algn="l" rtl="0" fontAlgn="base"/>
            <a:r>
              <a:rPr lang="en-US" b="0" i="0">
                <a:solidFill>
                  <a:srgbClr val="444444"/>
                </a:solidFill>
                <a:effectLst/>
                <a:latin typeface="Segoe UI" panose="020B0502040204020203" pitchFamily="34" charset="0"/>
              </a:rPr>
              <a:t>30 seconds</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Do:</a:t>
            </a:r>
          </a:p>
          <a:p>
            <a:pPr algn="l" rtl="0" fontAlgn="base"/>
            <a:r>
              <a:rPr lang="en-US" b="0" i="0">
                <a:solidFill>
                  <a:srgbClr val="444444"/>
                </a:solidFill>
                <a:effectLst/>
                <a:latin typeface="Segoe UI" panose="020B0502040204020203" pitchFamily="34" charset="0"/>
              </a:rPr>
              <a:t>​Explain the customer journey.</a:t>
            </a:r>
          </a:p>
          <a:p>
            <a:pPr algn="l" rtl="0" fontAlgn="base"/>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Say: </a:t>
            </a:r>
          </a:p>
          <a:p>
            <a:r>
              <a:rPr lang="en-US"/>
              <a:t>In this scenario, you can see that our participants have added some activities that they engage in for HR talent acquisition,</a:t>
            </a:r>
          </a:p>
          <a:p>
            <a:r>
              <a:rPr lang="en-US"/>
              <a:t>and also indicated where there are critical activities, and how these activities impact their KPIs</a:t>
            </a:r>
            <a:endParaRPr/>
          </a:p>
        </p:txBody>
      </p:sp>
    </p:spTree>
    <p:extLst>
      <p:ext uri="{BB962C8B-B14F-4D97-AF65-F5344CB8AC3E}">
        <p14:creationId xmlns:p14="http://schemas.microsoft.com/office/powerpoint/2010/main" val="35354674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726CB-35A8-21C3-A4C5-2CFE87E93E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E3389-8DAB-18BA-C0CE-D9C64234C7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05F788-D7EB-2FC5-93BC-30B70EFDB89F}"/>
              </a:ext>
            </a:extLst>
          </p:cNvPr>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15 minutes breakout</a:t>
            </a:r>
          </a:p>
          <a:p>
            <a:pPr algn="l" rtl="0" fontAlgn="base"/>
            <a:r>
              <a:rPr lang="en-US" sz="900" b="0" i="0">
                <a:solidFill>
                  <a:srgbClr val="444444"/>
                </a:solidFill>
                <a:effectLst/>
                <a:latin typeface="Segoe UI" panose="020B0502040204020203" pitchFamily="34" charset="0"/>
              </a:rPr>
              <a:t>5 min discussion and </a:t>
            </a:r>
            <a:r>
              <a:rPr lang="en-US" sz="900" b="0" i="0" err="1">
                <a:solidFill>
                  <a:srgbClr val="444444"/>
                </a:solidFill>
                <a:effectLst/>
                <a:latin typeface="Segoe UI" panose="020B0502040204020203" pitchFamily="34" charset="0"/>
              </a:rPr>
              <a:t>shareback</a:t>
            </a:r>
            <a:r>
              <a:rPr lang="en-US" sz="900" b="0" i="0">
                <a:solidFill>
                  <a:srgbClr val="444444"/>
                </a:solidFill>
                <a:effectLst/>
                <a:latin typeface="Segoe UI" panose="020B0502040204020203" pitchFamily="34" charset="0"/>
              </a:rPr>
              <a:t> before break</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 </a:t>
            </a:r>
            <a:r>
              <a:rPr lang="en-US" sz="900" b="0" i="0">
                <a:solidFill>
                  <a:srgbClr val="242424"/>
                </a:solidFill>
                <a:effectLst/>
                <a:latin typeface="Segoe UI" panose="020B0502040204020203" pitchFamily="34" charset="0"/>
              </a:rPr>
              <a:t>Set up the breakout rooms in advance to ensure a smooth transition during the meeting.</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900" b="0" i="0">
              <a:solidFill>
                <a:srgbClr val="242424"/>
              </a:solidFill>
              <a:effectLst/>
              <a:latin typeface="Segoe UI" panose="020B0502040204020203"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900" b="0" i="0">
                <a:solidFill>
                  <a:srgbClr val="242424"/>
                </a:solidFill>
                <a:effectLst/>
                <a:latin typeface="Segoe UI" panose="020B0502040204020203" pitchFamily="34" charset="0"/>
              </a:rPr>
              <a:t>To setup a breakout room ahead of time:</a:t>
            </a:r>
          </a:p>
          <a:p>
            <a:pPr algn="l" rtl="0" fontAlgn="base"/>
            <a:endParaRPr lang="en-US" sz="900" b="0" i="0">
              <a:solidFill>
                <a:srgbClr val="444444"/>
              </a:solidFill>
              <a:effectLst/>
              <a:latin typeface="Segoe UI" panose="020B0502040204020203" pitchFamily="34" charset="0"/>
            </a:endParaRPr>
          </a:p>
          <a:p>
            <a:pPr algn="l">
              <a:buFont typeface="+mj-lt"/>
              <a:buAutoNum type="arabicPeriod"/>
            </a:pPr>
            <a:r>
              <a:rPr lang="en-US" sz="1600" b="1" i="0">
                <a:solidFill>
                  <a:srgbClr val="242424"/>
                </a:solidFill>
                <a:effectLst/>
                <a:latin typeface="Segoe UI" panose="020B0502040204020203" pitchFamily="34" charset="0"/>
              </a:rPr>
              <a:t> Open Meeting Details</a:t>
            </a:r>
            <a:r>
              <a:rPr lang="en-US" sz="1600" b="0" i="0">
                <a:solidFill>
                  <a:srgbClr val="242424"/>
                </a:solidFill>
                <a:effectLst/>
                <a:latin typeface="Segoe UI" panose="020B0502040204020203" pitchFamily="34" charset="0"/>
              </a:rPr>
              <a:t>: Once the Train the Trainer is scheduled, go to your calendar and double-click on the meeting to open its details.</a:t>
            </a:r>
          </a:p>
          <a:p>
            <a:pPr algn="l">
              <a:buFont typeface="+mj-lt"/>
              <a:buAutoNum type="arabicPeriod"/>
            </a:pPr>
            <a:r>
              <a:rPr lang="en-US" sz="1600" b="1" i="0">
                <a:solidFill>
                  <a:srgbClr val="242424"/>
                </a:solidFill>
                <a:effectLst/>
                <a:latin typeface="Segoe UI" panose="020B0502040204020203" pitchFamily="34" charset="0"/>
              </a:rPr>
              <a:t> Create Breakout Rooms</a:t>
            </a:r>
            <a:r>
              <a:rPr lang="en-US" sz="1600" b="0" i="0">
                <a:solidFill>
                  <a:srgbClr val="242424"/>
                </a:solidFill>
                <a:effectLst/>
                <a:latin typeface="Segoe UI" panose="020B0502040204020203" pitchFamily="34" charset="0"/>
              </a:rPr>
              <a:t>: In the meeting details, select the </a:t>
            </a:r>
            <a:r>
              <a:rPr lang="en-US" sz="1600" b="1" i="0">
                <a:solidFill>
                  <a:srgbClr val="242424"/>
                </a:solidFill>
                <a:effectLst/>
                <a:latin typeface="Segoe UI" panose="020B0502040204020203" pitchFamily="34" charset="0"/>
              </a:rPr>
              <a:t>Breakout rooms</a:t>
            </a:r>
            <a:r>
              <a:rPr lang="en-US" sz="1600" b="0" i="0">
                <a:solidFill>
                  <a:srgbClr val="242424"/>
                </a:solidFill>
                <a:effectLst/>
                <a:latin typeface="Segoe UI" panose="020B0502040204020203" pitchFamily="34" charset="0"/>
              </a:rPr>
              <a:t> tab. Select </a:t>
            </a:r>
            <a:r>
              <a:rPr lang="en-US" sz="1600" b="1" i="0">
                <a:solidFill>
                  <a:srgbClr val="242424"/>
                </a:solidFill>
                <a:effectLst/>
                <a:latin typeface="Segoe UI" panose="020B0502040204020203" pitchFamily="34" charset="0"/>
              </a:rPr>
              <a:t>Create rooms</a:t>
            </a:r>
            <a:r>
              <a:rPr lang="en-US" sz="1600" b="0" i="0">
                <a:solidFill>
                  <a:srgbClr val="242424"/>
                </a:solidFill>
                <a:effectLst/>
                <a:latin typeface="Segoe UI" panose="020B0502040204020203" pitchFamily="34" charset="0"/>
              </a:rPr>
              <a:t> and choose the number of breakout rooms you need (4 or 5 are suggested for an audience of 20+ participants).</a:t>
            </a:r>
          </a:p>
          <a:p>
            <a:pPr algn="l">
              <a:buFont typeface="+mj-lt"/>
              <a:buAutoNum type="arabicPeriod"/>
            </a:pPr>
            <a:r>
              <a:rPr lang="en-US" sz="1600" b="1" i="0">
                <a:solidFill>
                  <a:srgbClr val="242424"/>
                </a:solidFill>
                <a:effectLst/>
                <a:latin typeface="Segoe UI" panose="020B0502040204020203" pitchFamily="34" charset="0"/>
              </a:rPr>
              <a:t> Assign Participants</a:t>
            </a:r>
            <a:r>
              <a:rPr lang="en-US" sz="1600" b="0" i="0">
                <a:solidFill>
                  <a:srgbClr val="242424"/>
                </a:solidFill>
                <a:effectLst/>
                <a:latin typeface="Segoe UI" panose="020B0502040204020203" pitchFamily="34" charset="0"/>
              </a:rPr>
              <a:t>: You can assign participants to rooms either automatically or manually. To assign manually, select </a:t>
            </a:r>
            <a:r>
              <a:rPr lang="en-US" sz="1600" b="1" i="0">
                <a:solidFill>
                  <a:srgbClr val="242424"/>
                </a:solidFill>
                <a:effectLst/>
                <a:latin typeface="Segoe UI" panose="020B0502040204020203" pitchFamily="34" charset="0"/>
              </a:rPr>
              <a:t>Assign participants</a:t>
            </a:r>
            <a:r>
              <a:rPr lang="en-US" sz="1600" b="0" i="0">
                <a:solidFill>
                  <a:srgbClr val="242424"/>
                </a:solidFill>
                <a:effectLst/>
                <a:latin typeface="Segoe UI" panose="020B0502040204020203" pitchFamily="34" charset="0"/>
              </a:rPr>
              <a:t> and select the participants for each room.</a:t>
            </a:r>
          </a:p>
          <a:p>
            <a:pPr algn="l">
              <a:buFont typeface="+mj-lt"/>
              <a:buAutoNum type="arabicPeriod"/>
            </a:pPr>
            <a:r>
              <a:rPr lang="en-US" sz="1600" b="1" i="0">
                <a:solidFill>
                  <a:srgbClr val="242424"/>
                </a:solidFill>
                <a:effectLst/>
                <a:latin typeface="Segoe UI" panose="020B0502040204020203" pitchFamily="34" charset="0"/>
              </a:rPr>
              <a:t> Customize Rooms</a:t>
            </a:r>
            <a:r>
              <a:rPr lang="en-US" sz="1600" b="0" i="0">
                <a:solidFill>
                  <a:srgbClr val="242424"/>
                </a:solidFill>
                <a:effectLst/>
                <a:latin typeface="Segoe UI" panose="020B0502040204020203" pitchFamily="34" charset="0"/>
              </a:rPr>
              <a:t>: You can rename each breakout room to reflect its purpose. Hover over the room name, select the three dots (more options), and select </a:t>
            </a:r>
            <a:r>
              <a:rPr lang="en-US" sz="1600" b="1" i="0">
                <a:solidFill>
                  <a:srgbClr val="242424"/>
                </a:solidFill>
                <a:effectLst/>
                <a:latin typeface="Segoe UI" panose="020B0502040204020203" pitchFamily="34" charset="0"/>
              </a:rPr>
              <a:t>Rename</a:t>
            </a:r>
            <a:r>
              <a:rPr lang="en-US" sz="1600" b="0" i="0">
                <a:solidFill>
                  <a:srgbClr val="242424"/>
                </a:solidFill>
                <a:effectLst/>
                <a:latin typeface="Segoe UI" panose="020B0502040204020203" pitchFamily="34" charset="0"/>
              </a:rPr>
              <a:t>.</a:t>
            </a:r>
          </a:p>
          <a:p>
            <a:pPr algn="l">
              <a:buFont typeface="+mj-lt"/>
              <a:buAutoNum type="arabicPeriod"/>
            </a:pPr>
            <a:r>
              <a:rPr lang="en-US" sz="1600" b="1" i="0">
                <a:solidFill>
                  <a:srgbClr val="242424"/>
                </a:solidFill>
                <a:effectLst/>
                <a:latin typeface="Segoe UI" panose="020B0502040204020203" pitchFamily="34" charset="0"/>
              </a:rPr>
              <a:t> Save Settings</a:t>
            </a:r>
            <a:r>
              <a:rPr lang="en-US" sz="1600" b="0" i="0">
                <a:solidFill>
                  <a:srgbClr val="242424"/>
                </a:solidFill>
                <a:effectLst/>
                <a:latin typeface="Segoe UI" panose="020B0502040204020203" pitchFamily="34" charset="0"/>
              </a:rPr>
              <a:t>: Once you have set up the rooms and assigned participants, your settings will be saved. When the meeting starts, you can open the breakout rooms with the settings you configured.</a:t>
            </a:r>
          </a:p>
          <a:p>
            <a:pPr algn="l">
              <a:buFont typeface="+mj-lt"/>
              <a:buAutoNum type="arabicPeriod"/>
            </a:pPr>
            <a:endParaRPr lang="en-US" sz="1600" b="0" i="0">
              <a:solidFill>
                <a:srgbClr val="242424"/>
              </a:solidFill>
              <a:effectLst/>
              <a:latin typeface="Segoe UI" panose="020B0502040204020203" pitchFamily="34" charset="0"/>
            </a:endParaRPr>
          </a:p>
          <a:p>
            <a:pPr algn="l">
              <a:buFont typeface="+mj-lt"/>
              <a:buNone/>
            </a:pPr>
            <a:r>
              <a:rPr lang="en-US" sz="1600" b="1" i="0">
                <a:solidFill>
                  <a:srgbClr val="242424"/>
                </a:solidFill>
                <a:effectLst/>
                <a:latin typeface="Segoe UI" panose="020B0502040204020203" pitchFamily="34" charset="0"/>
              </a:rPr>
              <a:t>Activity instructions</a:t>
            </a:r>
            <a:r>
              <a:rPr lang="en-US" sz="1600" b="0" i="0">
                <a:solidFill>
                  <a:srgbClr val="242424"/>
                </a:solidFill>
                <a:effectLst/>
                <a:latin typeface="Segoe UI" panose="020B0502040204020203" pitchFamily="34" charset="0"/>
              </a:rPr>
              <a:t>:</a:t>
            </a:r>
          </a:p>
          <a:p>
            <a:pPr algn="l">
              <a:buFont typeface="+mj-lt"/>
              <a:buNone/>
            </a:pPr>
            <a:endParaRPr lang="en-US" sz="1600" b="0" i="0">
              <a:solidFill>
                <a:srgbClr val="242424"/>
              </a:solidFill>
              <a:effectLst/>
              <a:latin typeface="Segoe UI" panose="020B0502040204020203" pitchFamily="34" charset="0"/>
            </a:endParaRPr>
          </a:p>
          <a:p>
            <a:pPr algn="l"/>
            <a:r>
              <a:rPr lang="en-US" b="1" i="0">
                <a:solidFill>
                  <a:srgbClr val="242424"/>
                </a:solidFill>
                <a:effectLst/>
                <a:latin typeface="Segoe UI" panose="020B0502040204020203" pitchFamily="34" charset="0"/>
              </a:rPr>
              <a:t>Objective:</a:t>
            </a:r>
            <a:br>
              <a:rPr lang="en-US" b="0" i="0">
                <a:solidFill>
                  <a:srgbClr val="242424"/>
                </a:solidFill>
                <a:effectLst/>
                <a:latin typeface="Segoe UI" panose="020B0502040204020203" pitchFamily="34" charset="0"/>
              </a:rPr>
            </a:br>
            <a:r>
              <a:rPr lang="en-US" b="0" i="0">
                <a:solidFill>
                  <a:srgbClr val="242424"/>
                </a:solidFill>
                <a:effectLst/>
                <a:latin typeface="Segoe UI" panose="020B0502040204020203" pitchFamily="34" charset="0"/>
              </a:rPr>
              <a:t>In this activity, you will work in groups of 4 or 5 to review a set of AI Discovery cards, understand their content, decide which ones are relevant, and map them to the provided workflow using a </a:t>
            </a:r>
            <a:r>
              <a:rPr lang="en-US" b="0" i="0" err="1">
                <a:solidFill>
                  <a:srgbClr val="242424"/>
                </a:solidFill>
                <a:effectLst/>
                <a:latin typeface="Segoe UI" panose="020B0502040204020203" pitchFamily="34" charset="0"/>
              </a:rPr>
              <a:t>powerpoint</a:t>
            </a:r>
            <a:r>
              <a:rPr lang="en-US" b="0" i="0">
                <a:solidFill>
                  <a:srgbClr val="242424"/>
                </a:solidFill>
                <a:effectLst/>
                <a:latin typeface="Segoe UI" panose="020B0502040204020203" pitchFamily="34" charset="0"/>
              </a:rPr>
              <a:t> file.</a:t>
            </a:r>
          </a:p>
          <a:p>
            <a:pPr algn="l"/>
            <a:endParaRPr lang="en-US" b="0" i="0">
              <a:solidFill>
                <a:srgbClr val="242424"/>
              </a:solidFill>
              <a:effectLst/>
              <a:latin typeface="Segoe UI" panose="020B0502040204020203" pitchFamily="34" charset="0"/>
            </a:endParaRPr>
          </a:p>
          <a:p>
            <a:pPr algn="l"/>
            <a:r>
              <a:rPr lang="en-US" b="1" i="0">
                <a:solidFill>
                  <a:srgbClr val="242424"/>
                </a:solidFill>
                <a:effectLst/>
                <a:latin typeface="Segoe UI" panose="020B0502040204020203" pitchFamily="34" charset="0"/>
              </a:rPr>
              <a:t>Steps:</a:t>
            </a:r>
            <a:endParaRPr lang="en-US" b="0" i="0">
              <a:solidFill>
                <a:srgbClr val="242424"/>
              </a:solidFill>
              <a:effectLst/>
              <a:latin typeface="Segoe UI" panose="020B0502040204020203" pitchFamily="34" charset="0"/>
            </a:endParaRPr>
          </a:p>
          <a:p>
            <a:pPr algn="l">
              <a:buFont typeface="+mj-lt"/>
              <a:buAutoNum type="arabicPeriod"/>
            </a:pPr>
            <a:r>
              <a:rPr lang="en-US" b="1" i="0">
                <a:solidFill>
                  <a:srgbClr val="242424"/>
                </a:solidFill>
                <a:effectLst/>
                <a:latin typeface="Segoe UI" panose="020B0502040204020203" pitchFamily="34" charset="0"/>
              </a:rPr>
              <a:t> Join Your Breakout Room:</a:t>
            </a:r>
            <a:endParaRPr lang="en-US" b="0" i="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When the breakout rooms are opened, you will be automatically moved to your assigned room.</a:t>
            </a: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If you encounter any issues joining the breakout room, select on the </a:t>
            </a:r>
            <a:r>
              <a:rPr lang="en-US" b="1" i="0">
                <a:solidFill>
                  <a:srgbClr val="242424"/>
                </a:solidFill>
                <a:effectLst/>
                <a:latin typeface="Segoe UI" panose="020B0502040204020203" pitchFamily="34" charset="0"/>
              </a:rPr>
              <a:t>Breakout rooms</a:t>
            </a:r>
            <a:r>
              <a:rPr lang="en-US" b="0" i="0">
                <a:solidFill>
                  <a:srgbClr val="242424"/>
                </a:solidFill>
                <a:effectLst/>
                <a:latin typeface="Segoe UI" panose="020B0502040204020203" pitchFamily="34" charset="0"/>
              </a:rPr>
              <a:t> icon in the meeting controls and select your assigned room.</a:t>
            </a:r>
          </a:p>
          <a:p>
            <a:pPr algn="l">
              <a:buFont typeface="+mj-lt"/>
              <a:buAutoNum type="arabicPeriod"/>
            </a:pPr>
            <a:r>
              <a:rPr lang="en-US" b="1" i="0">
                <a:solidFill>
                  <a:srgbClr val="242424"/>
                </a:solidFill>
                <a:effectLst/>
                <a:latin typeface="Segoe UI" panose="020B0502040204020203" pitchFamily="34" charset="0"/>
              </a:rPr>
              <a:t> Open the PowerPoint Deck:</a:t>
            </a:r>
            <a:endParaRPr lang="en-US" b="0" i="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Once in your breakout room, you will receive a link to open a PowerPoint deck.</a:t>
            </a: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Open the PowerPoint file and choose a participant to share it.</a:t>
            </a:r>
          </a:p>
          <a:p>
            <a:pPr marL="529968" lvl="0" indent="-285750" algn="l">
              <a:spcBef>
                <a:spcPts val="750"/>
              </a:spcBef>
              <a:spcAft>
                <a:spcPts val="750"/>
              </a:spcAft>
              <a:buFont typeface="+mj-lt"/>
              <a:buAutoNum type="arabicPeriod"/>
            </a:pPr>
            <a:r>
              <a:rPr lang="en-US" b="1" i="0">
                <a:solidFill>
                  <a:srgbClr val="242424"/>
                </a:solidFill>
                <a:effectLst/>
                <a:latin typeface="Segoe UI" panose="020B0502040204020203" pitchFamily="34" charset="0"/>
              </a:rPr>
              <a:t>Review scenario and AI Discovery Cards:</a:t>
            </a:r>
          </a:p>
          <a:p>
            <a:pPr marL="742950" marR="0" lvl="1" indent="-285750" algn="l" defTabSz="914367" rtl="0" eaLnBrk="1" fontAlgn="auto" latinLnBrk="0" hangingPunct="1">
              <a:lnSpc>
                <a:spcPct val="90000"/>
              </a:lnSpc>
              <a:spcBef>
                <a:spcPts val="750"/>
              </a:spcBef>
              <a:spcAft>
                <a:spcPts val="750"/>
              </a:spcAft>
              <a:buClrTx/>
              <a:buSzTx/>
              <a:buFont typeface="+mj-lt"/>
              <a:buAutoNum type="arabicPeriod"/>
              <a:tabLst/>
              <a:defRPr/>
            </a:pPr>
            <a:r>
              <a:rPr lang="en-US" b="0" i="0">
                <a:solidFill>
                  <a:srgbClr val="242424"/>
                </a:solidFill>
                <a:effectLst/>
                <a:latin typeface="Segoe UI" panose="020B0502040204020203" pitchFamily="34" charset="0"/>
              </a:rPr>
              <a:t>As a group, read and understand the content of the activity. (Review slides 26, 27, and 28 to explain the activity)</a:t>
            </a: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Read the provided scenario.</a:t>
            </a: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Discuss with your group which AI Discovery cards are relevant to the provided workflow.</a:t>
            </a: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Consider the goals, challenges, and key characteristics of the workflow.</a:t>
            </a:r>
          </a:p>
          <a:p>
            <a:pPr algn="l">
              <a:buFont typeface="+mj-lt"/>
              <a:buAutoNum type="arabicPeriod"/>
            </a:pPr>
            <a:r>
              <a:rPr lang="en-US" b="1" i="0">
                <a:solidFill>
                  <a:srgbClr val="242424"/>
                </a:solidFill>
                <a:effectLst/>
                <a:latin typeface="Segoe UI" panose="020B0502040204020203" pitchFamily="34" charset="0"/>
              </a:rPr>
              <a:t> Map Cards to Workflow:</a:t>
            </a:r>
            <a:endParaRPr lang="en-US" b="0" i="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Drag and drop the relevant AI Discovery cards onto the appropriate sections of the workflow.</a:t>
            </a: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Ensure that each card is placed in a way that clearly shows its relevance to the workflow.</a:t>
            </a:r>
          </a:p>
          <a:p>
            <a:pPr algn="l">
              <a:buFont typeface="+mj-lt"/>
              <a:buAutoNum type="arabicPeriod"/>
            </a:pPr>
            <a:r>
              <a:rPr lang="en-US" b="1" i="0">
                <a:solidFill>
                  <a:srgbClr val="242424"/>
                </a:solidFill>
                <a:effectLst/>
                <a:latin typeface="Segoe UI" panose="020B0502040204020203" pitchFamily="34" charset="0"/>
              </a:rPr>
              <a:t> Collaborate and Communicate:</a:t>
            </a:r>
            <a:endParaRPr lang="en-US" b="0" i="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Use the chat feature in your breakout room to communicate with your group members.</a:t>
            </a:r>
          </a:p>
          <a:p>
            <a:pPr algn="l">
              <a:buFont typeface="+mj-lt"/>
              <a:buAutoNum type="arabicPeriod"/>
            </a:pPr>
            <a:r>
              <a:rPr lang="en-US" b="1" i="0">
                <a:solidFill>
                  <a:srgbClr val="242424"/>
                </a:solidFill>
                <a:effectLst/>
                <a:latin typeface="Segoe UI" panose="020B0502040204020203" pitchFamily="34" charset="0"/>
              </a:rPr>
              <a:t> Return to Main Meeting:</a:t>
            </a:r>
            <a:endParaRPr lang="en-US" b="0" i="0">
              <a:solidFill>
                <a:srgbClr val="242424"/>
              </a:solidFill>
              <a:effectLst/>
              <a:latin typeface="Segoe UI" panose="020B0502040204020203" pitchFamily="34" charset="0"/>
            </a:endParaRP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When the breakout activity is over, you will receive a notification to return to the main meeting.</a:t>
            </a: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Select on </a:t>
            </a:r>
            <a:r>
              <a:rPr lang="en-US" b="1" i="0">
                <a:solidFill>
                  <a:srgbClr val="242424"/>
                </a:solidFill>
                <a:effectLst/>
                <a:latin typeface="Segoe UI" panose="020B0502040204020203" pitchFamily="34" charset="0"/>
              </a:rPr>
              <a:t>Return</a:t>
            </a:r>
            <a:r>
              <a:rPr lang="en-US" b="0" i="0">
                <a:solidFill>
                  <a:srgbClr val="242424"/>
                </a:solidFill>
                <a:effectLst/>
                <a:latin typeface="Segoe UI" panose="020B0502040204020203" pitchFamily="34" charset="0"/>
              </a:rPr>
              <a:t> in the breakout room controls to go back to the main meeting space.</a:t>
            </a:r>
          </a:p>
          <a:p>
            <a:pPr marL="742950" lvl="1" indent="-285750" algn="l">
              <a:spcBef>
                <a:spcPts val="750"/>
              </a:spcBef>
              <a:spcAft>
                <a:spcPts val="750"/>
              </a:spcAft>
              <a:buFont typeface="+mj-lt"/>
              <a:buAutoNum type="arabicPeriod"/>
            </a:pPr>
            <a:r>
              <a:rPr lang="en-US" b="0" i="0">
                <a:solidFill>
                  <a:srgbClr val="242424"/>
                </a:solidFill>
                <a:effectLst/>
                <a:latin typeface="Segoe UI" panose="020B0502040204020203" pitchFamily="34" charset="0"/>
              </a:rPr>
              <a:t>Share your findings with the group.</a:t>
            </a:r>
          </a:p>
        </p:txBody>
      </p:sp>
      <p:sp>
        <p:nvSpPr>
          <p:cNvPr id="4" name="Header Placeholder 3">
            <a:extLst>
              <a:ext uri="{FF2B5EF4-FFF2-40B4-BE49-F238E27FC236}">
                <a16:creationId xmlns:a16="http://schemas.microsoft.com/office/drawing/2014/main" id="{1A5FCBE3-5AAE-C9C2-D53F-78E67CB64E9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D24CE64-4103-B695-1F9A-A792304F3E7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3C44820-E6D6-9718-9A1B-5FBE426E8F38}"/>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3DBD0D5A-2159-ECD6-D350-7091901FB6F4}"/>
              </a:ext>
            </a:extLst>
          </p:cNvPr>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3845682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3336A5-5828-464A-0EF2-E1282689F4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33782F-1E42-6CD3-317F-39C8DD2D4A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ECAC38-0C98-2BB6-AB15-3CE6AEB45439}"/>
              </a:ext>
            </a:extLst>
          </p:cNvPr>
          <p:cNvSpPr>
            <a:spLocks noGrp="1"/>
          </p:cNvSpPr>
          <p:nvPr>
            <p:ph type="body" idx="1"/>
          </p:nvPr>
        </p:nvSpPr>
        <p:spPr/>
        <p:txBody>
          <a:bodyPr/>
          <a:lstStyle/>
          <a:p>
            <a:pPr algn="l" rtl="0" fontAlgn="base"/>
            <a:r>
              <a:rPr lang="en-US" b="0" i="0">
                <a:solidFill>
                  <a:srgbClr val="444444"/>
                </a:solidFill>
                <a:effectLst/>
                <a:latin typeface="Segoe UI" panose="020B0502040204020203" pitchFamily="34" charset="0"/>
              </a:rPr>
              <a:t>​</a:t>
            </a:r>
            <a:r>
              <a:rPr lang="en-US" b="1" i="0" u="none" strike="noStrike">
                <a:solidFill>
                  <a:srgbClr val="000000"/>
                </a:solidFill>
                <a:effectLst/>
                <a:latin typeface="Segoe UI" panose="020B0502040204020203" pitchFamily="34" charset="0"/>
              </a:rPr>
              <a:t>Time: </a:t>
            </a:r>
            <a:r>
              <a:rPr lang="en-US" b="0" i="0">
                <a:solidFill>
                  <a:srgbClr val="444444"/>
                </a:solidFill>
                <a:effectLst/>
                <a:latin typeface="Segoe UI" panose="020B0502040204020203" pitchFamily="34" charset="0"/>
              </a:rPr>
              <a:t>​</a:t>
            </a:r>
          </a:p>
          <a:p>
            <a:pPr algn="l" rtl="0" fontAlgn="base"/>
            <a:r>
              <a:rPr lang="en-US" b="0" i="0">
                <a:solidFill>
                  <a:srgbClr val="444444"/>
                </a:solidFill>
                <a:effectLst/>
                <a:latin typeface="Segoe UI" panose="020B0502040204020203" pitchFamily="34" charset="0"/>
              </a:rPr>
              <a:t>30 seconds</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Do:</a:t>
            </a:r>
          </a:p>
          <a:p>
            <a:pPr algn="l" rtl="0" fontAlgn="base"/>
            <a:r>
              <a:rPr lang="en-US" b="0" i="0">
                <a:solidFill>
                  <a:srgbClr val="444444"/>
                </a:solidFill>
                <a:effectLst/>
                <a:latin typeface="Segoe UI" panose="020B0502040204020203" pitchFamily="34" charset="0"/>
              </a:rPr>
              <a:t>​N/A</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Say:</a:t>
            </a:r>
          </a:p>
          <a:p>
            <a:pPr algn="l" rtl="0" fontAlgn="base"/>
            <a:r>
              <a:rPr lang="en-US" b="0" i="0">
                <a:solidFill>
                  <a:srgbClr val="444444"/>
                </a:solidFill>
                <a:effectLst/>
                <a:latin typeface="Segoe UI" panose="020B0502040204020203" pitchFamily="34" charset="0"/>
              </a:rPr>
              <a:t>Let’s take a 10 min break!</a:t>
            </a:r>
            <a:endParaRPr lang="en-US" b="0" i="0">
              <a:solidFill>
                <a:srgbClr val="444444"/>
              </a:solidFill>
              <a:effectLst/>
              <a:latin typeface="Calibri" panose="020F0502020204030204" pitchFamily="34" charset="0"/>
            </a:endParaRPr>
          </a:p>
          <a:p>
            <a:endParaRPr lang="en-US"/>
          </a:p>
        </p:txBody>
      </p:sp>
      <p:sp>
        <p:nvSpPr>
          <p:cNvPr id="4" name="Header Placeholder 3">
            <a:extLst>
              <a:ext uri="{FF2B5EF4-FFF2-40B4-BE49-F238E27FC236}">
                <a16:creationId xmlns:a16="http://schemas.microsoft.com/office/drawing/2014/main" id="{38DB064E-FD98-B5BD-6D45-FDFCFE155FA8}"/>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C878883-0F93-B88E-46E6-2CE25906D5A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698C7B-9882-8D20-9D27-0401B841858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9/24/2025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18B9904-FE54-A31A-7BE3-B53F88A5A38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9334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B5731-6FB3-883A-C260-821A89EF8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35F5AC-D3E4-9D6E-E7D5-CD134FF2A7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5F0E3F-568F-1ABD-6D02-0084B3A3A58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D687DA6-F878-18C5-F4E3-D8DF7AA5D02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AC41370-9F50-E150-140B-2F1156AEFDE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86435D5-0316-DCF6-B258-F73A462142FC}"/>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657A101D-7AC0-7A63-B7AD-CA7E45221129}"/>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4183001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52456E-4EAE-091D-AFC4-87FD1B317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BD32F7-2BF6-ADA0-7E1E-109271449F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9E69F-500B-3E28-8EBF-2E7F4D2DF6E4}"/>
              </a:ext>
            </a:extLst>
          </p:cNvPr>
          <p:cNvSpPr>
            <a:spLocks noGrp="1"/>
          </p:cNvSpPr>
          <p:nvPr>
            <p:ph type="body" idx="1"/>
          </p:nvPr>
        </p:nvSpPr>
        <p:spPr/>
        <p:txBody>
          <a:bodyPr/>
          <a:lstStyle/>
          <a:p>
            <a:r>
              <a:rPr lang="en-US" b="1"/>
              <a:t>Time: 5 minutes</a:t>
            </a:r>
          </a:p>
          <a:p>
            <a:endParaRPr lang="en-US" b="1"/>
          </a:p>
          <a:p>
            <a:r>
              <a:rPr lang="en-US" b="1"/>
              <a:t>Note: </a:t>
            </a:r>
            <a:r>
              <a:rPr lang="en-US" b="0" i="0">
                <a:solidFill>
                  <a:srgbClr val="242424"/>
                </a:solidFill>
                <a:effectLst/>
                <a:latin typeface="Segoe UI" panose="020B0502040204020203" pitchFamily="34" charset="0"/>
              </a:rPr>
              <a:t>These poll questions are designed to be used as needed. Feel free to deploy them based on how the interaction unfolds, ensuring they best fit the context and engagement level of your audience.</a:t>
            </a:r>
            <a:endParaRPr lang="en-US" b="1"/>
          </a:p>
          <a:p>
            <a:endParaRPr lang="en-US" b="1"/>
          </a:p>
          <a:p>
            <a:pPr algn="l">
              <a:buFont typeface="+mj-lt"/>
              <a:buNone/>
            </a:pPr>
            <a:r>
              <a:rPr lang="en-US" b="1"/>
              <a:t>Do: </a:t>
            </a:r>
            <a:r>
              <a:rPr lang="en-US" b="0"/>
              <a:t>To create the poll questions:</a:t>
            </a:r>
          </a:p>
          <a:p>
            <a:pPr algn="l">
              <a:buFont typeface="+mj-lt"/>
              <a:buAutoNum type="arabicPeriod"/>
            </a:pPr>
            <a:r>
              <a:rPr lang="en-US" b="1"/>
              <a:t> </a:t>
            </a:r>
            <a:r>
              <a:rPr lang="en-US" b="1" i="0">
                <a:solidFill>
                  <a:srgbClr val="242424"/>
                </a:solidFill>
                <a:effectLst/>
                <a:latin typeface="Segoe UI" panose="020B0502040204020203" pitchFamily="34" charset="0"/>
              </a:rPr>
              <a:t>Open Teams</a:t>
            </a:r>
            <a:r>
              <a:rPr lang="en-US" b="0" i="0">
                <a:solidFill>
                  <a:srgbClr val="242424"/>
                </a:solidFill>
                <a:effectLst/>
                <a:latin typeface="Segoe UI" panose="020B0502040204020203" pitchFamily="34" charset="0"/>
              </a:rPr>
              <a:t>: Go to the chat or channel where you want to create the poll.</a:t>
            </a:r>
          </a:p>
          <a:p>
            <a:pPr algn="l">
              <a:buFont typeface="+mj-lt"/>
              <a:buAutoNum type="arabicPeriod"/>
            </a:pPr>
            <a:r>
              <a:rPr lang="en-US" b="1" i="0">
                <a:solidFill>
                  <a:srgbClr val="242424"/>
                </a:solidFill>
                <a:effectLst/>
                <a:latin typeface="Segoe UI" panose="020B0502040204020203" pitchFamily="34" charset="0"/>
              </a:rPr>
              <a:t> Select Polls</a:t>
            </a:r>
            <a:r>
              <a:rPr lang="en-US" b="0" i="0">
                <a:solidFill>
                  <a:srgbClr val="242424"/>
                </a:solidFill>
                <a:effectLst/>
                <a:latin typeface="Segoe UI" panose="020B0502040204020203" pitchFamily="34" charset="0"/>
              </a:rPr>
              <a:t>: Select on the </a:t>
            </a:r>
            <a:r>
              <a:rPr lang="en-US" b="1" i="0">
                <a:solidFill>
                  <a:srgbClr val="242424"/>
                </a:solidFill>
                <a:effectLst/>
                <a:latin typeface="Segoe UI" panose="020B0502040204020203" pitchFamily="34" charset="0"/>
              </a:rPr>
              <a:t>Polls</a:t>
            </a:r>
            <a:r>
              <a:rPr lang="en-US" b="0" i="0">
                <a:solidFill>
                  <a:srgbClr val="242424"/>
                </a:solidFill>
                <a:effectLst/>
                <a:latin typeface="Segoe UI" panose="020B0502040204020203" pitchFamily="34" charset="0"/>
              </a:rPr>
              <a:t> icon. Or select the </a:t>
            </a:r>
            <a:r>
              <a:rPr lang="en-US" b="1" i="0">
                <a:solidFill>
                  <a:srgbClr val="242424"/>
                </a:solidFill>
                <a:effectLst/>
                <a:latin typeface="Segoe UI" panose="020B0502040204020203" pitchFamily="34" charset="0"/>
              </a:rPr>
              <a:t>More options</a:t>
            </a:r>
            <a:r>
              <a:rPr lang="en-US" b="0" i="0">
                <a:solidFill>
                  <a:srgbClr val="242424"/>
                </a:solidFill>
                <a:effectLst/>
                <a:latin typeface="Segoe UI" panose="020B0502040204020203" pitchFamily="34" charset="0"/>
              </a:rPr>
              <a:t> (three dots) and find </a:t>
            </a:r>
            <a:r>
              <a:rPr lang="en-US" b="1" i="0">
                <a:solidFill>
                  <a:srgbClr val="242424"/>
                </a:solidFill>
                <a:effectLst/>
                <a:latin typeface="Segoe UI" panose="020B0502040204020203" pitchFamily="34" charset="0"/>
              </a:rPr>
              <a:t>Polls</a:t>
            </a:r>
            <a:r>
              <a:rPr lang="en-US" b="0" i="0">
                <a:solidFill>
                  <a:srgbClr val="242424"/>
                </a:solidFill>
                <a:effectLst/>
                <a:latin typeface="Segoe UI" panose="020B0502040204020203" pitchFamily="34" charset="0"/>
              </a:rPr>
              <a:t>.</a:t>
            </a:r>
          </a:p>
          <a:p>
            <a:pPr algn="l">
              <a:buFont typeface="+mj-lt"/>
              <a:buAutoNum type="arabicPeriod"/>
            </a:pPr>
            <a:r>
              <a:rPr lang="en-US" b="1" i="0">
                <a:solidFill>
                  <a:srgbClr val="242424"/>
                </a:solidFill>
                <a:effectLst/>
                <a:latin typeface="Segoe UI" panose="020B0502040204020203" pitchFamily="34" charset="0"/>
              </a:rPr>
              <a:t> Create Poll</a:t>
            </a:r>
            <a:r>
              <a:rPr lang="en-US" b="0" i="0">
                <a:solidFill>
                  <a:srgbClr val="242424"/>
                </a:solidFill>
                <a:effectLst/>
                <a:latin typeface="Segoe UI" panose="020B0502040204020203" pitchFamily="34" charset="0"/>
              </a:rPr>
              <a:t>: Enter your question and options. You can add more choices by selecting </a:t>
            </a:r>
            <a:r>
              <a:rPr lang="en-US" b="1" i="0">
                <a:solidFill>
                  <a:srgbClr val="242424"/>
                </a:solidFill>
                <a:effectLst/>
                <a:latin typeface="Segoe UI" panose="020B0502040204020203" pitchFamily="34" charset="0"/>
              </a:rPr>
              <a:t>Add option</a:t>
            </a:r>
            <a:r>
              <a:rPr lang="en-US" b="0" i="0">
                <a:solidFill>
                  <a:srgbClr val="242424"/>
                </a:solidFill>
                <a:effectLst/>
                <a:latin typeface="Segoe UI" panose="020B0502040204020203" pitchFamily="34" charset="0"/>
              </a:rPr>
              <a:t>.</a:t>
            </a:r>
          </a:p>
          <a:p>
            <a:pPr algn="l">
              <a:buFont typeface="+mj-lt"/>
              <a:buAutoNum type="arabicPeriod"/>
            </a:pPr>
            <a:r>
              <a:rPr lang="en-US" b="1" i="0">
                <a:solidFill>
                  <a:srgbClr val="242424"/>
                </a:solidFill>
                <a:effectLst/>
                <a:latin typeface="Segoe UI" panose="020B0502040204020203" pitchFamily="34" charset="0"/>
              </a:rPr>
              <a:t> Multiple Answers</a:t>
            </a:r>
            <a:r>
              <a:rPr lang="en-US" b="0" i="0">
                <a:solidFill>
                  <a:srgbClr val="242424"/>
                </a:solidFill>
                <a:effectLst/>
                <a:latin typeface="Segoe UI" panose="020B0502040204020203" pitchFamily="34" charset="0"/>
              </a:rPr>
              <a:t>: If you want to allow multiple answers, turn on the </a:t>
            </a:r>
            <a:r>
              <a:rPr lang="en-US" b="1" i="0">
                <a:solidFill>
                  <a:srgbClr val="242424"/>
                </a:solidFill>
                <a:effectLst/>
                <a:latin typeface="Segoe UI" panose="020B0502040204020203" pitchFamily="34" charset="0"/>
              </a:rPr>
              <a:t>Multiple answers</a:t>
            </a:r>
            <a:r>
              <a:rPr lang="en-US" b="0" i="0">
                <a:solidFill>
                  <a:srgbClr val="242424"/>
                </a:solidFill>
                <a:effectLst/>
                <a:latin typeface="Segoe UI" panose="020B0502040204020203" pitchFamily="34" charset="0"/>
              </a:rPr>
              <a:t> toggle.</a:t>
            </a:r>
          </a:p>
          <a:p>
            <a:pPr algn="l">
              <a:buFont typeface="+mj-lt"/>
              <a:buAutoNum type="arabicPeriod"/>
            </a:pPr>
            <a:r>
              <a:rPr lang="en-US" b="1" i="0">
                <a:solidFill>
                  <a:srgbClr val="242424"/>
                </a:solidFill>
                <a:effectLst/>
                <a:latin typeface="Segoe UI" panose="020B0502040204020203" pitchFamily="34" charset="0"/>
              </a:rPr>
              <a:t> Preview and Send</a:t>
            </a:r>
            <a:r>
              <a:rPr lang="en-US" b="0" i="0">
                <a:solidFill>
                  <a:srgbClr val="242424"/>
                </a:solidFill>
                <a:effectLst/>
                <a:latin typeface="Segoe UI" panose="020B0502040204020203" pitchFamily="34" charset="0"/>
              </a:rPr>
              <a:t>: Select </a:t>
            </a:r>
            <a:r>
              <a:rPr lang="en-US" b="1" i="0">
                <a:solidFill>
                  <a:srgbClr val="242424"/>
                </a:solidFill>
                <a:effectLst/>
                <a:latin typeface="Segoe UI" panose="020B0502040204020203" pitchFamily="34" charset="0"/>
              </a:rPr>
              <a:t>Preview</a:t>
            </a:r>
            <a:r>
              <a:rPr lang="en-US" b="0" i="0">
                <a:solidFill>
                  <a:srgbClr val="242424"/>
                </a:solidFill>
                <a:effectLst/>
                <a:latin typeface="Segoe UI" panose="020B0502040204020203" pitchFamily="34" charset="0"/>
              </a:rPr>
              <a:t> to review your poll. If everything looks good, select </a:t>
            </a:r>
            <a:r>
              <a:rPr lang="en-US" b="1" i="0">
                <a:solidFill>
                  <a:srgbClr val="242424"/>
                </a:solidFill>
                <a:effectLst/>
                <a:latin typeface="Segoe UI" panose="020B0502040204020203" pitchFamily="34" charset="0"/>
              </a:rPr>
              <a:t>Send</a:t>
            </a:r>
            <a:r>
              <a:rPr lang="en-US" b="0" i="0">
                <a:solidFill>
                  <a:srgbClr val="242424"/>
                </a:solidFill>
                <a:effectLst/>
                <a:latin typeface="Segoe UI" panose="020B0502040204020203" pitchFamily="34" charset="0"/>
              </a:rPr>
              <a:t>.</a:t>
            </a:r>
          </a:p>
          <a:p>
            <a:pPr algn="l"/>
            <a:r>
              <a:rPr lang="en-US" b="0" i="0">
                <a:solidFill>
                  <a:srgbClr val="242424"/>
                </a:solidFill>
                <a:effectLst/>
                <a:latin typeface="Segoe UI" panose="020B0502040204020203" pitchFamily="34" charset="0"/>
              </a:rPr>
              <a:t>Your poll is now live, and participants can vote by selecting their choice(s) and selecting </a:t>
            </a:r>
            <a:r>
              <a:rPr lang="en-US" b="1" i="0">
                <a:solidFill>
                  <a:srgbClr val="242424"/>
                </a:solidFill>
                <a:effectLst/>
                <a:latin typeface="Segoe UI" panose="020B0502040204020203" pitchFamily="34" charset="0"/>
              </a:rPr>
              <a:t>Submit vote. </a:t>
            </a:r>
          </a:p>
          <a:p>
            <a:pPr algn="l"/>
            <a:endParaRPr lang="en-US" b="1" i="0">
              <a:solidFill>
                <a:srgbClr val="242424"/>
              </a:solidFill>
              <a:effectLst/>
              <a:latin typeface="Segoe UI" panose="020B0502040204020203" pitchFamily="34" charset="0"/>
            </a:endParaRPr>
          </a:p>
          <a:p>
            <a:pPr algn="l"/>
            <a:endParaRPr lang="en-US" b="0" i="0">
              <a:solidFill>
                <a:srgbClr val="242424"/>
              </a:solidFill>
              <a:effectLst/>
              <a:latin typeface="Segoe UI" panose="020B0502040204020203" pitchFamily="34" charset="0"/>
            </a:endParaRPr>
          </a:p>
          <a:p>
            <a:endParaRPr lang="en-US" b="1"/>
          </a:p>
          <a:p>
            <a:endParaRPr lang="en-US"/>
          </a:p>
          <a:p>
            <a:r>
              <a:rPr lang="en-US" b="1"/>
              <a:t>Say:</a:t>
            </a:r>
          </a:p>
        </p:txBody>
      </p:sp>
      <p:sp>
        <p:nvSpPr>
          <p:cNvPr id="4" name="Slide Number Placeholder 3">
            <a:extLst>
              <a:ext uri="{FF2B5EF4-FFF2-40B4-BE49-F238E27FC236}">
                <a16:creationId xmlns:a16="http://schemas.microsoft.com/office/drawing/2014/main" id="{3CDD6962-51B0-1482-21ED-14D04D554E45}"/>
              </a:ext>
            </a:extLst>
          </p:cNvPr>
          <p:cNvSpPr>
            <a:spLocks noGrp="1"/>
          </p:cNvSpPr>
          <p:nvPr>
            <p:ph type="sldNum" sz="quarter" idx="5"/>
          </p:nvPr>
        </p:nvSpPr>
        <p:spPr/>
        <p:txBody>
          <a:bodyPr/>
          <a:lstStyle/>
          <a:p>
            <a:fld id="{D1FA2DEB-D1F9-4D40-93E9-943EFE44E1A1}" type="slidenum">
              <a:rPr lang="en-US" smtClean="0"/>
              <a:t>24</a:t>
            </a:fld>
            <a:endParaRPr lang="en-US"/>
          </a:p>
        </p:txBody>
      </p:sp>
    </p:spTree>
    <p:extLst>
      <p:ext uri="{BB962C8B-B14F-4D97-AF65-F5344CB8AC3E}">
        <p14:creationId xmlns:p14="http://schemas.microsoft.com/office/powerpoint/2010/main" val="25513967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a:t>
            </a:r>
            <a:r>
              <a:rPr lang="en-US"/>
              <a:t>2 min</a:t>
            </a:r>
          </a:p>
          <a:p>
            <a:endParaRPr lang="en-US"/>
          </a:p>
          <a:p>
            <a:r>
              <a:rPr lang="en-US" b="1"/>
              <a:t>Do:</a:t>
            </a:r>
          </a:p>
          <a:p>
            <a:pPr marL="171450" indent="-171450">
              <a:buFont typeface="Arial" panose="020B0604020202020204" pitchFamily="34" charset="0"/>
              <a:buChar char="•"/>
            </a:pPr>
            <a:r>
              <a:rPr lang="en-US" b="0"/>
              <a:t>Consider engaging with the learners to get feedback and interact on these topics.</a:t>
            </a:r>
            <a:endParaRPr lang="en-US" b="1"/>
          </a:p>
          <a:p>
            <a:pPr marL="171450" indent="-171450">
              <a:buFont typeface="Arial" panose="020B0604020202020204" pitchFamily="34" charset="0"/>
              <a:buChar char="•"/>
            </a:pPr>
            <a:r>
              <a:rPr lang="en-US" b="0"/>
              <a:t>For example, ask if anyone has experienced Design Thinking workshops.</a:t>
            </a:r>
          </a:p>
          <a:p>
            <a:pPr marL="171450" indent="-171450">
              <a:buFont typeface="Arial" panose="020B0604020202020204" pitchFamily="34" charset="0"/>
              <a:buChar char="•"/>
            </a:pPr>
            <a:r>
              <a:rPr lang="en-US" b="0"/>
              <a:t>This can also help gauge how much time needs to be spent on this review of Design Thinking techniques and principles.</a:t>
            </a:r>
          </a:p>
          <a:p>
            <a:endParaRPr lang="en-US"/>
          </a:p>
          <a:p>
            <a:r>
              <a:rPr lang="en-US" b="1"/>
              <a:t>Say:</a:t>
            </a:r>
          </a:p>
          <a:p>
            <a:pPr marL="28575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Now it’s time to explore </a:t>
            </a:r>
            <a:r>
              <a:rPr lang="en-DE" sz="1800" kern="100">
                <a:effectLst/>
                <a:latin typeface="Aptos" panose="020B0004020202020204" pitchFamily="34" charset="0"/>
                <a:ea typeface="Aptos" panose="020B0004020202020204" pitchFamily="34" charset="0"/>
                <a:cs typeface="Times New Roman" panose="02020603050405020304" pitchFamily="18" charset="0"/>
              </a:rPr>
              <a:t>how we are using Design Thinking.</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marL="0" indent="0">
              <a:lnSpc>
                <a:spcPct val="115000"/>
              </a:lnSpc>
              <a:spcAft>
                <a:spcPts val="800"/>
              </a:spcAft>
              <a:buFont typeface="Arial" panose="020B0604020202020204" pitchFamily="34" charset="0"/>
              <a:buNone/>
            </a:pPr>
            <a:r>
              <a:rPr lang="en-US" sz="1800" kern="100">
                <a:effectLst/>
                <a:latin typeface="Aptos" panose="020B0004020202020204" pitchFamily="34" charset="0"/>
                <a:ea typeface="Aptos" panose="020B0004020202020204" pitchFamily="34" charset="0"/>
                <a:cs typeface="Times New Roman" panose="02020603050405020304" pitchFamily="18" charset="0"/>
              </a:rPr>
              <a:t>Could we just have a quick show of hands who has already worked with Design Thinking in some form or another?</a:t>
            </a:r>
          </a:p>
          <a:p>
            <a:pPr marL="285750" indent="-285750">
              <a:lnSpc>
                <a:spcPct val="115000"/>
              </a:lnSpc>
              <a:spcAft>
                <a:spcPts val="800"/>
              </a:spcAft>
              <a:buFont typeface="Arial" panose="020B0604020202020204" pitchFamily="34" charset="0"/>
              <a:buChar char="•"/>
            </a:pPr>
            <a:endParaRPr lang="en-DE" sz="1800" kern="100">
              <a:effectLst/>
              <a:latin typeface="Aptos" panose="020B0004020202020204" pitchFamily="34" charset="0"/>
              <a:ea typeface="Aptos" panose="020B0004020202020204" pitchFamily="34" charset="0"/>
              <a:cs typeface="Times New Roman" panose="02020603050405020304" pitchFamily="18" charset="0"/>
            </a:endParaRPr>
          </a:p>
          <a:p>
            <a:pPr marL="285750" indent="-285750">
              <a:lnSpc>
                <a:spcPct val="115000"/>
              </a:lnSpc>
              <a:spcAft>
                <a:spcPts val="800"/>
              </a:spcAft>
              <a:buFont typeface="Arial" panose="020B0604020202020204" pitchFamily="34" charset="0"/>
              <a:buChar char="•"/>
            </a:pPr>
            <a:r>
              <a:rPr lang="en-DE" sz="1800" kern="100">
                <a:effectLst/>
                <a:latin typeface="Aptos" panose="020B0004020202020204" pitchFamily="34" charset="0"/>
                <a:ea typeface="Aptos" panose="020B0004020202020204" pitchFamily="34" charset="0"/>
                <a:cs typeface="Times New Roman" panose="02020603050405020304" pitchFamily="18" charset="0"/>
              </a:rPr>
              <a:t>Design Thinking is a human-centered approach to innovation that we</a:t>
            </a:r>
            <a:r>
              <a:rPr lang="en-US" sz="1800" kern="100">
                <a:effectLst/>
                <a:latin typeface="Aptos" panose="020B0004020202020204" pitchFamily="34" charset="0"/>
                <a:ea typeface="Aptos" panose="020B0004020202020204" pitchFamily="34" charset="0"/>
                <a:cs typeface="Times New Roman" panose="02020603050405020304" pitchFamily="18" charset="0"/>
              </a:rPr>
              <a:t>’re</a:t>
            </a:r>
            <a:r>
              <a:rPr lang="en-DE" sz="1800" kern="100">
                <a:effectLst/>
                <a:latin typeface="Aptos" panose="020B0004020202020204" pitchFamily="34" charset="0"/>
                <a:ea typeface="Aptos" panose="020B0004020202020204" pitchFamily="34" charset="0"/>
                <a:cs typeface="Times New Roman" panose="02020603050405020304" pitchFamily="18" charset="0"/>
              </a:rPr>
              <a:t> using to integrate the needs of people, the possibilities of technology, and the requirements for business success. It</a:t>
            </a:r>
            <a:r>
              <a:rPr lang="en-US" sz="1800" kern="100">
                <a:effectLst/>
                <a:latin typeface="Aptos" panose="020B0004020202020204" pitchFamily="34" charset="0"/>
                <a:ea typeface="Aptos" panose="020B0004020202020204" pitchFamily="34" charset="0"/>
                <a:cs typeface="Times New Roman" panose="02020603050405020304" pitchFamily="18" charset="0"/>
              </a:rPr>
              <a:t>’s really </a:t>
            </a:r>
            <a:r>
              <a:rPr lang="en-DE" sz="1800" kern="100">
                <a:effectLst/>
                <a:latin typeface="Aptos" panose="020B0004020202020204" pitchFamily="34" charset="0"/>
                <a:ea typeface="Aptos" panose="020B0004020202020204" pitchFamily="34" charset="0"/>
                <a:cs typeface="Times New Roman" panose="02020603050405020304" pitchFamily="18" charset="0"/>
              </a:rPr>
              <a:t>important in process ideation </a:t>
            </a:r>
            <a:r>
              <a:rPr lang="en-US" sz="1800" kern="100">
                <a:effectLst/>
                <a:latin typeface="Aptos" panose="020B0004020202020204" pitchFamily="34" charset="0"/>
                <a:ea typeface="Aptos" panose="020B0004020202020204" pitchFamily="34" charset="0"/>
                <a:cs typeface="Times New Roman" panose="02020603050405020304" pitchFamily="18" charset="0"/>
              </a:rPr>
              <a:t>because</a:t>
            </a:r>
            <a:r>
              <a:rPr lang="en-DE" sz="1800" kern="100">
                <a:effectLst/>
                <a:latin typeface="Aptos" panose="020B0004020202020204" pitchFamily="34" charset="0"/>
                <a:ea typeface="Aptos" panose="020B0004020202020204" pitchFamily="34" charset="0"/>
                <a:cs typeface="Times New Roman" panose="02020603050405020304" pitchFamily="18" charset="0"/>
              </a:rPr>
              <a:t> it helps identify innovative solutions by deeply understanding the participants.</a:t>
            </a:r>
          </a:p>
          <a:p>
            <a:pPr marL="285750" indent="-285750">
              <a:lnSpc>
                <a:spcPct val="115000"/>
              </a:lnSpc>
              <a:spcAft>
                <a:spcPts val="800"/>
              </a:spcAft>
              <a:buFont typeface="Arial" panose="020B0604020202020204" pitchFamily="34" charset="0"/>
              <a:buChar char="•"/>
            </a:pPr>
            <a:r>
              <a:rPr lang="en-DE" sz="1800" kern="100">
                <a:effectLst/>
                <a:latin typeface="Aptos" panose="020B0004020202020204" pitchFamily="34" charset="0"/>
                <a:ea typeface="Aptos" panose="020B0004020202020204" pitchFamily="34" charset="0"/>
                <a:cs typeface="Times New Roman" panose="02020603050405020304" pitchFamily="18" charset="0"/>
              </a:rPr>
              <a:t>The key principles of Design Thinking include empathy, defining problems clearly, ideating potential solutions, prototyping, and testing. These principles help ensure that solutions are effective and user-friendly.</a:t>
            </a: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endParaRPr lang="en-DE"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DE" sz="1800" kern="100">
                <a:effectLst/>
                <a:latin typeface="Aptos" panose="020B0004020202020204" pitchFamily="34" charset="0"/>
                <a:ea typeface="Aptos" panose="020B0004020202020204" pitchFamily="34" charset="0"/>
                <a:cs typeface="Times New Roman" panose="02020603050405020304" pitchFamily="18" charset="0"/>
              </a:rPr>
              <a:t>The </a:t>
            </a:r>
            <a:r>
              <a:rPr lang="en-US" sz="1800" kern="100">
                <a:effectLst/>
                <a:latin typeface="Aptos" panose="020B0004020202020204" pitchFamily="34" charset="0"/>
                <a:ea typeface="Aptos" panose="020B0004020202020204" pitchFamily="34" charset="0"/>
                <a:cs typeface="Times New Roman" panose="02020603050405020304" pitchFamily="18" charset="0"/>
              </a:rPr>
              <a:t>five </a:t>
            </a:r>
            <a:r>
              <a:rPr lang="en-DE" sz="1800" kern="100">
                <a:effectLst/>
                <a:latin typeface="Aptos" panose="020B0004020202020204" pitchFamily="34" charset="0"/>
                <a:ea typeface="Aptos" panose="020B0004020202020204" pitchFamily="34" charset="0"/>
                <a:cs typeface="Times New Roman" panose="02020603050405020304" pitchFamily="18" charset="0"/>
              </a:rPr>
              <a:t>main stages of Design Thinking are:</a:t>
            </a:r>
          </a:p>
          <a:p>
            <a:pPr>
              <a:lnSpc>
                <a:spcPct val="115000"/>
              </a:lnSpc>
              <a:spcAft>
                <a:spcPts val="800"/>
              </a:spcAft>
            </a:pPr>
            <a:r>
              <a:rPr lang="en-DE" sz="1800" kern="100">
                <a:effectLst/>
                <a:latin typeface="Aptos" panose="020B0004020202020204" pitchFamily="34" charset="0"/>
                <a:ea typeface="Aptos" panose="020B0004020202020204" pitchFamily="34" charset="0"/>
                <a:cs typeface="Times New Roman" panose="02020603050405020304" pitchFamily="18" charset="0"/>
              </a:rPr>
              <a:t>1. Empathize: Understand the needs of those you're designing for.</a:t>
            </a:r>
          </a:p>
          <a:p>
            <a:pPr>
              <a:lnSpc>
                <a:spcPct val="115000"/>
              </a:lnSpc>
              <a:spcAft>
                <a:spcPts val="800"/>
              </a:spcAft>
            </a:pPr>
            <a:r>
              <a:rPr lang="en-DE" sz="1800" kern="100">
                <a:effectLst/>
                <a:latin typeface="Aptos" panose="020B0004020202020204" pitchFamily="34" charset="0"/>
                <a:ea typeface="Aptos" panose="020B0004020202020204" pitchFamily="34" charset="0"/>
                <a:cs typeface="Times New Roman" panose="02020603050405020304" pitchFamily="18" charset="0"/>
              </a:rPr>
              <a:t>2. Define: Clearly articulate the problem.</a:t>
            </a:r>
          </a:p>
          <a:p>
            <a:pPr>
              <a:lnSpc>
                <a:spcPct val="115000"/>
              </a:lnSpc>
              <a:spcAft>
                <a:spcPts val="800"/>
              </a:spcAft>
            </a:pPr>
            <a:r>
              <a:rPr lang="en-DE" sz="1800" kern="100">
                <a:effectLst/>
                <a:latin typeface="Aptos" panose="020B0004020202020204" pitchFamily="34" charset="0"/>
                <a:ea typeface="Aptos" panose="020B0004020202020204" pitchFamily="34" charset="0"/>
                <a:cs typeface="Times New Roman" panose="02020603050405020304" pitchFamily="18" charset="0"/>
              </a:rPr>
              <a:t>3. Ideate: Generate a range of ideas.</a:t>
            </a:r>
          </a:p>
          <a:p>
            <a:pPr>
              <a:lnSpc>
                <a:spcPct val="115000"/>
              </a:lnSpc>
              <a:spcAft>
                <a:spcPts val="800"/>
              </a:spcAft>
            </a:pPr>
            <a:r>
              <a:rPr lang="en-DE" sz="1800" kern="100">
                <a:effectLst/>
                <a:latin typeface="Aptos" panose="020B0004020202020204" pitchFamily="34" charset="0"/>
                <a:ea typeface="Aptos" panose="020B0004020202020204" pitchFamily="34" charset="0"/>
                <a:cs typeface="Times New Roman" panose="02020603050405020304" pitchFamily="18" charset="0"/>
              </a:rPr>
              <a:t>4. Prototype: Build real, tangible representations for a range of your ideas.</a:t>
            </a:r>
          </a:p>
          <a:p>
            <a:pPr>
              <a:lnSpc>
                <a:spcPct val="115000"/>
              </a:lnSpc>
              <a:spcAft>
                <a:spcPts val="800"/>
              </a:spcAft>
            </a:pPr>
            <a:r>
              <a:rPr lang="en-DE" sz="1800" kern="100">
                <a:effectLst/>
                <a:latin typeface="Aptos" panose="020B0004020202020204" pitchFamily="34" charset="0"/>
                <a:ea typeface="Aptos" panose="020B0004020202020204" pitchFamily="34" charset="0"/>
                <a:cs typeface="Times New Roman" panose="02020603050405020304" pitchFamily="18" charset="0"/>
              </a:rPr>
              <a:t>5. Test: Try out your ideas and solutions with users.</a:t>
            </a:r>
          </a:p>
          <a:p>
            <a:pPr>
              <a:lnSpc>
                <a:spcPct val="115000"/>
              </a:lnSpc>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15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We use Design Thinking </a:t>
            </a:r>
            <a:r>
              <a:rPr lang="en-DE" sz="1800" kern="100">
                <a:effectLst/>
                <a:latin typeface="Aptos" panose="020B0004020202020204" pitchFamily="34" charset="0"/>
                <a:ea typeface="Aptos" panose="020B0004020202020204" pitchFamily="34" charset="0"/>
                <a:cs typeface="Times New Roman" panose="02020603050405020304" pitchFamily="18" charset="0"/>
              </a:rPr>
              <a:t>to </a:t>
            </a:r>
            <a:r>
              <a:rPr lang="en-US" sz="1800" kern="100">
                <a:effectLst/>
                <a:latin typeface="Aptos" panose="020B0004020202020204" pitchFamily="34" charset="0"/>
                <a:ea typeface="Aptos" panose="020B0004020202020204" pitchFamily="34" charset="0"/>
                <a:cs typeface="Times New Roman" panose="02020603050405020304" pitchFamily="18" charset="0"/>
              </a:rPr>
              <a:t>consider and discuss </a:t>
            </a:r>
            <a:r>
              <a:rPr lang="en-DE" sz="1800" kern="100">
                <a:effectLst/>
                <a:latin typeface="Aptos" panose="020B0004020202020204" pitchFamily="34" charset="0"/>
                <a:ea typeface="Aptos" panose="020B0004020202020204" pitchFamily="34" charset="0"/>
                <a:cs typeface="Times New Roman" panose="02020603050405020304" pitchFamily="18" charset="0"/>
              </a:rPr>
              <a:t>the </a:t>
            </a:r>
            <a:r>
              <a:rPr lang="en-US" sz="1800" kern="100">
                <a:effectLst/>
                <a:latin typeface="Aptos" panose="020B0004020202020204" pitchFamily="34" charset="0"/>
                <a:ea typeface="Aptos" panose="020B0004020202020204" pitchFamily="34" charset="0"/>
                <a:cs typeface="Times New Roman" panose="02020603050405020304" pitchFamily="18" charset="0"/>
              </a:rPr>
              <a:t>customers’ </a:t>
            </a:r>
            <a:r>
              <a:rPr lang="en-DE" sz="1800" kern="100">
                <a:effectLst/>
                <a:latin typeface="Aptos" panose="020B0004020202020204" pitchFamily="34" charset="0"/>
                <a:ea typeface="Aptos" panose="020B0004020202020204" pitchFamily="34" charset="0"/>
                <a:cs typeface="Times New Roman" panose="02020603050405020304" pitchFamily="18" charset="0"/>
              </a:rPr>
              <a:t>business processes and activities to find the best use cases for AI.</a:t>
            </a:r>
          </a:p>
          <a:p>
            <a:pPr>
              <a:lnSpc>
                <a:spcPct val="115000"/>
              </a:lnSpc>
              <a:spcAft>
                <a:spcPts val="800"/>
              </a:spcAft>
            </a:pPr>
            <a:r>
              <a:rPr lang="en-DE" sz="1800" kern="100">
                <a:effectLst/>
                <a:latin typeface="Aptos" panose="020B0004020202020204" pitchFamily="34" charset="0"/>
                <a:ea typeface="Aptos" panose="020B0004020202020204" pitchFamily="34" charset="0"/>
                <a:cs typeface="Times New Roman" panose="02020603050405020304" pitchFamily="18" charset="0"/>
              </a:rPr>
              <a:t>We</a:t>
            </a:r>
            <a:r>
              <a:rPr lang="en-US" sz="1800" kern="100">
                <a:effectLst/>
                <a:latin typeface="Aptos" panose="020B0004020202020204" pitchFamily="34" charset="0"/>
                <a:ea typeface="Aptos" panose="020B0004020202020204" pitchFamily="34" charset="0"/>
                <a:cs typeface="Times New Roman" panose="02020603050405020304" pitchFamily="18" charset="0"/>
              </a:rPr>
              <a:t>’ll </a:t>
            </a:r>
            <a:r>
              <a:rPr lang="en-DE" sz="1800" kern="100">
                <a:effectLst/>
                <a:latin typeface="Aptos" panose="020B0004020202020204" pitchFamily="34" charset="0"/>
                <a:ea typeface="Aptos" panose="020B0004020202020204" pitchFamily="34" charset="0"/>
                <a:cs typeface="Times New Roman" panose="02020603050405020304" pitchFamily="18" charset="0"/>
              </a:rPr>
              <a:t>provide you with a </a:t>
            </a:r>
            <a:r>
              <a:rPr lang="en-US" sz="1800" kern="100">
                <a:effectLst/>
                <a:latin typeface="Aptos" panose="020B0004020202020204" pitchFamily="34" charset="0"/>
                <a:ea typeface="Aptos" panose="020B0004020202020204" pitchFamily="34" charset="0"/>
                <a:cs typeface="Times New Roman" panose="02020603050405020304" pitchFamily="18" charset="0"/>
              </a:rPr>
              <a:t>brief </a:t>
            </a:r>
            <a:r>
              <a:rPr lang="en-DE" sz="1800" kern="100">
                <a:effectLst/>
                <a:latin typeface="Aptos" panose="020B0004020202020204" pitchFamily="34" charset="0"/>
                <a:ea typeface="Aptos" panose="020B0004020202020204" pitchFamily="34" charset="0"/>
                <a:cs typeface="Times New Roman" panose="02020603050405020304" pitchFamily="18" charset="0"/>
              </a:rPr>
              <a:t>overview of how we use this in the workshop to enhance process ideation, making it more inclusive, user-centered, and innovative.</a:t>
            </a:r>
          </a:p>
          <a:p>
            <a:pPr>
              <a:lnSpc>
                <a:spcPct val="115000"/>
              </a:lnSpc>
              <a:spcAft>
                <a:spcPts val="800"/>
              </a:spcAft>
            </a:pPr>
            <a:r>
              <a:rPr lang="en-DE" sz="1800" kern="100">
                <a:effectLst/>
                <a:latin typeface="Aptos" panose="020B0004020202020204" pitchFamily="34" charset="0"/>
                <a:ea typeface="Aptos" panose="020B0004020202020204" pitchFamily="34" charset="0"/>
                <a:cs typeface="Times New Roman" panose="02020603050405020304" pitchFamily="18" charset="0"/>
              </a:rPr>
              <a:t>By the end of this </a:t>
            </a:r>
            <a:r>
              <a:rPr lang="en-US" sz="1800" kern="100">
                <a:effectLst/>
                <a:latin typeface="Aptos" panose="020B0004020202020204" pitchFamily="34" charset="0"/>
                <a:ea typeface="Aptos" panose="020B0004020202020204" pitchFamily="34" charset="0"/>
                <a:cs typeface="Times New Roman" panose="02020603050405020304" pitchFamily="18" charset="0"/>
              </a:rPr>
              <a:t>workshop</a:t>
            </a:r>
            <a:r>
              <a:rPr lang="en-DE" sz="1800" kern="100">
                <a:effectLst/>
                <a:latin typeface="Aptos" panose="020B0004020202020204" pitchFamily="34" charset="0"/>
                <a:ea typeface="Aptos" panose="020B0004020202020204" pitchFamily="34" charset="0"/>
                <a:cs typeface="Times New Roman" panose="02020603050405020304" pitchFamily="18" charset="0"/>
              </a:rPr>
              <a:t>, you'll have a better understanding of how to apply these techniques</a:t>
            </a:r>
            <a:r>
              <a:rPr lang="en-US" sz="1800" kern="100">
                <a:effectLst/>
                <a:latin typeface="Aptos" panose="020B0004020202020204" pitchFamily="34" charset="0"/>
                <a:ea typeface="Aptos" panose="020B0004020202020204" pitchFamily="34" charset="0"/>
                <a:cs typeface="Times New Roman" panose="02020603050405020304" pitchFamily="18" charset="0"/>
              </a:rPr>
              <a:t>.</a:t>
            </a:r>
            <a:endParaRPr lang="en-DE" sz="1800" kern="100">
              <a:effectLst/>
              <a:latin typeface="Aptos" panose="020B0004020202020204" pitchFamily="34" charset="0"/>
              <a:ea typeface="Aptos" panose="020B0004020202020204" pitchFamily="34" charset="0"/>
              <a:cs typeface="Times New Roman" panose="02020603050405020304" pitchFamily="18" charset="0"/>
            </a:endParaRPr>
          </a:p>
          <a:p>
            <a:endParaRPr lang="en-DE"/>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766058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3 minutes</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N/A</a:t>
            </a:r>
          </a:p>
          <a:p>
            <a:pPr algn="l" rtl="0" fontAlgn="base"/>
            <a:endParaRPr lang="en-US" sz="900" b="0" i="0">
              <a:solidFill>
                <a:srgbClr val="444444"/>
              </a:solidFill>
              <a:effectLst/>
              <a:latin typeface="Segoe UI" panose="020B0502040204020203" pitchFamily="34" charset="0"/>
            </a:endParaRPr>
          </a:p>
          <a:p>
            <a:pPr algn="l" rtl="0" fontAlgn="base"/>
            <a:r>
              <a:rPr lang="en-US" sz="900" b="1" i="0">
                <a:solidFill>
                  <a:srgbClr val="444444"/>
                </a:solidFill>
                <a:effectLst/>
                <a:latin typeface="Segoe UI" panose="020B0502040204020203" pitchFamily="34" charset="0"/>
              </a:rPr>
              <a:t>Say</a:t>
            </a:r>
            <a:r>
              <a:rPr lang="en-US" sz="900" b="0" i="0">
                <a:solidFill>
                  <a:srgbClr val="444444"/>
                </a:solidFill>
                <a:effectLst/>
                <a:latin typeface="Segoe UI" panose="020B0502040204020203" pitchFamily="34" charset="0"/>
              </a:rPr>
              <a:t>:</a:t>
            </a:r>
          </a:p>
          <a:p>
            <a:pPr marL="171450" indent="-171450" algn="l" rtl="0" fontAlgn="base">
              <a:buFont typeface="Arial" panose="020B0604020202020204" pitchFamily="34" charset="0"/>
              <a:buChar char="•"/>
            </a:pPr>
            <a:r>
              <a:rPr lang="en-US" b="0" i="0">
                <a:solidFill>
                  <a:srgbClr val="D2D0CE"/>
                </a:solidFill>
                <a:effectLst/>
                <a:latin typeface="-apple-system"/>
              </a:rPr>
              <a:t>Our workshop will focus on the use of AI Discovery Cards and will not cover all Design Thinking methodologies. </a:t>
            </a:r>
          </a:p>
          <a:p>
            <a:pPr marL="171450" indent="-171450" algn="l" rtl="0" fontAlgn="base">
              <a:buFont typeface="Arial" panose="020B0604020202020204" pitchFamily="34" charset="0"/>
              <a:buChar char="•"/>
            </a:pPr>
            <a:r>
              <a:rPr lang="en-US" b="0" i="0">
                <a:solidFill>
                  <a:srgbClr val="D2D0CE"/>
                </a:solidFill>
                <a:effectLst/>
                <a:latin typeface="-apple-system"/>
              </a:rPr>
              <a:t>We’ve developed this approach using specific Design Thinking techniques and steps to provide clear guidelines for delivering the workshop effectively.</a:t>
            </a:r>
          </a:p>
          <a:p>
            <a:pPr marL="171450" indent="-171450" algn="l" rtl="0" fontAlgn="base">
              <a:buFont typeface="Arial" panose="020B0604020202020204" pitchFamily="34" charset="0"/>
              <a:buChar char="•"/>
            </a:pPr>
            <a:r>
              <a:rPr lang="en-US" b="0" i="0">
                <a:solidFill>
                  <a:srgbClr val="D2D0CE"/>
                </a:solidFill>
                <a:effectLst/>
                <a:latin typeface="-apple-system"/>
              </a:rPr>
              <a:t>However, there are many additional tools available in the Design Thinking toolbox that you can use. </a:t>
            </a:r>
          </a:p>
          <a:p>
            <a:pPr marL="171450" indent="-171450" algn="l" rtl="0" fontAlgn="base">
              <a:buFont typeface="Arial" panose="020B0604020202020204" pitchFamily="34" charset="0"/>
              <a:buChar char="•"/>
            </a:pPr>
            <a:r>
              <a:rPr lang="en-US" b="0" i="0">
                <a:solidFill>
                  <a:srgbClr val="D2D0CE"/>
                </a:solidFill>
                <a:effectLst/>
                <a:latin typeface="-apple-system"/>
              </a:rPr>
              <a:t>Feel free to allow yourself as much flexibility as possible to adapt and enhance the workshop.</a:t>
            </a:r>
          </a:p>
          <a:p>
            <a:pPr marL="171450" indent="-171450" algn="l" rtl="0" fontAlgn="base">
              <a:buFont typeface="Arial" panose="020B0604020202020204" pitchFamily="34" charset="0"/>
              <a:buChar char="•"/>
            </a:pPr>
            <a:r>
              <a:rPr lang="en-US" b="0" i="0">
                <a:solidFill>
                  <a:srgbClr val="D2D0CE"/>
                </a:solidFill>
                <a:effectLst/>
                <a:latin typeface="-apple-system"/>
              </a:rPr>
              <a:t>For a deeper dive into Design Thinking methodologies and tools, please refer to the resources on screen. I will also put them in our MS Teams chat.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14105916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5FA5B-D907-F8CF-A958-59AF1EA7A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7F3539-1191-066D-4339-9A1C23F34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C68777-9FA5-2800-1BFA-E784F20EA278}"/>
              </a:ext>
            </a:extLst>
          </p:cNvPr>
          <p:cNvSpPr>
            <a:spLocks noGrp="1"/>
          </p:cNvSpPr>
          <p:nvPr>
            <p:ph type="body" idx="1"/>
          </p:nvPr>
        </p:nvSpPr>
        <p:spPr/>
        <p:txBody>
          <a:bodyPr/>
          <a:lstStyle/>
          <a:p>
            <a:pPr algn="l" rtl="0" fontAlgn="base"/>
            <a:r>
              <a:rPr lang="en-US" sz="1800" b="0" i="0">
                <a:solidFill>
                  <a:srgbClr val="444444"/>
                </a:solidFill>
                <a:effectLst/>
                <a:latin typeface="Segoe UI" panose="020B0502040204020203" pitchFamily="34" charset="0"/>
              </a:rPr>
              <a:t>​</a:t>
            </a:r>
            <a:r>
              <a:rPr lang="en-US" sz="1800" b="1" i="0" u="none" strike="noStrike">
                <a:solidFill>
                  <a:srgbClr val="000000"/>
                </a:solidFill>
                <a:effectLst/>
                <a:latin typeface="Segoe UI" panose="020B0502040204020203" pitchFamily="34" charset="0"/>
              </a:rPr>
              <a:t>Time: </a:t>
            </a:r>
            <a:r>
              <a:rPr lang="en-US" sz="1800" b="0" i="0">
                <a:solidFill>
                  <a:srgbClr val="444444"/>
                </a:solidFill>
                <a:effectLst/>
                <a:latin typeface="Segoe UI" panose="020B0502040204020203" pitchFamily="34" charset="0"/>
              </a:rPr>
              <a:t>​</a:t>
            </a:r>
          </a:p>
          <a:p>
            <a:pPr algn="l" rtl="0" fontAlgn="base"/>
            <a:r>
              <a:rPr lang="en-US" sz="1800" b="0" i="0">
                <a:solidFill>
                  <a:srgbClr val="444444"/>
                </a:solidFill>
                <a:effectLst/>
                <a:latin typeface="Segoe UI" panose="020B0502040204020203" pitchFamily="34" charset="0"/>
              </a:rPr>
              <a:t>1 minute</a:t>
            </a:r>
            <a:endParaRPr lang="en-US" sz="1800" b="0" i="0">
              <a:solidFill>
                <a:srgbClr val="444444"/>
              </a:solidFill>
              <a:effectLst/>
              <a:latin typeface="Calibri" panose="020F0502020204030204" pitchFamily="34" charset="0"/>
            </a:endParaRPr>
          </a:p>
          <a:p>
            <a:pPr algn="l" rtl="0" fontAlgn="base"/>
            <a:endParaRPr lang="en-US" sz="1800"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Do:</a:t>
            </a:r>
          </a:p>
          <a:p>
            <a:pPr algn="l" rtl="0" fontAlgn="base"/>
            <a:r>
              <a:rPr lang="en-US" sz="1800" b="0" i="0">
                <a:solidFill>
                  <a:srgbClr val="444444"/>
                </a:solidFill>
                <a:effectLst/>
                <a:latin typeface="Calibri" panose="020F0502020204030204" pitchFamily="34" charset="0"/>
              </a:rPr>
              <a:t>N/A</a:t>
            </a:r>
          </a:p>
          <a:p>
            <a:pPr algn="l" rtl="0" fontAlgn="base"/>
            <a:endParaRPr lang="en-US" sz="1800" b="0" i="0">
              <a:solidFill>
                <a:srgbClr val="444444"/>
              </a:solidFill>
              <a:effectLst/>
              <a:latin typeface="Calibri" panose="020F0502020204030204" pitchFamily="34" charset="0"/>
            </a:endParaRPr>
          </a:p>
          <a:p>
            <a:pPr algn="l" rtl="0" fontAlgn="base"/>
            <a:r>
              <a:rPr lang="en-US" sz="1800" b="1" i="0">
                <a:solidFill>
                  <a:srgbClr val="444444"/>
                </a:solidFill>
                <a:effectLst/>
                <a:latin typeface="Calibri" panose="020F0502020204030204" pitchFamily="34" charset="0"/>
              </a:rPr>
              <a:t>Say: </a:t>
            </a:r>
            <a:endParaRPr lang="en-US" sz="1800" b="1">
              <a:effectLst/>
              <a:latin typeface="Segoe UI" panose="020B0502040204020203" pitchFamily="34" charset="0"/>
            </a:endParaRPr>
          </a:p>
          <a:p>
            <a:r>
              <a:rPr lang="en-US"/>
              <a:t>N/A</a:t>
            </a:r>
          </a:p>
        </p:txBody>
      </p:sp>
      <p:sp>
        <p:nvSpPr>
          <p:cNvPr id="4" name="Header Placeholder 3">
            <a:extLst>
              <a:ext uri="{FF2B5EF4-FFF2-40B4-BE49-F238E27FC236}">
                <a16:creationId xmlns:a16="http://schemas.microsoft.com/office/drawing/2014/main" id="{39F66F42-87D0-147B-F1B7-31663A30B0A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6B6D042-E943-2B4D-EABE-B66A4CF286D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32203DF-89C9-36C4-C638-1921DBD8D8A9}"/>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4FE0FCCB-0E6E-7CFB-35B0-E0A1FDAD33DD}"/>
              </a:ext>
            </a:extLst>
          </p:cNvPr>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99960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1B0CFB-F190-A490-25C8-2CF3D6D964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DFBB3D-71D0-5785-2F52-FA8725669C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6F4F13-8294-CD64-7C49-BB0ABDE76712}"/>
              </a:ext>
            </a:extLst>
          </p:cNvPr>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10 minutes – Includes 3 minutes intro and demo</a:t>
            </a:r>
          </a:p>
          <a:p>
            <a:pPr algn="l" rtl="0" fontAlgn="base"/>
            <a:r>
              <a:rPr lang="en-US" sz="900" b="0" i="0">
                <a:solidFill>
                  <a:srgbClr val="444444"/>
                </a:solidFill>
                <a:effectLst/>
                <a:latin typeface="Segoe UI" panose="020B0502040204020203" pitchFamily="34" charset="0"/>
              </a:rPr>
              <a:t>3 minutes participants trying this out.</a:t>
            </a:r>
          </a:p>
          <a:p>
            <a:pPr algn="l" rtl="0" fontAlgn="base"/>
            <a:r>
              <a:rPr lang="en-US" sz="900" b="0" i="0">
                <a:solidFill>
                  <a:srgbClr val="444444"/>
                </a:solidFill>
                <a:effectLst/>
                <a:latin typeface="Segoe UI" panose="020B0502040204020203" pitchFamily="34" charset="0"/>
              </a:rPr>
              <a:t>4 minutes </a:t>
            </a:r>
            <a:r>
              <a:rPr lang="en-US" sz="900" b="0" i="0" err="1">
                <a:solidFill>
                  <a:srgbClr val="444444"/>
                </a:solidFill>
                <a:effectLst/>
                <a:latin typeface="Segoe UI" panose="020B0502040204020203" pitchFamily="34" charset="0"/>
              </a:rPr>
              <a:t>shareback</a:t>
            </a:r>
            <a:r>
              <a:rPr lang="en-US" sz="900" b="0" i="0">
                <a:solidFill>
                  <a:srgbClr val="444444"/>
                </a:solidFill>
                <a:effectLst/>
                <a:latin typeface="Segoe UI" panose="020B0502040204020203" pitchFamily="34" charset="0"/>
              </a:rPr>
              <a:t>.</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a:t>
            </a:r>
          </a:p>
          <a:p>
            <a:pPr algn="l"/>
            <a:r>
              <a:rPr lang="en-US" b="1" i="0">
                <a:solidFill>
                  <a:srgbClr val="242424"/>
                </a:solidFill>
                <a:effectLst/>
                <a:latin typeface="Segoe UI" panose="020B0502040204020203" pitchFamily="34" charset="0"/>
              </a:rPr>
              <a:t>Workshop activity: Creating a persona with Copilot</a:t>
            </a:r>
          </a:p>
          <a:p>
            <a:pPr algn="l"/>
            <a:endParaRPr lang="en-US" b="1" i="0">
              <a:solidFill>
                <a:srgbClr val="242424"/>
              </a:solidFill>
              <a:effectLst/>
              <a:latin typeface="Segoe UI" panose="020B0502040204020203" pitchFamily="34" charset="0"/>
            </a:endParaRPr>
          </a:p>
          <a:p>
            <a:pPr algn="l"/>
            <a:r>
              <a:rPr lang="en-US" b="1" i="0">
                <a:solidFill>
                  <a:srgbClr val="242424"/>
                </a:solidFill>
                <a:effectLst/>
                <a:latin typeface="Segoe UI" panose="020B0502040204020203" pitchFamily="34" charset="0"/>
              </a:rPr>
              <a:t>Objective:</a:t>
            </a:r>
            <a:r>
              <a:rPr lang="en-US" b="0" i="0">
                <a:solidFill>
                  <a:srgbClr val="242424"/>
                </a:solidFill>
                <a:effectLst/>
                <a:latin typeface="Segoe UI" panose="020B0502040204020203" pitchFamily="34" charset="0"/>
              </a:rPr>
              <a:t> Participants will learn how to create a detailed persona using information gathered from client meetings and Copilot.</a:t>
            </a:r>
          </a:p>
          <a:p>
            <a:pPr algn="l"/>
            <a:endParaRPr lang="en-US" b="1" i="0">
              <a:solidFill>
                <a:srgbClr val="242424"/>
              </a:solidFill>
              <a:effectLst/>
              <a:latin typeface="Segoe UI" panose="020B0502040204020203" pitchFamily="34" charset="0"/>
            </a:endParaRPr>
          </a:p>
          <a:p>
            <a:pPr algn="l"/>
            <a:r>
              <a:rPr lang="en-US" b="1" i="0">
                <a:solidFill>
                  <a:srgbClr val="242424"/>
                </a:solidFill>
                <a:effectLst/>
                <a:latin typeface="Segoe UI" panose="020B0502040204020203" pitchFamily="34" charset="0"/>
              </a:rPr>
              <a:t>Materials Needed:</a:t>
            </a:r>
            <a:endParaRPr lang="en-US" b="0" i="0">
              <a:solidFill>
                <a:srgbClr val="242424"/>
              </a:solidFill>
              <a:effectLst/>
              <a:latin typeface="Segoe UI" panose="020B0502040204020203" pitchFamily="34" charset="0"/>
            </a:endParaRPr>
          </a:p>
          <a:p>
            <a:pPr algn="l">
              <a:spcBef>
                <a:spcPts val="750"/>
              </a:spcBef>
              <a:spcAft>
                <a:spcPts val="750"/>
              </a:spcAft>
              <a:buFont typeface="Arial" panose="020B0604020202020204" pitchFamily="34" charset="0"/>
              <a:buChar char="•"/>
            </a:pPr>
            <a:r>
              <a:rPr lang="en-US" b="0" i="0">
                <a:solidFill>
                  <a:srgbClr val="242424"/>
                </a:solidFill>
                <a:effectLst/>
                <a:latin typeface="Segoe UI" panose="020B0502040204020203" pitchFamily="34" charset="0"/>
              </a:rPr>
              <a:t>Access to Copilot</a:t>
            </a:r>
          </a:p>
          <a:p>
            <a:pPr algn="l">
              <a:spcBef>
                <a:spcPts val="750"/>
              </a:spcBef>
              <a:spcAft>
                <a:spcPts val="750"/>
              </a:spcAft>
              <a:buFont typeface="Arial" panose="020B0604020202020204" pitchFamily="34" charset="0"/>
              <a:buChar char="•"/>
            </a:pPr>
            <a:r>
              <a:rPr lang="en-US" b="0" i="0">
                <a:solidFill>
                  <a:srgbClr val="242424"/>
                </a:solidFill>
                <a:effectLst/>
                <a:latin typeface="Segoe UI" panose="020B0502040204020203" pitchFamily="34" charset="0"/>
              </a:rPr>
              <a:t>Notes from recent client meetings</a:t>
            </a:r>
          </a:p>
          <a:p>
            <a:pPr algn="l"/>
            <a:endParaRPr lang="en-US" b="1" i="0">
              <a:solidFill>
                <a:srgbClr val="242424"/>
              </a:solidFill>
              <a:effectLst/>
              <a:latin typeface="Segoe UI" panose="020B0502040204020203" pitchFamily="34" charset="0"/>
            </a:endParaRPr>
          </a:p>
          <a:p>
            <a:pPr algn="l">
              <a:buFont typeface="+mj-lt"/>
              <a:buNone/>
            </a:pPr>
            <a:r>
              <a:rPr lang="en-US" b="1" i="0">
                <a:solidFill>
                  <a:srgbClr val="242424"/>
                </a:solidFill>
                <a:effectLst/>
                <a:latin typeface="Segoe UI" panose="020B0502040204020203" pitchFamily="34" charset="0"/>
              </a:rPr>
              <a:t>Say:</a:t>
            </a:r>
            <a:endParaRPr lang="en-US" b="0" i="0">
              <a:solidFill>
                <a:srgbClr val="242424"/>
              </a:solidFill>
              <a:effectLst/>
              <a:latin typeface="Segoe UI" panose="020B0502040204020203" pitchFamily="34" charset="0"/>
            </a:endParaRPr>
          </a:p>
          <a:p>
            <a:pPr marL="529968" lvl="0" indent="-285750" algn="l">
              <a:spcBef>
                <a:spcPts val="750"/>
              </a:spcBef>
              <a:spcAft>
                <a:spcPts val="750"/>
              </a:spcAft>
              <a:buFont typeface="Arial" panose="020B0604020202020204" pitchFamily="34" charset="0"/>
              <a:buChar char="•"/>
            </a:pPr>
            <a:r>
              <a:rPr lang="en-US" b="0" i="0">
                <a:solidFill>
                  <a:srgbClr val="242424"/>
                </a:solidFill>
                <a:effectLst/>
                <a:latin typeface="Segoe UI" panose="020B0502040204020203" pitchFamily="34" charset="0"/>
              </a:rPr>
              <a:t>Creating personas is vital to help participants in a workshop understand, empathize with and address needs.</a:t>
            </a:r>
          </a:p>
          <a:p>
            <a:pPr marL="529968" lvl="0" indent="-285750" algn="l">
              <a:spcBef>
                <a:spcPts val="750"/>
              </a:spcBef>
              <a:spcAft>
                <a:spcPts val="750"/>
              </a:spcAft>
              <a:buFont typeface="Arial" panose="020B0604020202020204" pitchFamily="34" charset="0"/>
              <a:buChar char="•"/>
            </a:pPr>
            <a:r>
              <a:rPr lang="en-US" b="0" i="0">
                <a:solidFill>
                  <a:srgbClr val="242424"/>
                </a:solidFill>
                <a:effectLst/>
                <a:latin typeface="Segoe UI" panose="020B0502040204020203" pitchFamily="34" charset="0"/>
              </a:rPr>
              <a:t>They help us understand what the people who are involved in the business functions and activities that we are looking to address, actually do, and how they feel about their challenges.</a:t>
            </a:r>
          </a:p>
          <a:p>
            <a:pPr marL="529968" lvl="0" indent="-285750" algn="l">
              <a:spcBef>
                <a:spcPts val="750"/>
              </a:spcBef>
              <a:spcAft>
                <a:spcPts val="750"/>
              </a:spcAft>
              <a:buFont typeface="Arial" panose="020B0604020202020204" pitchFamily="34" charset="0"/>
              <a:buChar char="•"/>
            </a:pPr>
            <a:r>
              <a:rPr lang="en-US" b="0" i="0">
                <a:solidFill>
                  <a:srgbClr val="242424"/>
                </a:solidFill>
                <a:effectLst/>
                <a:latin typeface="Segoe UI" panose="020B0502040204020203" pitchFamily="34" charset="0"/>
              </a:rPr>
              <a:t>Copilot can assist in gathering and organizing information to create accurate personas, or you can use persona creation tools that are available online.</a:t>
            </a:r>
          </a:p>
          <a:p>
            <a:pPr marL="244218" lvl="0" indent="0" algn="l">
              <a:spcBef>
                <a:spcPts val="750"/>
              </a:spcBef>
              <a:spcAft>
                <a:spcPts val="750"/>
              </a:spcAft>
              <a:buFont typeface="Arial" panose="020B0604020202020204" pitchFamily="34" charset="0"/>
              <a:buNone/>
            </a:pPr>
            <a:endParaRPr lang="en-US" b="0" i="0">
              <a:solidFill>
                <a:srgbClr val="242424"/>
              </a:solidFill>
              <a:effectLst/>
              <a:latin typeface="Segoe UI" panose="020B0502040204020203" pitchFamily="34" charset="0"/>
            </a:endParaRPr>
          </a:p>
          <a:p>
            <a:pPr marL="0" indent="0" algn="l">
              <a:spcBef>
                <a:spcPts val="450"/>
              </a:spcBef>
              <a:spcAft>
                <a:spcPts val="750"/>
              </a:spcAft>
              <a:buNone/>
            </a:pPr>
            <a:r>
              <a:rPr lang="en-US" sz="1800" b="1" i="0">
                <a:solidFill>
                  <a:srgbClr val="242424"/>
                </a:solidFill>
                <a:effectLst/>
                <a:latin typeface="Segoe UI" panose="020B0502040204020203" pitchFamily="34" charset="0"/>
              </a:rPr>
              <a:t>Demo</a:t>
            </a:r>
            <a:r>
              <a:rPr lang="en-US" sz="1800" b="0" i="0">
                <a:solidFill>
                  <a:srgbClr val="242424"/>
                </a:solidFill>
                <a:effectLst/>
                <a:latin typeface="Segoe UI" panose="020B0502040204020203" pitchFamily="34" charset="0"/>
              </a:rPr>
              <a:t>:</a:t>
            </a:r>
          </a:p>
          <a:p>
            <a:pPr marL="0" indent="0" algn="l">
              <a:spcBef>
                <a:spcPts val="450"/>
              </a:spcBef>
              <a:spcAft>
                <a:spcPts val="750"/>
              </a:spcAft>
              <a:buNone/>
            </a:pPr>
            <a:r>
              <a:rPr lang="en-US" sz="1800" b="1" i="0">
                <a:effectLst/>
                <a:latin typeface="Segoe Sans"/>
              </a:rPr>
              <a:t>Step 1</a:t>
            </a:r>
            <a:r>
              <a:rPr lang="en-US" sz="1800" b="0" i="0">
                <a:effectLst/>
                <a:latin typeface="Segoe Sans"/>
              </a:rPr>
              <a:t>: Share the meeting notes provided for this demo. Review key details about the participants, their roles, and any specific challenges or goals mentioned.</a:t>
            </a:r>
          </a:p>
          <a:p>
            <a:pPr marL="0" indent="0" algn="l">
              <a:spcBef>
                <a:spcPts val="450"/>
              </a:spcBef>
              <a:spcAft>
                <a:spcPts val="750"/>
              </a:spcAft>
              <a:buNone/>
            </a:pPr>
            <a:r>
              <a:rPr lang="en-US" sz="1800" b="1" i="0">
                <a:effectLst/>
                <a:latin typeface="Segoe Sans"/>
              </a:rPr>
              <a:t>Step 2</a:t>
            </a:r>
            <a:r>
              <a:rPr lang="en-US" sz="1800" b="0" i="0">
                <a:effectLst/>
                <a:latin typeface="Segoe Sans"/>
              </a:rPr>
              <a:t>: </a:t>
            </a:r>
            <a:r>
              <a:rPr lang="en-US" sz="1800">
                <a:latin typeface="Segoe Sans"/>
              </a:rPr>
              <a:t>Next c</a:t>
            </a:r>
            <a:r>
              <a:rPr lang="en-US" sz="1800" b="0" i="0">
                <a:effectLst/>
                <a:latin typeface="Segoe Sans"/>
              </a:rPr>
              <a:t>reate a persona using the information from the meeting notes using Copilot. Use this prompt and copy and paste the meeting notes after the prompt:</a:t>
            </a:r>
          </a:p>
          <a:p>
            <a:pPr marL="0" indent="0" algn="l">
              <a:spcBef>
                <a:spcPts val="450"/>
              </a:spcBef>
              <a:spcAft>
                <a:spcPts val="750"/>
              </a:spcAft>
              <a:buNone/>
            </a:pPr>
            <a:r>
              <a:rPr lang="en-US" sz="1800" b="0" i="0">
                <a:effectLst/>
                <a:latin typeface="Segoe Sans"/>
              </a:rPr>
              <a:t>Please create a persona using these meeting notes and include the following details:</a:t>
            </a:r>
          </a:p>
          <a:p>
            <a:pPr lvl="1">
              <a:spcAft>
                <a:spcPts val="600"/>
              </a:spcAft>
            </a:pPr>
            <a:r>
              <a:rPr lang="en-US" sz="1800" b="0" i="0">
                <a:effectLst/>
                <a:latin typeface="Segoe Sans"/>
              </a:rPr>
              <a:t>Name and role</a:t>
            </a:r>
          </a:p>
          <a:p>
            <a:pPr lvl="1">
              <a:spcAft>
                <a:spcPts val="600"/>
              </a:spcAft>
            </a:pPr>
            <a:r>
              <a:rPr lang="en-US" sz="1800" b="0" i="0">
                <a:effectLst/>
                <a:latin typeface="Segoe Sans"/>
              </a:rPr>
              <a:t>Goals and objectives</a:t>
            </a:r>
          </a:p>
          <a:p>
            <a:pPr lvl="1">
              <a:spcAft>
                <a:spcPts val="600"/>
              </a:spcAft>
            </a:pPr>
            <a:r>
              <a:rPr lang="en-US" sz="1800" b="0" i="0">
                <a:effectLst/>
                <a:latin typeface="Segoe Sans"/>
              </a:rPr>
              <a:t>Pain points and challenges</a:t>
            </a:r>
          </a:p>
          <a:p>
            <a:pPr lvl="1">
              <a:spcAft>
                <a:spcPts val="600"/>
              </a:spcAft>
            </a:pPr>
            <a:r>
              <a:rPr lang="en-US" sz="1800" b="0" i="0">
                <a:effectLst/>
                <a:latin typeface="Segoe Sans"/>
              </a:rPr>
              <a:t>Key characteristics and behaviors</a:t>
            </a:r>
          </a:p>
          <a:p>
            <a:pPr marL="0" indent="0" algn="l" rtl="0" fontAlgn="base">
              <a:buFont typeface="Arial" panose="020B0604020202020204" pitchFamily="34" charset="0"/>
              <a:buNone/>
            </a:pPr>
            <a:endParaRPr lang="en-US" sz="900" b="0" i="0">
              <a:solidFill>
                <a:srgbClr val="D2D0CE"/>
              </a:solidFill>
              <a:effectLst/>
              <a:latin typeface="-apple-system"/>
            </a:endParaRPr>
          </a:p>
          <a:p>
            <a:pPr marL="0" indent="0" algn="l" rtl="0" fontAlgn="base">
              <a:buFont typeface="Arial" panose="020B0604020202020204" pitchFamily="34" charset="0"/>
              <a:buNone/>
            </a:pPr>
            <a:r>
              <a:rPr lang="en-US" sz="900" b="1" i="0">
                <a:solidFill>
                  <a:srgbClr val="D2D0CE"/>
                </a:solidFill>
                <a:effectLst/>
                <a:latin typeface="-apple-system"/>
              </a:rPr>
              <a:t>Meeting notes</a:t>
            </a:r>
            <a:r>
              <a:rPr lang="en-US" sz="900" b="0" i="0">
                <a:solidFill>
                  <a:srgbClr val="D2D0CE"/>
                </a:solidFill>
                <a:effectLst/>
                <a:latin typeface="-apple-system"/>
              </a:rPr>
              <a:t>:</a:t>
            </a:r>
          </a:p>
          <a:p>
            <a:pPr algn="l">
              <a:spcBef>
                <a:spcPts val="450"/>
              </a:spcBef>
              <a:spcAft>
                <a:spcPts val="750"/>
              </a:spcAft>
            </a:pPr>
            <a:r>
              <a:rPr lang="en-US" b="1" i="0">
                <a:solidFill>
                  <a:srgbClr val="D6D6D6"/>
                </a:solidFill>
                <a:effectLst/>
                <a:latin typeface="Segoe Sans"/>
              </a:rPr>
              <a:t>Date</a:t>
            </a:r>
            <a:r>
              <a:rPr lang="en-US" b="0" i="0">
                <a:solidFill>
                  <a:srgbClr val="D6D6D6"/>
                </a:solidFill>
                <a:effectLst/>
                <a:latin typeface="Segoe Sans"/>
              </a:rPr>
              <a:t>: January 21, 2025</a:t>
            </a:r>
            <a:br>
              <a:rPr lang="en-US" b="0" i="0">
                <a:solidFill>
                  <a:srgbClr val="D6D6D6"/>
                </a:solidFill>
                <a:effectLst/>
                <a:latin typeface="Segoe Sans"/>
              </a:rPr>
            </a:br>
            <a:r>
              <a:rPr lang="en-US" b="1" i="0">
                <a:solidFill>
                  <a:srgbClr val="D6D6D6"/>
                </a:solidFill>
                <a:effectLst/>
                <a:latin typeface="Segoe Sans"/>
              </a:rPr>
              <a:t>Attendees</a:t>
            </a:r>
            <a:r>
              <a:rPr lang="en-US" b="0" i="0">
                <a:solidFill>
                  <a:srgbClr val="D6D6D6"/>
                </a:solidFill>
                <a:effectLst/>
                <a:latin typeface="Segoe Sans"/>
              </a:rPr>
              <a:t>:</a:t>
            </a:r>
          </a:p>
          <a:p>
            <a:pPr marL="171450" indent="-171450" algn="l">
              <a:spcAft>
                <a:spcPts val="600"/>
              </a:spcAft>
              <a:buFont typeface="Arial" panose="020B0604020202020204" pitchFamily="34" charset="0"/>
              <a:buChar char="•"/>
            </a:pPr>
            <a:r>
              <a:rPr lang="en-US" b="0" i="0">
                <a:solidFill>
                  <a:srgbClr val="D6D6D6"/>
                </a:solidFill>
                <a:effectLst/>
                <a:latin typeface="Segoe Sans"/>
              </a:rPr>
              <a:t>PSA Representative</a:t>
            </a:r>
          </a:p>
          <a:p>
            <a:pPr marL="171450" indent="-171450" algn="l">
              <a:spcAft>
                <a:spcPts val="600"/>
              </a:spcAft>
              <a:buFont typeface="Arial" panose="020B0604020202020204" pitchFamily="34" charset="0"/>
              <a:buChar char="•"/>
            </a:pPr>
            <a:r>
              <a:rPr lang="en-US" b="0" i="0">
                <a:solidFill>
                  <a:srgbClr val="D6D6D6"/>
                </a:solidFill>
                <a:effectLst/>
                <a:latin typeface="Segoe Sans"/>
              </a:rPr>
              <a:t>Partner - Project Manager</a:t>
            </a:r>
          </a:p>
          <a:p>
            <a:pPr marL="171450" indent="-171450" algn="l">
              <a:spcAft>
                <a:spcPts val="600"/>
              </a:spcAft>
              <a:buFont typeface="Arial" panose="020B0604020202020204" pitchFamily="34" charset="0"/>
              <a:buChar char="•"/>
            </a:pPr>
            <a:r>
              <a:rPr lang="en-US" b="0" i="0">
                <a:solidFill>
                  <a:srgbClr val="D6D6D6"/>
                </a:solidFill>
                <a:effectLst/>
                <a:latin typeface="Segoe Sans"/>
              </a:rPr>
              <a:t>Partner - Business Analyst</a:t>
            </a:r>
          </a:p>
          <a:p>
            <a:pPr algn="l">
              <a:spcBef>
                <a:spcPts val="450"/>
              </a:spcBef>
              <a:spcAft>
                <a:spcPts val="750"/>
              </a:spcAft>
            </a:pPr>
            <a:endParaRPr lang="en-US" b="0" i="0">
              <a:solidFill>
                <a:srgbClr val="D6D6D6"/>
              </a:solidFill>
              <a:effectLst/>
              <a:latin typeface="Segoe Sans"/>
            </a:endParaRPr>
          </a:p>
          <a:p>
            <a:pPr algn="l">
              <a:spcBef>
                <a:spcPts val="450"/>
              </a:spcBef>
              <a:spcAft>
                <a:spcPts val="750"/>
              </a:spcAft>
            </a:pPr>
            <a:r>
              <a:rPr lang="en-US" b="1" i="0">
                <a:solidFill>
                  <a:srgbClr val="D6D6D6"/>
                </a:solidFill>
                <a:effectLst/>
                <a:latin typeface="Segoe Sans"/>
              </a:rPr>
              <a:t>Objectives</a:t>
            </a:r>
            <a:r>
              <a:rPr lang="en-US" b="0" i="0">
                <a:solidFill>
                  <a:srgbClr val="D6D6D6"/>
                </a:solidFill>
                <a:effectLst/>
                <a:latin typeface="Segoe Sans"/>
              </a:rPr>
              <a:t>:</a:t>
            </a:r>
          </a:p>
          <a:p>
            <a:pPr marL="171450" indent="-171450" algn="l">
              <a:spcAft>
                <a:spcPts val="600"/>
              </a:spcAft>
              <a:buFont typeface="Arial" panose="020B0604020202020204" pitchFamily="34" charset="0"/>
              <a:buChar char="•"/>
            </a:pPr>
            <a:r>
              <a:rPr lang="en-US" b="0" i="0">
                <a:solidFill>
                  <a:srgbClr val="D6D6D6"/>
                </a:solidFill>
                <a:effectLst/>
                <a:latin typeface="Segoe Sans"/>
              </a:rPr>
              <a:t>Discuss the current status of the ongoing project.</a:t>
            </a:r>
          </a:p>
          <a:p>
            <a:pPr marL="171450" indent="-171450" algn="l">
              <a:spcAft>
                <a:spcPts val="600"/>
              </a:spcAft>
              <a:buFont typeface="Arial" panose="020B0604020202020204" pitchFamily="34" charset="0"/>
              <a:buChar char="•"/>
            </a:pPr>
            <a:r>
              <a:rPr lang="en-US" b="0" i="0">
                <a:solidFill>
                  <a:srgbClr val="D6D6D6"/>
                </a:solidFill>
                <a:effectLst/>
                <a:latin typeface="Segoe Sans"/>
              </a:rPr>
              <a:t>Identify any challenges or roadblocks.</a:t>
            </a:r>
          </a:p>
          <a:p>
            <a:pPr marL="171450" indent="-171450" algn="l">
              <a:spcAft>
                <a:spcPts val="600"/>
              </a:spcAft>
              <a:buFont typeface="Arial" panose="020B0604020202020204" pitchFamily="34" charset="0"/>
              <a:buChar char="•"/>
            </a:pPr>
            <a:r>
              <a:rPr lang="en-US" b="0" i="0">
                <a:solidFill>
                  <a:srgbClr val="D6D6D6"/>
                </a:solidFill>
                <a:effectLst/>
                <a:latin typeface="Segoe Sans"/>
              </a:rPr>
              <a:t>Align on next steps and deliverables.</a:t>
            </a:r>
          </a:p>
          <a:p>
            <a:pPr algn="l">
              <a:spcBef>
                <a:spcPts val="450"/>
              </a:spcBef>
              <a:spcAft>
                <a:spcPts val="750"/>
              </a:spcAft>
            </a:pPr>
            <a:endParaRPr lang="en-US" b="0" i="0">
              <a:solidFill>
                <a:srgbClr val="D6D6D6"/>
              </a:solidFill>
              <a:effectLst/>
              <a:latin typeface="Segoe Sans"/>
            </a:endParaRPr>
          </a:p>
          <a:p>
            <a:pPr algn="l">
              <a:spcBef>
                <a:spcPts val="450"/>
              </a:spcBef>
              <a:spcAft>
                <a:spcPts val="750"/>
              </a:spcAft>
            </a:pPr>
            <a:r>
              <a:rPr lang="en-US" b="1" i="0">
                <a:solidFill>
                  <a:srgbClr val="D6D6D6"/>
                </a:solidFill>
                <a:effectLst/>
                <a:latin typeface="Segoe Sans"/>
              </a:rPr>
              <a:t>Discussion Points</a:t>
            </a:r>
            <a:r>
              <a:rPr lang="en-US" b="0" i="0">
                <a:solidFill>
                  <a:srgbClr val="D6D6D6"/>
                </a:solidFill>
                <a:effectLst/>
                <a:latin typeface="Segoe Sans"/>
              </a:rPr>
              <a:t>:</a:t>
            </a:r>
          </a:p>
          <a:p>
            <a:pPr algn="l">
              <a:spcAft>
                <a:spcPts val="600"/>
              </a:spcAft>
              <a:buFont typeface="+mj-lt"/>
              <a:buAutoNum type="arabicPeriod"/>
            </a:pPr>
            <a:r>
              <a:rPr lang="en-US" b="0" i="0">
                <a:solidFill>
                  <a:srgbClr val="D6D6D6"/>
                </a:solidFill>
                <a:effectLst/>
                <a:latin typeface="Segoe Sans"/>
              </a:rPr>
              <a:t>Project Status Update:</a:t>
            </a:r>
          </a:p>
          <a:p>
            <a:pPr marL="742950" lvl="1" indent="-285750" algn="l">
              <a:spcAft>
                <a:spcPts val="600"/>
              </a:spcAft>
              <a:buFont typeface="+mj-lt"/>
              <a:buAutoNum type="arabicPeriod"/>
            </a:pPr>
            <a:r>
              <a:rPr lang="en-US" b="0" i="0">
                <a:solidFill>
                  <a:srgbClr val="D6D6D6"/>
                </a:solidFill>
                <a:effectLst/>
                <a:latin typeface="Segoe Sans"/>
              </a:rPr>
              <a:t>PSA: Provided an overview of the project's progress, highlighting key milestones achieved so far.</a:t>
            </a:r>
          </a:p>
          <a:p>
            <a:pPr marL="742950" lvl="1" indent="-285750" algn="l">
              <a:spcAft>
                <a:spcPts val="600"/>
              </a:spcAft>
              <a:buFont typeface="+mj-lt"/>
              <a:buAutoNum type="arabicPeriod"/>
            </a:pPr>
            <a:r>
              <a:rPr lang="en-US" b="0" i="0">
                <a:solidFill>
                  <a:srgbClr val="D6D6D6"/>
                </a:solidFill>
                <a:effectLst/>
                <a:latin typeface="Segoe Sans"/>
              </a:rPr>
              <a:t>PM: Shared updates on the partner's side, mentioning that the development phase is on track.</a:t>
            </a:r>
          </a:p>
          <a:p>
            <a:pPr algn="l">
              <a:spcAft>
                <a:spcPts val="600"/>
              </a:spcAft>
              <a:buFont typeface="+mj-lt"/>
              <a:buAutoNum type="arabicPeriod"/>
            </a:pPr>
            <a:r>
              <a:rPr lang="en-US" b="0" i="0">
                <a:solidFill>
                  <a:srgbClr val="D6D6D6"/>
                </a:solidFill>
                <a:effectLst/>
                <a:latin typeface="Segoe Sans"/>
              </a:rPr>
              <a:t>Roles and Responsibilities:</a:t>
            </a:r>
          </a:p>
          <a:p>
            <a:pPr marL="742950" lvl="1" indent="-285750" algn="l">
              <a:spcAft>
                <a:spcPts val="600"/>
              </a:spcAft>
              <a:buFont typeface="+mj-lt"/>
              <a:buAutoNum type="arabicPeriod"/>
            </a:pPr>
            <a:r>
              <a:rPr lang="en-US" b="0" i="0">
                <a:solidFill>
                  <a:srgbClr val="D6D6D6"/>
                </a:solidFill>
                <a:effectLst/>
                <a:latin typeface="Segoe Sans"/>
              </a:rPr>
              <a:t>PSA: Responsible for overseeing the project implementation and ensuring alignment with Microsoft’s standards. </a:t>
            </a:r>
          </a:p>
          <a:p>
            <a:pPr marL="742950" lvl="1" indent="-285750" algn="l">
              <a:spcAft>
                <a:spcPts val="600"/>
              </a:spcAft>
              <a:buFont typeface="+mj-lt"/>
              <a:buAutoNum type="arabicPeriod"/>
            </a:pPr>
            <a:r>
              <a:rPr lang="en-US" b="0" i="0">
                <a:solidFill>
                  <a:srgbClr val="D6D6D6"/>
                </a:solidFill>
                <a:effectLst/>
                <a:latin typeface="Segoe Sans"/>
              </a:rPr>
              <a:t>PM: Manages the project timeline and coordinates with the development team.</a:t>
            </a:r>
          </a:p>
          <a:p>
            <a:pPr marL="742950" lvl="1" indent="-285750" algn="l">
              <a:spcAft>
                <a:spcPts val="600"/>
              </a:spcAft>
              <a:buFont typeface="+mj-lt"/>
              <a:buAutoNum type="arabicPeriod"/>
            </a:pPr>
            <a:r>
              <a:rPr lang="en-US" b="0" i="0">
                <a:solidFill>
                  <a:srgbClr val="D6D6D6"/>
                </a:solidFill>
                <a:effectLst/>
                <a:latin typeface="Segoe Sans"/>
              </a:rPr>
              <a:t>BA: Analyzes business requirements and ensures that the project meets the partner's needs.</a:t>
            </a:r>
          </a:p>
          <a:p>
            <a:pPr algn="l">
              <a:spcAft>
                <a:spcPts val="600"/>
              </a:spcAft>
              <a:buFont typeface="+mj-lt"/>
              <a:buAutoNum type="arabicPeriod"/>
            </a:pPr>
            <a:r>
              <a:rPr lang="en-US" b="0" i="0">
                <a:solidFill>
                  <a:srgbClr val="D6D6D6"/>
                </a:solidFill>
                <a:effectLst/>
                <a:latin typeface="Segoe Sans"/>
              </a:rPr>
              <a:t>Objectives:</a:t>
            </a:r>
          </a:p>
          <a:p>
            <a:pPr marL="742950" lvl="1" indent="-285750" algn="l">
              <a:spcAft>
                <a:spcPts val="600"/>
              </a:spcAft>
              <a:buFont typeface="+mj-lt"/>
              <a:buAutoNum type="arabicPeriod"/>
            </a:pPr>
            <a:r>
              <a:rPr lang="en-US" b="0" i="0">
                <a:solidFill>
                  <a:srgbClr val="D6D6D6"/>
                </a:solidFill>
                <a:effectLst/>
                <a:latin typeface="Segoe Sans"/>
              </a:rPr>
              <a:t>PSA: Ensure the project is delivered on time and within budget while meeting quality standards.</a:t>
            </a:r>
          </a:p>
          <a:p>
            <a:pPr marL="742950" lvl="1" indent="-285750" algn="l">
              <a:spcAft>
                <a:spcPts val="600"/>
              </a:spcAft>
              <a:buFont typeface="+mj-lt"/>
              <a:buAutoNum type="arabicPeriod"/>
            </a:pPr>
            <a:r>
              <a:rPr lang="en-US" b="0" i="0">
                <a:solidFill>
                  <a:srgbClr val="D6D6D6"/>
                </a:solidFill>
                <a:effectLst/>
                <a:latin typeface="Segoe Sans"/>
              </a:rPr>
              <a:t>PM: Achieve seamless integration of the PSA system with the partner's existing processes.</a:t>
            </a:r>
          </a:p>
          <a:p>
            <a:pPr marL="742950" lvl="1" indent="-285750" algn="l">
              <a:spcAft>
                <a:spcPts val="600"/>
              </a:spcAft>
              <a:buFont typeface="+mj-lt"/>
              <a:buAutoNum type="arabicPeriod"/>
            </a:pPr>
            <a:r>
              <a:rPr lang="en-US" b="0" i="0">
                <a:solidFill>
                  <a:srgbClr val="D6D6D6"/>
                </a:solidFill>
                <a:effectLst/>
                <a:latin typeface="Segoe Sans"/>
              </a:rPr>
              <a:t>BA: Ensure that the final solution addresses all business requirements and improves operational efficiency.</a:t>
            </a:r>
          </a:p>
          <a:p>
            <a:pPr algn="l">
              <a:spcAft>
                <a:spcPts val="600"/>
              </a:spcAft>
              <a:buFont typeface="+mj-lt"/>
              <a:buAutoNum type="arabicPeriod"/>
            </a:pPr>
            <a:r>
              <a:rPr lang="en-US" b="0" i="0">
                <a:solidFill>
                  <a:srgbClr val="D6D6D6"/>
                </a:solidFill>
                <a:effectLst/>
                <a:latin typeface="Segoe Sans"/>
              </a:rPr>
              <a:t>Challenges:</a:t>
            </a:r>
          </a:p>
          <a:p>
            <a:pPr marL="742950" lvl="1" indent="-285750" algn="l">
              <a:spcAft>
                <a:spcPts val="600"/>
              </a:spcAft>
              <a:buFont typeface="+mj-lt"/>
              <a:buAutoNum type="arabicPeriod"/>
            </a:pPr>
            <a:r>
              <a:rPr lang="en-US" b="0" i="0">
                <a:solidFill>
                  <a:srgbClr val="D6D6D6"/>
                </a:solidFill>
                <a:effectLst/>
                <a:latin typeface="Segoe Sans"/>
              </a:rPr>
              <a:t>PSA: Mentioned the challenge of managing resource allocation due to overlapping projects.</a:t>
            </a:r>
          </a:p>
          <a:p>
            <a:pPr marL="742950" lvl="1" indent="-285750" algn="l">
              <a:spcAft>
                <a:spcPts val="600"/>
              </a:spcAft>
              <a:buFont typeface="+mj-lt"/>
              <a:buAutoNum type="arabicPeriod"/>
            </a:pPr>
            <a:r>
              <a:rPr lang="en-US" b="0" i="0">
                <a:solidFill>
                  <a:srgbClr val="D6D6D6"/>
                </a:solidFill>
                <a:effectLst/>
                <a:latin typeface="Segoe Sans"/>
              </a:rPr>
              <a:t>PM: Highlighted the difficulty in coordinating with remote teams and ensuring consistent communication.</a:t>
            </a:r>
          </a:p>
          <a:p>
            <a:pPr marL="742950" lvl="1" indent="-285750" algn="l">
              <a:spcAft>
                <a:spcPts val="600"/>
              </a:spcAft>
              <a:buFont typeface="+mj-lt"/>
              <a:buAutoNum type="arabicPeriod"/>
            </a:pPr>
            <a:r>
              <a:rPr lang="en-US" b="0" i="0">
                <a:solidFill>
                  <a:srgbClr val="D6D6D6"/>
                </a:solidFill>
                <a:effectLst/>
                <a:latin typeface="Segoe Sans"/>
              </a:rPr>
              <a:t>BA: Pointed out the challenge of aligning the new system with the partner's legacy systems without causing disruptions.</a:t>
            </a:r>
          </a:p>
          <a:p>
            <a:pPr algn="l">
              <a:spcAft>
                <a:spcPts val="600"/>
              </a:spcAft>
              <a:buFont typeface="+mj-lt"/>
              <a:buAutoNum type="arabicPeriod"/>
            </a:pPr>
            <a:r>
              <a:rPr lang="en-US" b="0" i="0">
                <a:solidFill>
                  <a:srgbClr val="D6D6D6"/>
                </a:solidFill>
                <a:effectLst/>
                <a:latin typeface="Segoe Sans"/>
              </a:rPr>
              <a:t>Next Steps:</a:t>
            </a:r>
          </a:p>
          <a:p>
            <a:pPr marL="742950" lvl="1" indent="-285750" algn="l">
              <a:spcAft>
                <a:spcPts val="600"/>
              </a:spcAft>
              <a:buFont typeface="+mj-lt"/>
              <a:buAutoNum type="arabicPeriod"/>
            </a:pPr>
            <a:r>
              <a:rPr lang="en-US" b="0" i="0">
                <a:solidFill>
                  <a:srgbClr val="D6D6D6"/>
                </a:solidFill>
                <a:effectLst/>
                <a:latin typeface="Segoe Sans"/>
              </a:rPr>
              <a:t>PSA: Will provide a detailed project plan and timeline for the next phase.</a:t>
            </a:r>
          </a:p>
          <a:p>
            <a:pPr marL="742950" lvl="1" indent="-285750" algn="l">
              <a:spcAft>
                <a:spcPts val="600"/>
              </a:spcAft>
              <a:buFont typeface="+mj-lt"/>
              <a:buAutoNum type="arabicPeriod"/>
            </a:pPr>
            <a:r>
              <a:rPr lang="en-US" b="0" i="0">
                <a:solidFill>
                  <a:srgbClr val="D6D6D6"/>
                </a:solidFill>
                <a:effectLst/>
                <a:latin typeface="Segoe Sans"/>
              </a:rPr>
              <a:t>PM: Will arrange a follow-up meeting with the development team to address any technical concerns.</a:t>
            </a:r>
          </a:p>
          <a:p>
            <a:pPr marL="742950" lvl="1" indent="-285750" algn="l">
              <a:spcAft>
                <a:spcPts val="600"/>
              </a:spcAft>
              <a:buFont typeface="+mj-lt"/>
              <a:buAutoNum type="arabicPeriod"/>
            </a:pPr>
            <a:r>
              <a:rPr lang="en-US" b="0" i="0">
                <a:solidFill>
                  <a:srgbClr val="D6D6D6"/>
                </a:solidFill>
                <a:effectLst/>
                <a:latin typeface="Segoe Sans"/>
              </a:rPr>
              <a:t>BA: Will gather additional business requirements and share them with the team for further analysis.</a:t>
            </a:r>
          </a:p>
          <a:p>
            <a:pPr marL="0" indent="0" algn="l" rtl="0" fontAlgn="base">
              <a:buFont typeface="Arial" panose="020B0604020202020204" pitchFamily="34" charset="0"/>
              <a:buNone/>
            </a:pPr>
            <a:endParaRPr lang="en-US" sz="900" b="0" i="0">
              <a:solidFill>
                <a:srgbClr val="D2D0CE"/>
              </a:solidFill>
              <a:effectLst/>
              <a:latin typeface="-apple-system"/>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Say:</a:t>
            </a:r>
            <a:r>
              <a:rPr lang="en-US" sz="850" b="1" i="0" u="none" strike="noStrike">
                <a:solidFill>
                  <a:srgbClr val="000000"/>
                </a:solidFill>
                <a:effectLst/>
                <a:latin typeface="Segoe UI" panose="020B0502040204020203" pitchFamily="34" charset="0"/>
                <a:cs typeface="Segoe UI"/>
              </a:rPr>
              <a:t> </a:t>
            </a:r>
            <a:r>
              <a:rPr lang="en-US" sz="850" b="0" i="0" u="none" strike="noStrike">
                <a:solidFill>
                  <a:srgbClr val="000000"/>
                </a:solidFill>
                <a:effectLst/>
                <a:latin typeface="Segoe UI" panose="020B0502040204020203" pitchFamily="34" charset="0"/>
                <a:cs typeface="Segoe UI"/>
              </a:rPr>
              <a:t>(Explain the activity above)</a:t>
            </a:r>
            <a:endParaRPr lang="en-US" sz="900" b="0" i="0" u="none" strike="noStrike">
              <a:solidFill>
                <a:srgbClr val="000000"/>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D49DA4D6-96DA-46F8-1EC0-B9E3FA6ACFB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F9A4E27-DF8D-9F14-6523-3A5755AB81D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E13E860-FDC6-38EE-17AE-59939E97794E}"/>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1ABE7CF8-390A-4D70-BEBB-7E76FB98464C}"/>
              </a:ext>
            </a:extLst>
          </p:cNvPr>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0741656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E6D22-BBD7-85F3-68FD-FF94B782BC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AB3FB4-BF93-167B-BA84-A5C3CD1D3B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EAF8F8-89C7-3BB3-95DC-A4A29E282E8C}"/>
              </a:ext>
            </a:extLst>
          </p:cNvPr>
          <p:cNvSpPr>
            <a:spLocks noGrp="1"/>
          </p:cNvSpPr>
          <p:nvPr>
            <p:ph type="body" idx="1"/>
          </p:nvPr>
        </p:nvSpPr>
        <p:spPr/>
        <p:txBody>
          <a:bodyPr/>
          <a:lstStyle/>
          <a:p>
            <a:pPr algn="l" rtl="0" fontAlgn="base"/>
            <a:r>
              <a:rPr lang="en-US" sz="1800" b="0" i="0">
                <a:solidFill>
                  <a:srgbClr val="444444"/>
                </a:solidFill>
                <a:effectLst/>
                <a:latin typeface="Segoe UI" panose="020B0502040204020203" pitchFamily="34" charset="0"/>
              </a:rPr>
              <a:t>​</a:t>
            </a:r>
            <a:r>
              <a:rPr lang="en-US" sz="1800" b="1" i="0" u="none" strike="noStrike">
                <a:solidFill>
                  <a:srgbClr val="000000"/>
                </a:solidFill>
                <a:effectLst/>
                <a:latin typeface="Segoe UI" panose="020B0502040204020203" pitchFamily="34" charset="0"/>
              </a:rPr>
              <a:t>Time: </a:t>
            </a:r>
            <a:r>
              <a:rPr lang="en-US" sz="1800" b="0" i="0">
                <a:solidFill>
                  <a:srgbClr val="444444"/>
                </a:solidFill>
                <a:effectLst/>
                <a:latin typeface="Segoe UI" panose="020B0502040204020203" pitchFamily="34" charset="0"/>
              </a:rPr>
              <a:t>​</a:t>
            </a:r>
          </a:p>
          <a:p>
            <a:pPr algn="l" rtl="0" fontAlgn="base"/>
            <a:r>
              <a:rPr lang="en-US" sz="1800" b="0" i="0">
                <a:solidFill>
                  <a:srgbClr val="444444"/>
                </a:solidFill>
                <a:effectLst/>
                <a:latin typeface="Segoe UI" panose="020B0502040204020203" pitchFamily="34" charset="0"/>
              </a:rPr>
              <a:t>1 minute</a:t>
            </a:r>
            <a:endParaRPr lang="en-US" sz="1800" b="0" i="0">
              <a:solidFill>
                <a:srgbClr val="444444"/>
              </a:solidFill>
              <a:effectLst/>
              <a:latin typeface="Calibri" panose="020F0502020204030204" pitchFamily="34" charset="0"/>
            </a:endParaRPr>
          </a:p>
          <a:p>
            <a:pPr algn="l" rtl="0" fontAlgn="base"/>
            <a:endParaRPr lang="en-US" sz="1800" b="0" i="0">
              <a:solidFill>
                <a:srgbClr val="444444"/>
              </a:solidFill>
              <a:effectLst/>
              <a:latin typeface="Calibri" panose="020F0502020204030204" pitchFamily="34" charset="0"/>
            </a:endParaRPr>
          </a:p>
          <a:p>
            <a:pPr algn="l" rtl="0" fontAlgn="base"/>
            <a:r>
              <a:rPr lang="en-US" sz="1800" b="0" i="0">
                <a:solidFill>
                  <a:srgbClr val="444444"/>
                </a:solidFill>
                <a:effectLst/>
                <a:latin typeface="Calibri" panose="020F0502020204030204" pitchFamily="34" charset="0"/>
              </a:rPr>
              <a:t>Do:</a:t>
            </a:r>
          </a:p>
          <a:p>
            <a:pPr algn="l" rtl="0" fontAlgn="base"/>
            <a:r>
              <a:rPr lang="en-US" sz="1800" b="0" i="0">
                <a:solidFill>
                  <a:srgbClr val="444444"/>
                </a:solidFill>
                <a:effectLst/>
                <a:latin typeface="Calibri" panose="020F0502020204030204" pitchFamily="34" charset="0"/>
              </a:rPr>
              <a:t>N/A</a:t>
            </a:r>
          </a:p>
          <a:p>
            <a:pPr algn="l" rtl="0" fontAlgn="base"/>
            <a:endParaRPr lang="en-US" sz="1800" b="0" i="0">
              <a:solidFill>
                <a:srgbClr val="444444"/>
              </a:solidFill>
              <a:effectLst/>
              <a:latin typeface="Calibri" panose="020F0502020204030204" pitchFamily="34" charset="0"/>
            </a:endParaRPr>
          </a:p>
          <a:p>
            <a:pPr algn="l" rtl="0" fontAlgn="base"/>
            <a:r>
              <a:rPr lang="en-US" sz="1800" b="1" i="0">
                <a:solidFill>
                  <a:srgbClr val="444444"/>
                </a:solidFill>
                <a:effectLst/>
                <a:latin typeface="Calibri" panose="020F0502020204030204" pitchFamily="34" charset="0"/>
              </a:rPr>
              <a:t>Say: </a:t>
            </a:r>
            <a:endParaRPr lang="en-US" sz="1800" b="1">
              <a:effectLst/>
              <a:latin typeface="Segoe UI" panose="020B0502040204020203" pitchFamily="34" charset="0"/>
            </a:endParaRPr>
          </a:p>
          <a:p>
            <a:r>
              <a:rPr lang="en-US"/>
              <a:t>N/A</a:t>
            </a:r>
          </a:p>
        </p:txBody>
      </p:sp>
      <p:sp>
        <p:nvSpPr>
          <p:cNvPr id="4" name="Header Placeholder 3">
            <a:extLst>
              <a:ext uri="{FF2B5EF4-FFF2-40B4-BE49-F238E27FC236}">
                <a16:creationId xmlns:a16="http://schemas.microsoft.com/office/drawing/2014/main" id="{B06A1C4D-8F84-8119-9588-EE1A2BF0D8C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091B1C-EFBF-EC35-47BE-B10CB0B9D2F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C2ECD69-73F1-CC36-D9A0-C57E25A39111}"/>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DB80C75D-4FCA-B960-9E59-6C6614D1A13B}"/>
              </a:ext>
            </a:extLst>
          </p:cNvPr>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963399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04EDB3-81DE-A36F-31D7-47530D30B5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227F49-8A3D-72E9-AD6A-4A5B0038B8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C0887-9E0E-BBF6-9E7B-A3FBC6B03C61}"/>
              </a:ext>
            </a:extLst>
          </p:cNvPr>
          <p:cNvSpPr>
            <a:spLocks noGrp="1"/>
          </p:cNvSpPr>
          <p:nvPr>
            <p:ph type="body" idx="1"/>
          </p:nvPr>
        </p:nvSpPr>
        <p:spPr/>
        <p:txBody>
          <a:bodyPr/>
          <a:lstStyle/>
          <a:p>
            <a:pPr algn="l" rtl="0" fontAlgn="base"/>
            <a:r>
              <a:rPr lang="en-US" b="0" i="0">
                <a:solidFill>
                  <a:srgbClr val="444444"/>
                </a:solidFill>
                <a:effectLst/>
                <a:latin typeface="Segoe UI" panose="020B0502040204020203" pitchFamily="34" charset="0"/>
              </a:rPr>
              <a:t>​</a:t>
            </a:r>
            <a:r>
              <a:rPr lang="en-US" b="1" i="0" u="none" strike="noStrike">
                <a:solidFill>
                  <a:srgbClr val="000000"/>
                </a:solidFill>
                <a:effectLst/>
                <a:latin typeface="Segoe UI" panose="020B0502040204020203" pitchFamily="34" charset="0"/>
              </a:rPr>
              <a:t>Time: </a:t>
            </a:r>
            <a:r>
              <a:rPr lang="en-US" b="0" i="0">
                <a:solidFill>
                  <a:srgbClr val="444444"/>
                </a:solidFill>
                <a:effectLst/>
                <a:latin typeface="Segoe UI" panose="020B0502040204020203" pitchFamily="34" charset="0"/>
              </a:rPr>
              <a:t>​</a:t>
            </a:r>
          </a:p>
          <a:p>
            <a:pPr algn="l" rtl="0" fontAlgn="base"/>
            <a:r>
              <a:rPr lang="en-US" b="0" i="0">
                <a:solidFill>
                  <a:srgbClr val="444444"/>
                </a:solidFill>
                <a:effectLst/>
                <a:latin typeface="Segoe UI" panose="020B0502040204020203" pitchFamily="34" charset="0"/>
              </a:rPr>
              <a:t>30 seconds</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Do:</a:t>
            </a:r>
          </a:p>
          <a:p>
            <a:pPr algn="l" rtl="0" fontAlgn="base"/>
            <a:r>
              <a:rPr lang="en-US" b="0" i="0">
                <a:solidFill>
                  <a:srgbClr val="444444"/>
                </a:solidFill>
                <a:effectLst/>
                <a:latin typeface="Segoe UI" panose="020B0502040204020203" pitchFamily="34" charset="0"/>
              </a:rPr>
              <a:t>​Show this slide to the participants. Make sure you read the slide aloud as well. </a:t>
            </a: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defTabSz="932742">
              <a:lnSpc>
                <a:spcPct val="90000"/>
              </a:lnSpc>
              <a:spcBef>
                <a:spcPct val="20000"/>
              </a:spcBef>
            </a:pPr>
            <a:r>
              <a:rPr lang="en-US" b="1" i="0" u="none" strike="noStrike">
                <a:solidFill>
                  <a:srgbClr val="000000"/>
                </a:solidFill>
                <a:effectLst/>
                <a:latin typeface="Segoe UI" panose="020B0502040204020203" pitchFamily="34" charset="0"/>
              </a:rPr>
              <a:t>Say: Please take a moment to read this important slide. I will read it aloud for us too. </a:t>
            </a:r>
          </a:p>
          <a:p>
            <a:pPr defTabSz="932742">
              <a:lnSpc>
                <a:spcPct val="90000"/>
              </a:lnSpc>
              <a:spcBef>
                <a:spcPct val="20000"/>
              </a:spcBef>
            </a:pPr>
            <a:endParaRPr lang="en-US" sz="900" b="1" i="0" u="none" strike="noStrike">
              <a:solidFill>
                <a:srgbClr val="000000"/>
              </a:solidFill>
              <a:effectLst/>
              <a:latin typeface="Segoe UI" panose="020B0502040204020203" pitchFamily="34" charset="0"/>
            </a:endParaRPr>
          </a:p>
          <a:p>
            <a:pPr defTabSz="932742">
              <a:lnSpc>
                <a:spcPct val="90000"/>
              </a:lnSpc>
              <a:spcBef>
                <a:spcPct val="20000"/>
              </a:spcBef>
            </a:pPr>
            <a:r>
              <a:rPr lang="en-US" sz="900" b="1" i="0" u="none" strike="noStrike">
                <a:solidFill>
                  <a:srgbClr val="000000"/>
                </a:solidFill>
                <a:effectLst/>
                <a:latin typeface="Segoe UI" panose="020B0502040204020203" pitchFamily="34" charset="0"/>
              </a:rPr>
              <a:t>“</a:t>
            </a:r>
            <a:r>
              <a:rPr lang="en-US" sz="900"/>
              <a:t>This framework is designed as a guide, but it’s not a one-size-fits-all solution. You’ll need to apply what you know about your partner, region, and industry for the framework to be effective. If you’re facilitating virtually, it’s crucial to get comfortable with using Mural and familiarizing yourself with the cards. Understanding which cards to pull and when based on your specific audience and facilitation goals will be key to your success.”</a:t>
            </a:r>
            <a:endParaRPr lang="en-US" sz="800">
              <a:cs typeface="Segoe Sans Text"/>
            </a:endParaRPr>
          </a:p>
          <a:p>
            <a:pPr algn="l" rtl="0" fontAlgn="base"/>
            <a:endParaRPr lang="en-US" b="1" i="0" u="none" strike="noStrike">
              <a:solidFill>
                <a:srgbClr val="000000"/>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F1A8F2EA-48C3-28FC-0E21-67B29FDEF39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C4D7109-A8CA-E99E-439D-094BABB5D70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41666B6-C071-9681-2BA6-CFA7C9179FB4}"/>
              </a:ext>
            </a:extLst>
          </p:cNvPr>
          <p:cNvSpPr>
            <a:spLocks noGrp="1"/>
          </p:cNvSpPr>
          <p:nvPr>
            <p:ph type="dt" idx="1"/>
          </p:nvPr>
        </p:nvSpPr>
        <p:spPr/>
        <p:txBody>
          <a:bodyPr/>
          <a:lstStyle/>
          <a:p>
            <a:fld id="{386CE63F-9E7F-4C04-9D0D-FCA25A8E9E86}" type="datetime8">
              <a:rPr lang="en-US" smtClean="0"/>
              <a:t>9/24/2025 6:50 AM</a:t>
            </a:fld>
            <a:endParaRPr lang="en-US"/>
          </a:p>
        </p:txBody>
      </p:sp>
      <p:sp>
        <p:nvSpPr>
          <p:cNvPr id="7" name="Slide Number Placeholder 6">
            <a:extLst>
              <a:ext uri="{FF2B5EF4-FFF2-40B4-BE49-F238E27FC236}">
                <a16:creationId xmlns:a16="http://schemas.microsoft.com/office/drawing/2014/main" id="{D1E3CB28-DC23-CBF3-A9CB-7FEC27980C8C}"/>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6392900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1 minute</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a:t>
            </a:r>
          </a:p>
          <a:p>
            <a:pPr marL="0" indent="0" algn="l" rtl="0" fontAlgn="base">
              <a:buFont typeface="Arial" panose="020B0604020202020204" pitchFamily="34" charset="0"/>
              <a:buNone/>
            </a:pPr>
            <a:r>
              <a:rPr lang="en-US" sz="900" b="0" i="0">
                <a:solidFill>
                  <a:srgbClr val="D2D0CE"/>
                </a:solidFill>
                <a:effectLst/>
                <a:latin typeface="-apple-system"/>
              </a:rPr>
              <a:t>Refer to the content on the screen to review the scenario with the participants </a:t>
            </a:r>
            <a:r>
              <a:rPr lang="en-US" sz="1800" b="0" i="0">
                <a:solidFill>
                  <a:srgbClr val="D2D0CE"/>
                </a:solidFill>
                <a:effectLst/>
                <a:latin typeface="-apple-system"/>
              </a:rPr>
              <a:t>and add any additional points you think are</a:t>
            </a:r>
            <a:r>
              <a:rPr lang="en-US" sz="900" b="0" i="0">
                <a:solidFill>
                  <a:srgbClr val="D2D0CE"/>
                </a:solidFill>
                <a:effectLst/>
                <a:latin typeface="-apple-system"/>
              </a:rPr>
              <a:t> relevant. Make sure you explain the steps in each section of the demonstration before performing the steps. Tell them what you are about to do, do it, and then tell them what you did. </a:t>
            </a:r>
          </a:p>
          <a:p>
            <a:pPr marL="0" indent="0" algn="l" rtl="0" fontAlgn="base">
              <a:buFont typeface="Arial" panose="020B0604020202020204" pitchFamily="34" charset="0"/>
              <a:buNone/>
            </a:pPr>
            <a:r>
              <a:rPr lang="en-US" sz="900" b="0" i="0">
                <a:solidFill>
                  <a:srgbClr val="D2D0CE"/>
                </a:solidFill>
                <a:effectLst/>
                <a:latin typeface="-apple-system"/>
              </a:rPr>
              <a:t>Once introduced to the scenario, we switch to the Mural board for the workshop activities in Mural.</a:t>
            </a: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Say:</a:t>
            </a:r>
          </a:p>
          <a:p>
            <a:pPr algn="l" rtl="0" fontAlgn="base"/>
            <a:r>
              <a:rPr lang="en-US" sz="900" b="0" i="0" u="none" strike="noStrike">
                <a:solidFill>
                  <a:srgbClr val="000000"/>
                </a:solidFill>
                <a:effectLst/>
                <a:latin typeface="Segoe UI" panose="020B0502040204020203" pitchFamily="34" charset="0"/>
              </a:rPr>
              <a:t>We have a few example scenarios that we use with learners to understand how to use and apply the AI Discovery cards to their use cases.</a:t>
            </a:r>
          </a:p>
          <a:p>
            <a:pPr algn="l"/>
            <a:r>
              <a:rPr lang="en-US" sz="900" b="0" i="0" u="none" strike="noStrike">
                <a:solidFill>
                  <a:srgbClr val="000000"/>
                </a:solidFill>
                <a:effectLst/>
                <a:latin typeface="Segoe UI" panose="020B0502040204020203" pitchFamily="34" charset="0"/>
              </a:rPr>
              <a:t>Today we are going to jump right into a scenario that we hope you will all be familiar with or be able to empathize with to some degree: a medical check up.</a:t>
            </a:r>
          </a:p>
          <a:p>
            <a:pPr algn="l"/>
            <a:r>
              <a:rPr lang="en-US" sz="900" b="0" i="0" u="none" strike="noStrike">
                <a:solidFill>
                  <a:srgbClr val="000000"/>
                </a:solidFill>
                <a:effectLst/>
                <a:latin typeface="Segoe UI" panose="020B0502040204020203" pitchFamily="34" charset="0"/>
              </a:rPr>
              <a:t>Let’s review this scenario and the steps of the workflow before we take you through the Mural board activity.</a:t>
            </a:r>
          </a:p>
          <a:p>
            <a:pPr algn="l"/>
            <a:endParaRPr lang="en-US" sz="900" b="0" i="0" u="none" strike="noStrike">
              <a:solidFill>
                <a:srgbClr val="000000"/>
              </a:solidFill>
              <a:effectLst/>
              <a:latin typeface="Segoe UI" panose="020B0502040204020203" pitchFamily="34" charset="0"/>
            </a:endParaRPr>
          </a:p>
          <a:p>
            <a:pPr algn="l"/>
            <a:r>
              <a:rPr lang="en-US" sz="900" b="0" i="0" u="none" strike="noStrike">
                <a:solidFill>
                  <a:srgbClr val="000000"/>
                </a:solidFill>
                <a:effectLst/>
                <a:latin typeface="Segoe UI" panose="020B0502040204020203" pitchFamily="34" charset="0"/>
              </a:rPr>
              <a:t>&lt;go through the workflow&gt;</a:t>
            </a:r>
          </a:p>
          <a:p>
            <a:pPr marL="0" indent="0" algn="l">
              <a:buFont typeface="Arial" panose="020B0604020202020204" pitchFamily="34" charset="0"/>
              <a:buNone/>
            </a:pPr>
            <a:endParaRPr lang="en-US" sz="900" b="0" i="0">
              <a:solidFill>
                <a:srgbClr val="FFFFFF"/>
              </a:solidFill>
              <a:effectLst/>
              <a:latin typeface="Segoe UI" panose="020B0502040204020203" pitchFamily="34" charset="0"/>
            </a:endParaRPr>
          </a:p>
          <a:p>
            <a:pPr marL="0" indent="0" algn="l">
              <a:buFont typeface="Arial" panose="020B0604020202020204" pitchFamily="34" charset="0"/>
              <a:buNone/>
            </a:pPr>
            <a:r>
              <a:rPr lang="en-US" sz="900" b="0" i="0">
                <a:solidFill>
                  <a:srgbClr val="FFFFFF"/>
                </a:solidFill>
                <a:effectLst/>
                <a:latin typeface="Segoe UI" panose="020B0502040204020203" pitchFamily="34" charset="0"/>
              </a:rPr>
              <a:t>Now let’s jump over into the whiteboard, and we shall simulate the activities that we use to create and prioritize our use cases./</a:t>
            </a:r>
          </a:p>
          <a:p>
            <a:pPr marL="0" indent="0" algn="l">
              <a:buFont typeface="Arial" panose="020B0604020202020204" pitchFamily="34" charset="0"/>
              <a:buNone/>
            </a:pPr>
            <a:r>
              <a:rPr lang="en-US" sz="900" b="0" i="0">
                <a:solidFill>
                  <a:srgbClr val="FFFFFF"/>
                </a:solidFill>
                <a:effectLst/>
                <a:latin typeface="Segoe UI" panose="020B0502040204020203" pitchFamily="34" charset="0"/>
              </a:rPr>
              <a:t>(this is a 40 minute exercise to take learners through the stages of the AI Discovery Cards activities, once the initial customer journey map has been created).</a:t>
            </a:r>
            <a:br>
              <a:rPr lang="en-US" sz="900" b="0" i="0">
                <a:solidFill>
                  <a:srgbClr val="FFFFFF"/>
                </a:solidFill>
                <a:effectLst/>
                <a:latin typeface="Segoe UI" panose="020B0502040204020203" pitchFamily="34" charset="0"/>
              </a:rPr>
            </a:br>
            <a:br>
              <a:rPr lang="en-US" sz="900" b="0" i="0">
                <a:solidFill>
                  <a:srgbClr val="FFFFFF"/>
                </a:solidFill>
                <a:effectLst/>
                <a:latin typeface="Segoe UI" panose="020B0502040204020203" pitchFamily="34" charset="0"/>
              </a:rPr>
            </a:br>
            <a:r>
              <a:rPr lang="en-US" sz="900" b="0" i="0">
                <a:solidFill>
                  <a:srgbClr val="FFFFFF"/>
                </a:solidFill>
                <a:effectLst/>
                <a:latin typeface="Segoe UI" panose="020B0502040204020203" pitchFamily="34" charset="0"/>
              </a:rPr>
              <a:t>Points to note:</a:t>
            </a:r>
          </a:p>
          <a:p>
            <a:pPr marL="171450" indent="-171450" algn="l">
              <a:buFontTx/>
              <a:buChar char="-"/>
            </a:pPr>
            <a:r>
              <a:rPr lang="en-US" sz="900" b="0" i="0">
                <a:solidFill>
                  <a:srgbClr val="FFFFFF"/>
                </a:solidFill>
                <a:effectLst/>
                <a:latin typeface="Segoe UI" panose="020B0502040204020203" pitchFamily="34" charset="0"/>
              </a:rPr>
              <a:t>Options to extend the activities in the journey map, and facilitators should review journey map granularity</a:t>
            </a:r>
          </a:p>
          <a:p>
            <a:pPr marL="171450" indent="-171450" algn="l">
              <a:buFontTx/>
              <a:buChar char="-"/>
            </a:pPr>
            <a:r>
              <a:rPr lang="en-US" sz="900" b="0" i="0">
                <a:solidFill>
                  <a:srgbClr val="FFFFFF"/>
                </a:solidFill>
                <a:effectLst/>
                <a:latin typeface="Segoe UI" panose="020B0502040204020203" pitchFamily="34" charset="0"/>
              </a:rPr>
              <a:t>Options for multiple passes on voting steps.</a:t>
            </a:r>
          </a:p>
          <a:p>
            <a:pPr marL="171450" indent="-171450" algn="l">
              <a:buFontTx/>
              <a:buChar char="-"/>
            </a:pPr>
            <a:r>
              <a:rPr lang="en-US" sz="900" b="0" i="0">
                <a:solidFill>
                  <a:srgbClr val="FFFFFF"/>
                </a:solidFill>
                <a:effectLst/>
                <a:latin typeface="Segoe UI" panose="020B0502040204020203" pitchFamily="34" charset="0"/>
              </a:rPr>
              <a:t>Filtering cards</a:t>
            </a:r>
          </a:p>
          <a:p>
            <a:pPr marL="171450" indent="-171450" algn="l">
              <a:buFontTx/>
              <a:buChar char="-"/>
            </a:pPr>
            <a:r>
              <a:rPr lang="en-US" sz="900" b="0" i="0">
                <a:solidFill>
                  <a:srgbClr val="FFFFFF"/>
                </a:solidFill>
                <a:effectLst/>
                <a:latin typeface="Segoe UI" panose="020B0502040204020203" pitchFamily="34" charset="0"/>
              </a:rPr>
              <a:t>Options for multiple p[asses on voting and aggregating and consolidating votes.</a:t>
            </a:r>
          </a:p>
          <a:p>
            <a:pPr algn="l"/>
            <a:endParaRPr lang="en-US" sz="900" b="0" i="0" u="none" strike="noStrike">
              <a:solidFill>
                <a:srgbClr val="000000"/>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66548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45858-2E58-A0FC-4818-6581AF677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DA4B3D-DE3D-31B6-C508-E345175575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F71930-4B84-C825-2708-0A2811F5606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053B666-1559-1042-A4A1-AF1B9627A91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AEEDCF5-AB13-499B-7F22-699DA3A659C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96F4E50-34BC-A73C-EA65-14FBE2E0ACE4}"/>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86679ED5-3114-6A51-897D-62B143EF78AE}"/>
              </a:ext>
            </a:extLst>
          </p:cNvPr>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5448819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F5EDF-45DF-0844-24DB-F06563BCBA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2DE243-81DC-2F44-49AD-7E6D345EA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9373D-725C-3986-4008-C15A4ADA9064}"/>
              </a:ext>
            </a:extLst>
          </p:cNvPr>
          <p:cNvSpPr>
            <a:spLocks noGrp="1"/>
          </p:cNvSpPr>
          <p:nvPr>
            <p:ph type="body" idx="1"/>
          </p:nvPr>
        </p:nvSpPr>
        <p:spPr/>
        <p:txBody>
          <a:bodyPr/>
          <a:lstStyle/>
          <a:p>
            <a:r>
              <a:rPr lang="en-US"/>
              <a:t>Time: </a:t>
            </a:r>
          </a:p>
          <a:p>
            <a:r>
              <a:rPr lang="en-US"/>
              <a:t>5 Minutes</a:t>
            </a:r>
          </a:p>
          <a:p>
            <a:endParaRPr lang="en-US"/>
          </a:p>
          <a:p>
            <a:r>
              <a:rPr lang="en-US" b="1"/>
              <a:t>Do:</a:t>
            </a:r>
          </a:p>
          <a:p>
            <a:r>
              <a:rPr lang="en-US"/>
              <a:t>N/A</a:t>
            </a:r>
          </a:p>
          <a:p>
            <a:endParaRPr lang="en-US"/>
          </a:p>
          <a:p>
            <a:r>
              <a:rPr lang="en-US" b="1"/>
              <a:t>Say:</a:t>
            </a:r>
          </a:p>
          <a:p>
            <a:r>
              <a:rPr lang="en-US"/>
              <a:t>Here we have provided a timeline to help you understand roughly how long you can expect to take to plan and execute delivery with your SI partners.</a:t>
            </a:r>
          </a:p>
          <a:p>
            <a:r>
              <a:rPr lang="en-US"/>
              <a:t>Remember that ISVs will be treated more like a customer. This means you will need to plan the technical workshop as well as the use-case discovery.</a:t>
            </a:r>
          </a:p>
          <a:p>
            <a:r>
              <a:rPr lang="en-US"/>
              <a:t>We have also found that some ISVs will want to run the workshop with their own customers after they have experienced it, as a way to validate their assumptions about AI features they are adding to the roadmap. This might be something that you need to bear in mind when looking at the roadmap, TDP timelines, and commitments they make.</a:t>
            </a:r>
          </a:p>
          <a:p>
            <a:endParaRPr lang="en-US"/>
          </a:p>
        </p:txBody>
      </p:sp>
      <p:sp>
        <p:nvSpPr>
          <p:cNvPr id="4" name="Slide Number Placeholder 3">
            <a:extLst>
              <a:ext uri="{FF2B5EF4-FFF2-40B4-BE49-F238E27FC236}">
                <a16:creationId xmlns:a16="http://schemas.microsoft.com/office/drawing/2014/main" id="{0B901E8A-B063-6CB0-0626-B7D90B658E58}"/>
              </a:ext>
            </a:extLst>
          </p:cNvPr>
          <p:cNvSpPr>
            <a:spLocks noGrp="1"/>
          </p:cNvSpPr>
          <p:nvPr>
            <p:ph type="sldNum" sz="quarter" idx="5"/>
          </p:nvPr>
        </p:nvSpPr>
        <p:spPr/>
        <p:txBody>
          <a:bodyPr/>
          <a:lstStyle/>
          <a:p>
            <a:fld id="{7D40EE21-BF3D-4426-B064-96C33D725061}" type="slidenum">
              <a:rPr lang="en-US" smtClean="0"/>
              <a:t>32</a:t>
            </a:fld>
            <a:endParaRPr lang="en-US"/>
          </a:p>
        </p:txBody>
      </p:sp>
    </p:spTree>
    <p:extLst>
      <p:ext uri="{BB962C8B-B14F-4D97-AF65-F5344CB8AC3E}">
        <p14:creationId xmlns:p14="http://schemas.microsoft.com/office/powerpoint/2010/main" val="907393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76478-BA72-105F-2FBB-48FC1D3E4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C2F7E5-6677-2358-77EC-87F44F9A71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3FF1A-0E56-E6E0-A24F-37C61494DECA}"/>
              </a:ext>
            </a:extLst>
          </p:cNvPr>
          <p:cNvSpPr>
            <a:spLocks noGrp="1"/>
          </p:cNvSpPr>
          <p:nvPr>
            <p:ph type="body" idx="1"/>
          </p:nvPr>
        </p:nvSpPr>
        <p:spPr/>
        <p:txBody>
          <a:bodyPr/>
          <a:lstStyle/>
          <a:p>
            <a:pPr algn="l" rtl="0" fontAlgn="base"/>
            <a:r>
              <a:rPr lang="en-US" b="0" i="0">
                <a:solidFill>
                  <a:srgbClr val="444444"/>
                </a:solidFill>
                <a:effectLst/>
                <a:latin typeface="Segoe UI" panose="020B0502040204020203" pitchFamily="34" charset="0"/>
              </a:rPr>
              <a:t>​</a:t>
            </a:r>
            <a:r>
              <a:rPr lang="en-US" b="1" i="0" u="none" strike="noStrike">
                <a:solidFill>
                  <a:srgbClr val="000000"/>
                </a:solidFill>
                <a:effectLst/>
                <a:latin typeface="Segoe UI" panose="020B0502040204020203" pitchFamily="34" charset="0"/>
              </a:rPr>
              <a:t>Time: </a:t>
            </a:r>
            <a:r>
              <a:rPr lang="en-US" b="0" i="0">
                <a:solidFill>
                  <a:srgbClr val="444444"/>
                </a:solidFill>
                <a:effectLst/>
                <a:latin typeface="Segoe UI" panose="020B0502040204020203" pitchFamily="34" charset="0"/>
              </a:rPr>
              <a:t>​</a:t>
            </a:r>
            <a:endParaRPr lang="en-US" b="0" i="0">
              <a:solidFill>
                <a:srgbClr val="444444"/>
              </a:solidFill>
              <a:effectLst/>
              <a:latin typeface="Calibri" panose="020F0502020204030204" pitchFamily="34" charset="0"/>
            </a:endParaRPr>
          </a:p>
          <a:p>
            <a:pPr algn="l" rtl="0" fontAlgn="base"/>
            <a:r>
              <a:rPr lang="en-US" b="0" i="0" u="none" strike="noStrike">
                <a:solidFill>
                  <a:srgbClr val="444444"/>
                </a:solidFill>
                <a:effectLst/>
                <a:latin typeface="Calibri" panose="020F0502020204030204" pitchFamily="34" charset="0"/>
              </a:rPr>
              <a:t>2 minutes</a:t>
            </a:r>
          </a:p>
          <a:p>
            <a:pPr algn="l" rtl="0" fontAlgn="base"/>
            <a:endParaRPr lang="en-US" b="0" i="0" u="none" strike="noStrike">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Do:</a:t>
            </a:r>
            <a:r>
              <a:rPr lang="en-US" b="0" i="0">
                <a:solidFill>
                  <a:srgbClr val="444444"/>
                </a:solidFill>
                <a:effectLst/>
                <a:latin typeface="Segoe UI" panose="020B0502040204020203" pitchFamily="34" charset="0"/>
              </a:rPr>
              <a:t>​</a:t>
            </a:r>
          </a:p>
          <a:p>
            <a:pPr algn="l" rtl="0" fontAlgn="base"/>
            <a:r>
              <a:rPr lang="en-US" b="0" i="0">
                <a:solidFill>
                  <a:srgbClr val="444444"/>
                </a:solidFill>
                <a:effectLst/>
                <a:latin typeface="Segoe UI" panose="020B0502040204020203" pitchFamily="34" charset="0"/>
              </a:rPr>
              <a:t>N/A</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Say: </a:t>
            </a:r>
            <a:r>
              <a:rPr lang="en-US" b="0" i="0">
                <a:solidFill>
                  <a:srgbClr val="444444"/>
                </a:solidFill>
                <a:effectLst/>
                <a:latin typeface="Segoe UI" panose="020B0502040204020203" pitchFamily="34" charset="0"/>
              </a:rPr>
              <a:t>​</a:t>
            </a:r>
          </a:p>
          <a:p>
            <a:pP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Let's talk about something really important: the mix of decision-makers and contributors in a multifunctional team.</a:t>
            </a:r>
          </a:p>
          <a:p>
            <a:pPr>
              <a:lnSpc>
                <a:spcPct val="107000"/>
              </a:lnSpc>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&lt;Engagement, Ask&gt;</a:t>
            </a:r>
          </a:p>
          <a:p>
            <a:pPr>
              <a:lnSpc>
                <a:spcPct val="107000"/>
              </a:lnSpc>
              <a:spcAft>
                <a:spcPts val="80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Does anyone have an idea as to why we mix these two groups together?</a:t>
            </a:r>
          </a:p>
          <a:p>
            <a:pPr>
              <a:lnSpc>
                <a:spcPct val="107000"/>
              </a:lnSpc>
              <a:spcAft>
                <a:spcPts val="80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&lt;/ask&gt;</a:t>
            </a:r>
          </a:p>
          <a:p>
            <a:pPr>
              <a:lnSpc>
                <a:spcPct val="107000"/>
              </a:lnSpc>
              <a:spcAft>
                <a:spcPts val="800"/>
              </a:spcAft>
            </a:pPr>
            <a:endParaRPr lang="en-US" sz="1800" b="1" kern="1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b="1" kern="100">
                <a:effectLst/>
                <a:latin typeface="Aptos" panose="020B0004020202020204" pitchFamily="34" charset="0"/>
                <a:ea typeface="Aptos" panose="020B0004020202020204" pitchFamily="34" charset="0"/>
                <a:cs typeface="Times New Roman" panose="02020603050405020304" pitchFamily="18" charset="0"/>
              </a:rPr>
              <a:t>&lt;Acknowledge response, react accordingly before proceeding&gt;</a:t>
            </a:r>
          </a:p>
          <a:p>
            <a:pPr>
              <a:lnSpc>
                <a:spcPct val="107000"/>
              </a:lnSpc>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Decision-makers have a top-down view of the process.</a:t>
            </a:r>
          </a:p>
          <a:p>
            <a:pP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They have the big picture, like how the overall production is going or why certain targets aren’t being met. </a:t>
            </a:r>
          </a:p>
          <a:p>
            <a:pPr>
              <a:lnSpc>
                <a:spcPct val="107000"/>
              </a:lnSpc>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But the contributors? </a:t>
            </a:r>
          </a:p>
          <a:p>
            <a:pP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They know what works and what doesn’t on the ground.</a:t>
            </a:r>
          </a:p>
          <a:p>
            <a:pPr>
              <a:lnSpc>
                <a:spcPct val="107000"/>
              </a:lnSpc>
              <a:spcAft>
                <a:spcPts val="800"/>
              </a:spcAft>
            </a:pPr>
            <a:endParaRPr lang="en-US" sz="1800" kern="10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When a process isn’t working well, contributors are often the ones who find clever workarounds to keep things moving smoothly. For instance, if someone opens a new support ticket, they might call the manager directly to expedite it. Or if there’s an issue on the production line, they know to contact their friend Celia, the line manager, to reset the conveyor belt.</a:t>
            </a:r>
          </a:p>
          <a:p>
            <a:pP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So, having both perspectives is crucial. Decision-makers can spot overarching challenges, like slow production rates or lower numbers on Fridays, but they might not know the specific reasons why these issues are happening. Contributors, on the other hand, understand the nitty-gritty details of the processes and can pinpoint exactly what needs improvement.</a:t>
            </a:r>
          </a:p>
          <a:p>
            <a:pP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This mix ensures that we get a comprehensive understanding of the issues and can develop solutions that actually work. It's super important to have enough contributors who can describe the detailed processes they use to get their work done.</a:t>
            </a:r>
          </a:p>
          <a:p>
            <a:pPr>
              <a:lnSpc>
                <a:spcPct val="107000"/>
              </a:lnSpc>
              <a:spcAft>
                <a:spcPts val="800"/>
              </a:spcAft>
            </a:pPr>
            <a:r>
              <a:rPr lang="en-US" sz="1800" kern="100">
                <a:effectLst/>
                <a:latin typeface="Aptos" panose="020B0004020202020204" pitchFamily="34" charset="0"/>
                <a:ea typeface="Aptos" panose="020B0004020202020204" pitchFamily="34" charset="0"/>
                <a:cs typeface="Times New Roman" panose="02020603050405020304" pitchFamily="18" charset="0"/>
              </a:rPr>
              <a:t>By combining these insights, we can tackle problems more effectively and improve our processes from both a strategic and operational standpoint.</a:t>
            </a:r>
          </a:p>
          <a:p>
            <a:pPr algn="l" rtl="0" fontAlgn="base"/>
            <a:endParaRPr lang="en-US" b="0" i="0">
              <a:solidFill>
                <a:srgbClr val="444444"/>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1540795F-636F-AA63-81FC-40E3A8A8694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9FF799B-13A8-6FDD-2DD5-BB4AFF85D4E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8DCF93F-3ACD-C129-F472-BF74706ED42C}"/>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9/24/2025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902A344-5868-1632-F6A7-05677475277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0922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A3C7E1-9FD4-A0FC-4EAC-9B33C26D16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F14711-55EC-A698-3E18-9F8A7AA525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998680-068B-1C3B-8D90-4EE61B20DECF}"/>
              </a:ext>
            </a:extLst>
          </p:cNvPr>
          <p:cNvSpPr>
            <a:spLocks noGrp="1"/>
          </p:cNvSpPr>
          <p:nvPr>
            <p:ph type="body" idx="1"/>
          </p:nvPr>
        </p:nvSpPr>
        <p:spPr/>
        <p:txBody>
          <a:bodyPr/>
          <a:lstStyle/>
          <a:p>
            <a:pPr algn="l" rtl="0" fontAlgn="base"/>
            <a:r>
              <a:rPr lang="en-US" sz="900" b="0" i="0">
                <a:solidFill>
                  <a:srgbClr val="444444"/>
                </a:solidFill>
                <a:effectLst/>
                <a:latin typeface="Segoe UI" panose="020B0502040204020203" pitchFamily="34" charset="0"/>
              </a:rPr>
              <a:t>​</a:t>
            </a:r>
            <a:r>
              <a:rPr lang="en-US" sz="900" b="1" i="0" u="none" strike="noStrike">
                <a:solidFill>
                  <a:srgbClr val="000000"/>
                </a:solidFill>
                <a:effectLst/>
                <a:latin typeface="Segoe UI" panose="020B0502040204020203" pitchFamily="34" charset="0"/>
              </a:rPr>
              <a:t>Time: </a:t>
            </a:r>
            <a:r>
              <a:rPr lang="en-US" sz="900" b="0" i="0">
                <a:solidFill>
                  <a:srgbClr val="444444"/>
                </a:solidFill>
                <a:effectLst/>
                <a:latin typeface="Segoe UI" panose="020B0502040204020203" pitchFamily="34" charset="0"/>
              </a:rPr>
              <a:t>​</a:t>
            </a:r>
          </a:p>
          <a:p>
            <a:pPr algn="l" rtl="0" fontAlgn="base"/>
            <a:r>
              <a:rPr lang="en-US" sz="900" b="0" i="0">
                <a:solidFill>
                  <a:srgbClr val="444444"/>
                </a:solidFill>
                <a:effectLst/>
                <a:latin typeface="Segoe UI" panose="020B0502040204020203" pitchFamily="34" charset="0"/>
              </a:rPr>
              <a:t>3 minutes</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a:t>
            </a:r>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Do:</a:t>
            </a:r>
            <a:r>
              <a:rPr lang="en-US" sz="900" b="0" i="0">
                <a:solidFill>
                  <a:srgbClr val="444444"/>
                </a:solidFill>
                <a:effectLst/>
                <a:latin typeface="Segoe UI" panose="020B0502040204020203" pitchFamily="34" charset="0"/>
              </a:rPr>
              <a:t>​</a:t>
            </a:r>
            <a:endParaRPr lang="en-US" sz="900" b="0" i="0">
              <a:solidFill>
                <a:srgbClr val="444444"/>
              </a:solidFill>
              <a:effectLst/>
              <a:latin typeface="Calibri" panose="020F0502020204030204" pitchFamily="34" charset="0"/>
            </a:endParaRPr>
          </a:p>
          <a:p>
            <a:pPr algn="l" rtl="0" fontAlgn="base"/>
            <a:r>
              <a:rPr lang="en-US" sz="900" b="0" i="0">
                <a:solidFill>
                  <a:srgbClr val="444444"/>
                </a:solidFill>
                <a:effectLst/>
                <a:latin typeface="Aptos" panose="020B0004020202020204" pitchFamily="34" charset="0"/>
              </a:rPr>
              <a:t>​N/A</a:t>
            </a:r>
          </a:p>
          <a:p>
            <a:pPr algn="l" rtl="0" fontAlgn="base"/>
            <a:endParaRPr lang="en-US" sz="900" b="0" i="0">
              <a:solidFill>
                <a:srgbClr val="444444"/>
              </a:solidFill>
              <a:effectLst/>
              <a:latin typeface="Calibri" panose="020F0502020204030204" pitchFamily="34" charset="0"/>
            </a:endParaRPr>
          </a:p>
          <a:p>
            <a:pPr algn="l" rtl="0" fontAlgn="base"/>
            <a:r>
              <a:rPr lang="en-US" sz="900" b="1" i="0" u="none" strike="noStrike">
                <a:solidFill>
                  <a:srgbClr val="000000"/>
                </a:solidFill>
                <a:effectLst/>
                <a:latin typeface="Segoe UI" panose="020B0502040204020203" pitchFamily="34" charset="0"/>
              </a:rPr>
              <a:t>Say:</a:t>
            </a:r>
          </a:p>
          <a:p>
            <a:pPr marL="0" marR="0" lvl="0" indent="0" algn="l" defTabSz="914367" rtl="0" eaLnBrk="1" fontAlgn="base" latinLnBrk="0" hangingPunct="1">
              <a:lnSpc>
                <a:spcPct val="90000"/>
              </a:lnSpc>
              <a:spcBef>
                <a:spcPts val="0"/>
              </a:spcBef>
              <a:spcAft>
                <a:spcPts val="333"/>
              </a:spcAft>
              <a:buClrTx/>
              <a:buSzTx/>
              <a:buFontTx/>
              <a:buNone/>
              <a:tabLst/>
              <a:defRPr/>
            </a:pPr>
            <a:r>
              <a:rPr lang="en-US" sz="900">
                <a:solidFill>
                  <a:srgbClr val="000000"/>
                </a:solidFill>
                <a:latin typeface="Segoe Sans Text Light"/>
                <a:ea typeface="+mn-lt"/>
                <a:cs typeface="Segoe Sans Text Light"/>
              </a:rPr>
              <a:t>Select the whiteboard of your choice (Mural or Microsoft Whiteboard). You can find the links to both templates in the Train the Trainer Guide.</a:t>
            </a:r>
          </a:p>
          <a:p>
            <a:pPr algn="l" rtl="0" fontAlgn="base"/>
            <a:endParaRPr lang="en-US" sz="900" b="1" i="0" u="none" strike="noStrike">
              <a:solidFill>
                <a:srgbClr val="000000"/>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DF1E3562-FBF5-F5B0-A822-10DB3079329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9FB4C15-7C4C-1023-F02F-F8377BC143C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4BDEBF8-CE32-A8F6-BC89-11AC05628053}"/>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9A3F80DD-5B13-5D25-FC48-B8419ACA6086}"/>
              </a:ext>
            </a:extLst>
          </p:cNvPr>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1457634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FFBAD-2D0A-AB4E-A4E0-7FB268E9A3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570947-AEB9-654B-E788-1CE79FE6C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19119A-CBB8-7F0A-4BF3-2357B5EA5AD1}"/>
              </a:ext>
            </a:extLst>
          </p:cNvPr>
          <p:cNvSpPr>
            <a:spLocks noGrp="1"/>
          </p:cNvSpPr>
          <p:nvPr>
            <p:ph type="body" idx="1"/>
          </p:nvPr>
        </p:nvSpPr>
        <p:spPr/>
        <p:txBody>
          <a:bodyPr/>
          <a:lstStyle/>
          <a:p>
            <a:pPr algn="l" rtl="0" fontAlgn="base"/>
            <a:r>
              <a:rPr lang="en-US" b="0" i="0">
                <a:solidFill>
                  <a:srgbClr val="444444"/>
                </a:solidFill>
                <a:effectLst/>
                <a:latin typeface="Segoe UI" panose="020B0502040204020203" pitchFamily="34" charset="0"/>
              </a:rPr>
              <a:t>​</a:t>
            </a:r>
            <a:r>
              <a:rPr lang="en-US" b="1" i="0" u="none" strike="noStrike">
                <a:solidFill>
                  <a:srgbClr val="000000"/>
                </a:solidFill>
                <a:effectLst/>
                <a:latin typeface="Segoe UI" panose="020B0502040204020203" pitchFamily="34" charset="0"/>
              </a:rPr>
              <a:t>Time: </a:t>
            </a:r>
            <a:r>
              <a:rPr lang="en-US" b="0" i="0">
                <a:solidFill>
                  <a:srgbClr val="444444"/>
                </a:solidFill>
                <a:effectLst/>
                <a:latin typeface="Segoe UI" panose="020B0502040204020203" pitchFamily="34" charset="0"/>
              </a:rPr>
              <a:t>​</a:t>
            </a:r>
          </a:p>
          <a:p>
            <a:pPr algn="l" rtl="0" fontAlgn="base"/>
            <a:r>
              <a:rPr lang="en-US" b="0" i="0">
                <a:solidFill>
                  <a:srgbClr val="444444"/>
                </a:solidFill>
                <a:effectLst/>
                <a:latin typeface="Segoe UI" panose="020B0502040204020203" pitchFamily="34" charset="0"/>
              </a:rPr>
              <a:t>30 seconds</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Do:</a:t>
            </a:r>
          </a:p>
          <a:p>
            <a:pPr algn="l" rtl="0" fontAlgn="base"/>
            <a:r>
              <a:rPr lang="en-US" b="0" i="0">
                <a:solidFill>
                  <a:srgbClr val="444444"/>
                </a:solidFill>
                <a:effectLst/>
                <a:latin typeface="Segoe UI" panose="020B0502040204020203" pitchFamily="34" charset="0"/>
              </a:rPr>
              <a:t>​N/A</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Say:</a:t>
            </a:r>
          </a:p>
          <a:p>
            <a:pPr algn="l" rtl="0" fontAlgn="base"/>
            <a:r>
              <a:rPr lang="en-US" b="0" i="0">
                <a:solidFill>
                  <a:srgbClr val="444444"/>
                </a:solidFill>
                <a:effectLst/>
                <a:latin typeface="Segoe UI" panose="020B0502040204020203" pitchFamily="34" charset="0"/>
              </a:rPr>
              <a:t>Let’s take a 10 minute break!</a:t>
            </a:r>
            <a:endParaRPr lang="en-US" b="0" i="0">
              <a:solidFill>
                <a:srgbClr val="444444"/>
              </a:solidFill>
              <a:effectLst/>
              <a:latin typeface="Calibri" panose="020F0502020204030204" pitchFamily="34" charset="0"/>
            </a:endParaRPr>
          </a:p>
          <a:p>
            <a:endParaRPr lang="en-US"/>
          </a:p>
        </p:txBody>
      </p:sp>
      <p:sp>
        <p:nvSpPr>
          <p:cNvPr id="4" name="Header Placeholder 3">
            <a:extLst>
              <a:ext uri="{FF2B5EF4-FFF2-40B4-BE49-F238E27FC236}">
                <a16:creationId xmlns:a16="http://schemas.microsoft.com/office/drawing/2014/main" id="{B6C882C3-2629-7A2F-5E78-75F680A39C8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25F8831-EC34-F1E7-AA8D-0A42775EFCD3}"/>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D808AE5-106A-720A-DEB9-7A2F5F5B3C9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9/24/2025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388A08E-A750-CC6B-14CE-66C741416430}"/>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41846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15CE9-FE1A-60CA-64A2-8F840F896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AB45F3-9384-71D1-0C58-668A8EA093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1E5820-97AD-3C9A-D9A1-1CB658EBE233}"/>
              </a:ext>
            </a:extLst>
          </p:cNvPr>
          <p:cNvSpPr>
            <a:spLocks noGrp="1"/>
          </p:cNvSpPr>
          <p:nvPr>
            <p:ph type="body" idx="1"/>
          </p:nvPr>
        </p:nvSpPr>
        <p:spPr/>
        <p:txBody>
          <a:bodyPr/>
          <a:lstStyle/>
          <a:p>
            <a:pPr algn="l" rtl="0" fontAlgn="base"/>
            <a:r>
              <a:rPr lang="en-US" b="0" i="0">
                <a:solidFill>
                  <a:srgbClr val="444444"/>
                </a:solidFill>
                <a:effectLst/>
                <a:latin typeface="Segoe UI" panose="020B0502040204020203" pitchFamily="34" charset="0"/>
              </a:rPr>
              <a:t>​</a:t>
            </a:r>
            <a:r>
              <a:rPr lang="en-US" b="1" i="0" u="none" strike="noStrike">
                <a:solidFill>
                  <a:srgbClr val="000000"/>
                </a:solidFill>
                <a:effectLst/>
                <a:latin typeface="Segoe UI" panose="020B0502040204020203" pitchFamily="34" charset="0"/>
              </a:rPr>
              <a:t>Time: </a:t>
            </a:r>
            <a:r>
              <a:rPr lang="en-US" b="0" i="0">
                <a:solidFill>
                  <a:srgbClr val="444444"/>
                </a:solidFill>
                <a:effectLst/>
                <a:latin typeface="Segoe UI" panose="020B0502040204020203" pitchFamily="34" charset="0"/>
              </a:rPr>
              <a:t>​</a:t>
            </a:r>
          </a:p>
          <a:p>
            <a:pPr algn="l" rtl="0" fontAlgn="base"/>
            <a:r>
              <a:rPr lang="en-US" b="0" i="0">
                <a:solidFill>
                  <a:srgbClr val="444444"/>
                </a:solidFill>
                <a:effectLst/>
                <a:latin typeface="Segoe UI" panose="020B0502040204020203" pitchFamily="34" charset="0"/>
              </a:rPr>
              <a:t>30 seconds</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Do:</a:t>
            </a:r>
          </a:p>
          <a:p>
            <a:pPr algn="l" rtl="0" fontAlgn="base"/>
            <a:r>
              <a:rPr lang="en-US" b="0" i="0">
                <a:solidFill>
                  <a:srgbClr val="444444"/>
                </a:solidFill>
                <a:effectLst/>
                <a:latin typeface="Segoe UI" panose="020B0502040204020203" pitchFamily="34" charset="0"/>
              </a:rPr>
              <a:t>​N/A</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Say:</a:t>
            </a:r>
          </a:p>
          <a:p>
            <a:r>
              <a:rPr lang="en-US"/>
              <a:t>N/A</a:t>
            </a:r>
          </a:p>
        </p:txBody>
      </p:sp>
      <p:sp>
        <p:nvSpPr>
          <p:cNvPr id="4" name="Header Placeholder 3">
            <a:extLst>
              <a:ext uri="{FF2B5EF4-FFF2-40B4-BE49-F238E27FC236}">
                <a16:creationId xmlns:a16="http://schemas.microsoft.com/office/drawing/2014/main" id="{ECF7A351-C177-EBC9-C501-FFD90E17169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407EA13-2BB2-23A9-C800-3089DB392F8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0455B5-1F39-627D-C1B6-4487F204E76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9/24/2025 6:51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6E7AC8B-E358-AA0C-E58C-24AAC09DB41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43090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200" b="0" i="0">
                <a:solidFill>
                  <a:srgbClr val="444444"/>
                </a:solidFill>
                <a:effectLst/>
                <a:latin typeface="Segoe UI" panose="020B0502040204020203" pitchFamily="34" charset="0"/>
              </a:rPr>
              <a:t>​</a:t>
            </a:r>
            <a:r>
              <a:rPr lang="en-US" sz="200" b="1" i="0" u="none" strike="noStrike">
                <a:solidFill>
                  <a:srgbClr val="000000"/>
                </a:solidFill>
                <a:effectLst/>
                <a:latin typeface="Segoe UI" panose="020B0502040204020203" pitchFamily="34" charset="0"/>
              </a:rPr>
              <a:t>Time: </a:t>
            </a:r>
            <a:r>
              <a:rPr lang="en-US" sz="200" b="0" i="0">
                <a:solidFill>
                  <a:srgbClr val="444444"/>
                </a:solidFill>
                <a:effectLst/>
                <a:latin typeface="Segoe UI" panose="020B0502040204020203" pitchFamily="34" charset="0"/>
              </a:rPr>
              <a:t>​</a:t>
            </a:r>
          </a:p>
          <a:p>
            <a:pPr algn="l" rtl="0" fontAlgn="base"/>
            <a:r>
              <a:rPr lang="en-US" sz="200" b="0" i="0">
                <a:solidFill>
                  <a:srgbClr val="444444"/>
                </a:solidFill>
                <a:effectLst/>
                <a:latin typeface="Segoe UI" panose="020B0502040204020203" pitchFamily="34" charset="0"/>
              </a:rPr>
              <a:t>2 minutes</a:t>
            </a:r>
            <a:endParaRPr lang="en-US" sz="200" b="0" i="0">
              <a:solidFill>
                <a:srgbClr val="444444"/>
              </a:solidFill>
              <a:effectLst/>
              <a:latin typeface="Calibri" panose="020F0502020204030204" pitchFamily="34" charset="0"/>
            </a:endParaRP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Do:</a:t>
            </a:r>
            <a:r>
              <a:rPr lang="en-US" sz="200" b="0" i="0">
                <a:solidFill>
                  <a:srgbClr val="444444"/>
                </a:solidFill>
                <a:effectLst/>
                <a:latin typeface="Segoe UI" panose="020B0502040204020203" pitchFamily="34" charset="0"/>
              </a:rPr>
              <a:t>​</a:t>
            </a:r>
          </a:p>
          <a:p>
            <a:pPr algn="l" rtl="0" fontAlgn="base"/>
            <a:r>
              <a:rPr lang="en-US" sz="200" b="0" i="0">
                <a:solidFill>
                  <a:srgbClr val="444444"/>
                </a:solidFill>
                <a:effectLst/>
                <a:latin typeface="Aptos" panose="020B0004020202020204" pitchFamily="34" charset="0"/>
              </a:rPr>
              <a:t>​N/A</a:t>
            </a:r>
          </a:p>
          <a:p>
            <a:pPr algn="l" rtl="0" fontAlgn="base"/>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Say:</a:t>
            </a:r>
          </a:p>
          <a:p>
            <a:pPr algn="l" rtl="0" fontAlgn="base"/>
            <a:r>
              <a:rPr lang="en-US" sz="200" b="0" i="0" u="none" strike="noStrike">
                <a:solidFill>
                  <a:srgbClr val="000000"/>
                </a:solidFill>
                <a:effectLst/>
                <a:latin typeface="Segoe UI" panose="020B0502040204020203" pitchFamily="34" charset="0"/>
              </a:rPr>
              <a:t>Now that you’ve completed the workshop, what’s next? We have four actions for you:</a:t>
            </a:r>
          </a:p>
          <a:p>
            <a:pPr marL="171450" indent="-171450" algn="l" rtl="0" fontAlgn="base">
              <a:buFont typeface="Arial" panose="020B0604020202020204" pitchFamily="34" charset="0"/>
              <a:buChar char="•"/>
            </a:pPr>
            <a:r>
              <a:rPr lang="en-US" sz="900" b="0" i="0">
                <a:solidFill>
                  <a:srgbClr val="424242"/>
                </a:solidFill>
                <a:effectLst/>
                <a:latin typeface="Segoe Sans"/>
              </a:rPr>
              <a:t>Identify the partners you will t</a:t>
            </a:r>
            <a:r>
              <a:rPr lang="en-US" sz="900">
                <a:solidFill>
                  <a:srgbClr val="424242"/>
                </a:solidFill>
                <a:latin typeface="Segoe Sans"/>
              </a:rPr>
              <a:t>arget for this training and share your plan with us by completing the </a:t>
            </a:r>
            <a:r>
              <a:rPr lang="en-US" sz="900">
                <a:solidFill>
                  <a:srgbClr val="424242"/>
                </a:solidFill>
                <a:latin typeface="Segoe Sans"/>
                <a:hlinkClick r:id="rId3"/>
              </a:rPr>
              <a:t>AI Discovery Cards Partner's Delivery Reporting Form</a:t>
            </a:r>
            <a:endParaRPr lang="en-US" sz="900" b="0" i="0">
              <a:solidFill>
                <a:srgbClr val="424242"/>
              </a:solidFill>
              <a:effectLst/>
              <a:latin typeface="Segoe Sans"/>
            </a:endParaRPr>
          </a:p>
          <a:p>
            <a:pPr marL="171450" indent="-171450" algn="l">
              <a:buFont typeface="Arial" panose="020B0604020202020204" pitchFamily="34" charset="0"/>
              <a:buChar char="•"/>
            </a:pPr>
            <a:r>
              <a:rPr lang="en-US" sz="900" b="0" i="0">
                <a:solidFill>
                  <a:srgbClr val="424242"/>
                </a:solidFill>
                <a:effectLst/>
                <a:latin typeface="Segoe Sans"/>
              </a:rPr>
              <a:t>Join the AI Discovery Card Viva Engage Community to receive important announcements to support your preparation to land this workshop with your partners.</a:t>
            </a:r>
          </a:p>
          <a:p>
            <a:pPr marL="171450" indent="-171450">
              <a:buFont typeface="Arial" panose="020B0604020202020204" pitchFamily="34" charset="0"/>
              <a:buChar char="•"/>
            </a:pPr>
            <a:r>
              <a:rPr lang="en-US"/>
              <a:t>Request a complimentary Mural license if you don’t already have one. </a:t>
            </a:r>
          </a:p>
          <a:p>
            <a:pPr marL="171450" indent="-171450">
              <a:buFont typeface="Arial" panose="020B0604020202020204" pitchFamily="34" charset="0"/>
              <a:buChar char="•"/>
            </a:pPr>
            <a:r>
              <a:rPr lang="en-US"/>
              <a:t>Order physical cards for your in-person AI Discovery Cards workshops</a:t>
            </a:r>
          </a:p>
          <a:p>
            <a:pPr marL="0" indent="0">
              <a:buFont typeface="Arial" panose="020B0604020202020204" pitchFamily="34" charset="0"/>
              <a:buNone/>
            </a:pPr>
            <a:endParaRPr lang="en-US"/>
          </a:p>
          <a:p>
            <a:pPr marL="0" indent="0">
              <a:buFont typeface="Arial" panose="020B0604020202020204" pitchFamily="34" charset="0"/>
              <a:buNone/>
            </a:pPr>
            <a:r>
              <a:rPr lang="en-US"/>
              <a:t>Let’s discuss these steps further…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708820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50AE4-5A14-D081-6FF6-DC805C1F91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FA248-BB69-5A1E-A421-F5510BD4AE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D67539-7895-EAAF-960C-EDB6BA00EBA0}"/>
              </a:ext>
            </a:extLst>
          </p:cNvPr>
          <p:cNvSpPr>
            <a:spLocks noGrp="1"/>
          </p:cNvSpPr>
          <p:nvPr>
            <p:ph type="body" idx="1"/>
          </p:nvPr>
        </p:nvSpPr>
        <p:spPr/>
        <p:txBody>
          <a:bodyPr/>
          <a:lstStyle/>
          <a:p>
            <a:pPr algn="l" rtl="0" fontAlgn="base"/>
            <a:r>
              <a:rPr lang="en-US" sz="200" b="0" i="0">
                <a:solidFill>
                  <a:srgbClr val="444444"/>
                </a:solidFill>
                <a:effectLst/>
                <a:latin typeface="Segoe UI" panose="020B0502040204020203" pitchFamily="34" charset="0"/>
              </a:rPr>
              <a:t>​</a:t>
            </a:r>
            <a:r>
              <a:rPr lang="en-US" sz="200" b="1" i="0" u="none" strike="noStrike">
                <a:solidFill>
                  <a:srgbClr val="000000"/>
                </a:solidFill>
                <a:effectLst/>
                <a:latin typeface="Segoe UI" panose="020B0502040204020203" pitchFamily="34" charset="0"/>
              </a:rPr>
              <a:t>Time: </a:t>
            </a:r>
            <a:r>
              <a:rPr lang="en-US" sz="200" b="0" i="0">
                <a:solidFill>
                  <a:srgbClr val="444444"/>
                </a:solidFill>
                <a:effectLst/>
                <a:latin typeface="Segoe UI" panose="020B0502040204020203" pitchFamily="34" charset="0"/>
              </a:rPr>
              <a:t>​</a:t>
            </a:r>
          </a:p>
          <a:p>
            <a:pPr algn="l" rtl="0" fontAlgn="base"/>
            <a:r>
              <a:rPr lang="en-US" sz="200" b="0" i="0">
                <a:solidFill>
                  <a:srgbClr val="444444"/>
                </a:solidFill>
                <a:effectLst/>
                <a:latin typeface="Segoe UI" panose="020B0502040204020203" pitchFamily="34" charset="0"/>
              </a:rPr>
              <a:t>2 minutes</a:t>
            </a:r>
            <a:endParaRPr lang="en-US" sz="200" b="0" i="0">
              <a:solidFill>
                <a:srgbClr val="444444"/>
              </a:solidFill>
              <a:effectLst/>
              <a:latin typeface="Calibri" panose="020F0502020204030204" pitchFamily="34" charset="0"/>
            </a:endParaRP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Do:</a:t>
            </a:r>
            <a:r>
              <a:rPr lang="en-US" sz="200" b="0" i="0">
                <a:solidFill>
                  <a:srgbClr val="444444"/>
                </a:solidFill>
                <a:effectLst/>
                <a:latin typeface="Segoe UI" panose="020B0502040204020203" pitchFamily="34" charset="0"/>
              </a:rPr>
              <a:t>​ </a:t>
            </a:r>
          </a:p>
          <a:p>
            <a:pPr algn="l" rtl="0" fontAlgn="base"/>
            <a:r>
              <a:rPr lang="en-US" sz="200" b="0" i="0">
                <a:solidFill>
                  <a:srgbClr val="444444"/>
                </a:solidFill>
                <a:effectLst/>
                <a:latin typeface="Segoe UI" panose="020B0502040204020203" pitchFamily="34" charset="0"/>
              </a:rPr>
              <a:t>Post this link in chat: </a:t>
            </a:r>
            <a:r>
              <a:rPr lang="en-US" sz="1600">
                <a:hlinkClick r:id="rId3"/>
              </a:rPr>
              <a:t>https://forms.office.com/r/YkFmVAdnfG</a:t>
            </a:r>
            <a:endParaRPr lang="en-US" sz="200" b="0" i="0">
              <a:solidFill>
                <a:srgbClr val="444444"/>
              </a:solidFill>
              <a:effectLst/>
              <a:latin typeface="Segoe UI" panose="020B0502040204020203" pitchFamily="34" charset="0"/>
            </a:endParaRP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Say:</a:t>
            </a:r>
          </a:p>
          <a:p>
            <a:pPr>
              <a:buFont typeface="Arial" panose="020B0604020202020204" pitchFamily="34" charset="0"/>
              <a:buNone/>
            </a:pPr>
            <a:r>
              <a:rPr lang="en-US" sz="3200" b="0" i="0">
                <a:solidFill>
                  <a:srgbClr val="FAFAFA"/>
                </a:solidFill>
                <a:effectLst/>
                <a:latin typeface="Segoe UI" panose="020B0502040204020203" pitchFamily="34" charset="0"/>
              </a:rPr>
              <a:t>To enable us to report on execution, partners readiness and influence FY26 strategy, GPS Skilling is asking that you </a:t>
            </a:r>
            <a:r>
              <a:rPr lang="en-US" sz="3200" b="0" i="0">
                <a:effectLst/>
              </a:rPr>
              <a:t>Identify the partners you will t</a:t>
            </a:r>
            <a:r>
              <a:rPr lang="en-US" sz="3200"/>
              <a:t>arget for this training and share your plan with them by completing the </a:t>
            </a:r>
            <a:r>
              <a:rPr lang="en-US" sz="3200">
                <a:hlinkClick r:id="rId3"/>
              </a:rPr>
              <a:t>AI Discovery Cards Partner's Delivery Reporting Form</a:t>
            </a:r>
            <a:endParaRPr lang="en-US" sz="3200" b="0" i="0">
              <a:effectLst/>
            </a:endParaRPr>
          </a:p>
          <a:p>
            <a:endParaRPr lang="en-US"/>
          </a:p>
        </p:txBody>
      </p:sp>
      <p:sp>
        <p:nvSpPr>
          <p:cNvPr id="4" name="Header Placeholder 3">
            <a:extLst>
              <a:ext uri="{FF2B5EF4-FFF2-40B4-BE49-F238E27FC236}">
                <a16:creationId xmlns:a16="http://schemas.microsoft.com/office/drawing/2014/main" id="{FEDB4C95-B736-6F6F-EAA4-9F95760538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C4925F5-6DE3-16B9-1D9D-00CE06C2371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4185E3F-4F4C-6DDD-5BB9-1DC4783178E4}"/>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8E5239E7-6BFF-F7D1-49F8-3D8DE6FF3304}"/>
              </a:ext>
            </a:extLst>
          </p:cNvPr>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8810846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75E9C-FF07-F293-0C3C-28C7A4DAE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9C359-41A6-40CE-1533-E798FCF9F6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C6FE0-4EA8-E88A-F822-C6A8A61475C4}"/>
              </a:ext>
            </a:extLst>
          </p:cNvPr>
          <p:cNvSpPr>
            <a:spLocks noGrp="1"/>
          </p:cNvSpPr>
          <p:nvPr>
            <p:ph type="body" idx="1"/>
          </p:nvPr>
        </p:nvSpPr>
        <p:spPr/>
        <p:txBody>
          <a:bodyPr/>
          <a:lstStyle/>
          <a:p>
            <a:pPr algn="l" rtl="0" fontAlgn="base"/>
            <a:r>
              <a:rPr lang="en-US" sz="200" b="0" i="0">
                <a:solidFill>
                  <a:srgbClr val="444444"/>
                </a:solidFill>
                <a:effectLst/>
                <a:latin typeface="Segoe UI" panose="020B0502040204020203" pitchFamily="34" charset="0"/>
              </a:rPr>
              <a:t>​</a:t>
            </a:r>
            <a:r>
              <a:rPr lang="en-US" sz="200" b="1" i="0" u="none" strike="noStrike">
                <a:solidFill>
                  <a:srgbClr val="000000"/>
                </a:solidFill>
                <a:effectLst/>
                <a:latin typeface="Segoe UI" panose="020B0502040204020203" pitchFamily="34" charset="0"/>
              </a:rPr>
              <a:t>Time: </a:t>
            </a:r>
            <a:r>
              <a:rPr lang="en-US" sz="200" b="0" i="0">
                <a:solidFill>
                  <a:srgbClr val="444444"/>
                </a:solidFill>
                <a:effectLst/>
                <a:latin typeface="Segoe UI" panose="020B0502040204020203" pitchFamily="34" charset="0"/>
              </a:rPr>
              <a:t>​</a:t>
            </a:r>
          </a:p>
          <a:p>
            <a:pPr algn="l" rtl="0" fontAlgn="base"/>
            <a:r>
              <a:rPr lang="en-US" sz="200" b="0" i="0">
                <a:solidFill>
                  <a:srgbClr val="444444"/>
                </a:solidFill>
                <a:effectLst/>
                <a:latin typeface="Segoe UI" panose="020B0502040204020203" pitchFamily="34" charset="0"/>
              </a:rPr>
              <a:t>2 minutes</a:t>
            </a:r>
            <a:endParaRPr lang="en-US" sz="200" b="0" i="0">
              <a:solidFill>
                <a:srgbClr val="444444"/>
              </a:solidFill>
              <a:effectLst/>
              <a:latin typeface="Calibri" panose="020F0502020204030204" pitchFamily="34" charset="0"/>
            </a:endParaRP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Do:</a:t>
            </a:r>
            <a:r>
              <a:rPr lang="en-US" sz="200" b="0" i="0">
                <a:solidFill>
                  <a:srgbClr val="444444"/>
                </a:solidFill>
                <a:effectLst/>
                <a:latin typeface="Segoe UI" panose="020B0502040204020203" pitchFamily="34" charset="0"/>
              </a:rPr>
              <a:t>​ </a:t>
            </a:r>
          </a:p>
          <a:p>
            <a:pPr algn="l" rtl="0" fontAlgn="base"/>
            <a:r>
              <a:rPr lang="en-US" sz="200" b="0" i="0">
                <a:solidFill>
                  <a:srgbClr val="444444"/>
                </a:solidFill>
                <a:effectLst/>
                <a:latin typeface="Segoe UI" panose="020B0502040204020203" pitchFamily="34" charset="0"/>
              </a:rPr>
              <a:t>Post this link in chat: </a:t>
            </a:r>
            <a:r>
              <a:rPr lang="en-US" sz="800" u="none">
                <a:solidFill>
                  <a:schemeClr val="accent1">
                    <a:lumMod val="75000"/>
                  </a:schemeClr>
                </a:solidFill>
                <a:effectLst/>
              </a:rPr>
              <a:t>https://aka.ms/AICardsCommunity</a:t>
            </a:r>
            <a:endParaRPr lang="en-US" sz="200" b="0" i="0">
              <a:solidFill>
                <a:srgbClr val="444444"/>
              </a:solidFill>
              <a:effectLst/>
              <a:latin typeface="Segoe UI" panose="020B0502040204020203" pitchFamily="34" charset="0"/>
            </a:endParaRP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Say:</a:t>
            </a:r>
          </a:p>
          <a:p>
            <a:pPr marL="0" indent="0">
              <a:buNone/>
            </a:pPr>
            <a:r>
              <a:rPr lang="en-US" sz="900">
                <a:effectLst/>
              </a:rPr>
              <a:t>Now that you have completed this workshop, please join the </a:t>
            </a:r>
            <a:r>
              <a:rPr lang="en-US" sz="900" u="none">
                <a:solidFill>
                  <a:schemeClr val="accent1">
                    <a:lumMod val="75000"/>
                  </a:schemeClr>
                </a:solidFill>
                <a:effectLst/>
                <a:hlinkClick r:id="rId3">
                  <a:extLst>
                    <a:ext uri="{A12FA001-AC4F-418D-AE19-62706E023703}">
                      <ahyp:hlinkClr xmlns:ahyp="http://schemas.microsoft.com/office/drawing/2018/hyperlinkcolor" val="tx"/>
                    </a:ext>
                  </a:extLst>
                </a:hlinkClick>
              </a:rPr>
              <a:t>Microsoft AI Discovery Cards VIVA Engage </a:t>
            </a:r>
            <a:r>
              <a:rPr lang="en-US" sz="900">
                <a:effectLst/>
              </a:rPr>
              <a:t>community. This space </a:t>
            </a:r>
            <a:r>
              <a:rPr lang="en-US" sz="900" b="0" i="0">
                <a:solidFill>
                  <a:srgbClr val="424242"/>
                </a:solidFill>
                <a:effectLst/>
                <a:latin typeface="Segoe Sans"/>
              </a:rPr>
              <a:t>is </a:t>
            </a:r>
            <a:r>
              <a:rPr lang="en-US" sz="900">
                <a:effectLst/>
              </a:rPr>
              <a:t>designed to help you continue learning, share insights, connect with fellow learners. It is also where we </a:t>
            </a:r>
            <a:r>
              <a:rPr lang="en-US" sz="800">
                <a:effectLst/>
              </a:rPr>
              <a:t>post important announcements </a:t>
            </a:r>
            <a:r>
              <a:rPr lang="en-US" sz="800" b="0" i="0">
                <a:solidFill>
                  <a:srgbClr val="424242"/>
                </a:solidFill>
                <a:effectLst/>
                <a:latin typeface="Segoe Sans"/>
              </a:rPr>
              <a:t>to support your preparation to land this workshop with your partners. I encourage you all to join today.</a:t>
            </a:r>
          </a:p>
          <a:p>
            <a:pPr marL="0" indent="0">
              <a:buNone/>
            </a:pPr>
            <a:endParaRPr lang="en-US" sz="800" b="0" i="0">
              <a:solidFill>
                <a:srgbClr val="424242"/>
              </a:solidFill>
              <a:effectLst/>
              <a:latin typeface="Segoe Sans"/>
            </a:endParaRPr>
          </a:p>
          <a:p>
            <a:pPr marL="0" indent="0">
              <a:buNone/>
            </a:pPr>
            <a:r>
              <a:rPr lang="en-US" sz="800" b="0" i="0">
                <a:solidFill>
                  <a:srgbClr val="424242"/>
                </a:solidFill>
                <a:effectLst/>
                <a:latin typeface="Segoe Sans"/>
              </a:rPr>
              <a:t>The community is also where you can get the latest versions of the cards and </a:t>
            </a:r>
            <a:r>
              <a:rPr lang="en-US" sz="800" b="0" i="0" err="1">
                <a:solidFill>
                  <a:srgbClr val="424242"/>
                </a:solidFill>
                <a:effectLst/>
                <a:latin typeface="Segoe Sans"/>
              </a:rPr>
              <a:t>TtT</a:t>
            </a:r>
            <a:r>
              <a:rPr lang="en-US" sz="800" b="0" i="0">
                <a:solidFill>
                  <a:srgbClr val="424242"/>
                </a:solidFill>
                <a:effectLst/>
                <a:latin typeface="Segoe Sans"/>
              </a:rPr>
              <a:t> content.</a:t>
            </a:r>
            <a:endParaRPr lang="en-US" b="0"/>
          </a:p>
        </p:txBody>
      </p:sp>
      <p:sp>
        <p:nvSpPr>
          <p:cNvPr id="4" name="Header Placeholder 3">
            <a:extLst>
              <a:ext uri="{FF2B5EF4-FFF2-40B4-BE49-F238E27FC236}">
                <a16:creationId xmlns:a16="http://schemas.microsoft.com/office/drawing/2014/main" id="{D007966A-1251-9C2C-A7A9-0D6FDEA27E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F6F0D42-59FA-B585-5BA0-81798EE0A3F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1D3759B-914D-CE23-C0E4-733070A7BB4B}"/>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A9BFA0A7-43C8-577A-2B45-7BF5F2F36FF5}"/>
              </a:ext>
            </a:extLst>
          </p:cNvPr>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686308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7163E-4C30-EE70-405C-C7F16C673E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D3D2FF-6C00-781D-C9DD-AA85A0449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E3994D-4758-ACC4-E0CA-6139A4714158}"/>
              </a:ext>
            </a:extLst>
          </p:cNvPr>
          <p:cNvSpPr>
            <a:spLocks noGrp="1"/>
          </p:cNvSpPr>
          <p:nvPr>
            <p:ph type="body" idx="1"/>
          </p:nvPr>
        </p:nvSpPr>
        <p:spPr/>
        <p:txBody>
          <a:bodyPr/>
          <a:lstStyle/>
          <a:p>
            <a:pPr algn="l" rtl="0" fontAlgn="base"/>
            <a:r>
              <a:rPr lang="en-US" b="0" i="0">
                <a:solidFill>
                  <a:srgbClr val="444444"/>
                </a:solidFill>
                <a:effectLst/>
                <a:latin typeface="Segoe UI" panose="020B0502040204020203" pitchFamily="34" charset="0"/>
              </a:rPr>
              <a:t>​</a:t>
            </a:r>
            <a:r>
              <a:rPr lang="en-US" b="1" i="0" u="none" strike="noStrike">
                <a:solidFill>
                  <a:srgbClr val="000000"/>
                </a:solidFill>
                <a:effectLst/>
                <a:latin typeface="Segoe UI" panose="020B0502040204020203" pitchFamily="34" charset="0"/>
              </a:rPr>
              <a:t>Time: </a:t>
            </a:r>
            <a:r>
              <a:rPr lang="en-US" b="0" i="0">
                <a:solidFill>
                  <a:srgbClr val="444444"/>
                </a:solidFill>
                <a:effectLst/>
                <a:latin typeface="Segoe UI" panose="020B0502040204020203" pitchFamily="34" charset="0"/>
              </a:rPr>
              <a:t>​</a:t>
            </a:r>
          </a:p>
          <a:p>
            <a:pPr algn="l" rtl="0" fontAlgn="base"/>
            <a:r>
              <a:rPr lang="en-US" b="0" i="0">
                <a:solidFill>
                  <a:srgbClr val="444444"/>
                </a:solidFill>
                <a:effectLst/>
                <a:latin typeface="Segoe UI" panose="020B0502040204020203" pitchFamily="34" charset="0"/>
              </a:rPr>
              <a:t>30 seconds</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Do:</a:t>
            </a:r>
          </a:p>
          <a:p>
            <a:pPr algn="l" rtl="0" fontAlgn="base"/>
            <a:r>
              <a:rPr lang="en-US" b="0" i="0">
                <a:solidFill>
                  <a:srgbClr val="444444"/>
                </a:solidFill>
                <a:effectLst/>
                <a:latin typeface="Segoe UI" panose="020B0502040204020203" pitchFamily="34" charset="0"/>
              </a:rPr>
              <a:t>​Show this slide to the participants. Make sure you read the slide aloud as well.  Post resource links (below) in chat.</a:t>
            </a:r>
          </a:p>
          <a:p>
            <a:pPr>
              <a:spcAft>
                <a:spcPts val="300"/>
              </a:spcAft>
              <a:buNone/>
            </a:pPr>
            <a:r>
              <a:rPr lang="en-US" sz="900">
                <a:effectLst/>
                <a:latin typeface="Segoe UI" panose="020B0502040204020203" pitchFamily="34" charset="0"/>
                <a:hlinkClick r:id="rId3"/>
              </a:rPr>
              <a:t>BXT Use Case Assessment.pptx</a:t>
            </a:r>
            <a:endParaRPr lang="en-US" sz="900">
              <a:effectLst/>
              <a:latin typeface="Segoe UI" panose="020B0502040204020203" pitchFamily="34" charset="0"/>
            </a:endParaRPr>
          </a:p>
          <a:p>
            <a:pPr>
              <a:spcAft>
                <a:spcPts val="300"/>
              </a:spcAft>
              <a:buNone/>
            </a:pPr>
            <a:r>
              <a:rPr lang="en-US" sz="900">
                <a:effectLst/>
                <a:latin typeface="-apple-system"/>
                <a:hlinkClick r:id="rId4"/>
              </a:rPr>
              <a:t>Microsoft Envisioning Experience (</a:t>
            </a:r>
            <a:r>
              <a:rPr lang="en-US" sz="900" err="1">
                <a:effectLst/>
                <a:latin typeface="-apple-system"/>
                <a:hlinkClick r:id="rId4"/>
              </a:rPr>
              <a:t>MEEx</a:t>
            </a:r>
            <a:r>
              <a:rPr lang="en-US" sz="900">
                <a:effectLst/>
                <a:latin typeface="-apple-system"/>
                <a:hlinkClick r:id="rId4"/>
              </a:rPr>
              <a:t>) L100 - Subject Matter Expert | Viva Learning</a:t>
            </a:r>
            <a:endParaRPr lang="en-US" sz="900">
              <a:effectLst/>
              <a:latin typeface="-apple-system"/>
            </a:endParaRPr>
          </a:p>
          <a:p>
            <a:pPr>
              <a:spcAft>
                <a:spcPts val="300"/>
              </a:spcAft>
            </a:pPr>
            <a:r>
              <a:rPr lang="en-US" sz="900">
                <a:effectLst/>
                <a:latin typeface="-apple-system"/>
                <a:hlinkClick r:id="rId5"/>
              </a:rPr>
              <a:t>Microsoft Envisioning Experience (</a:t>
            </a:r>
            <a:r>
              <a:rPr lang="en-US" sz="900" err="1">
                <a:effectLst/>
                <a:latin typeface="-apple-system"/>
                <a:hlinkClick r:id="rId5"/>
              </a:rPr>
              <a:t>MEEx</a:t>
            </a:r>
            <a:r>
              <a:rPr lang="en-US" sz="900">
                <a:effectLst/>
                <a:latin typeface="-apple-system"/>
                <a:hlinkClick r:id="rId5"/>
              </a:rPr>
              <a:t>) L200 - Business Envisioning for AI - Practitioner | Viva Learning</a:t>
            </a:r>
            <a:endParaRPr lang="en-US" sz="900">
              <a:effectLst/>
              <a:latin typeface="-apple-system"/>
            </a:endParaRPr>
          </a:p>
          <a:p>
            <a:pPr algn="l" rtl="0" fontAlgn="base"/>
            <a:endParaRPr lang="en-US" b="0" i="0">
              <a:solidFill>
                <a:srgbClr val="444444"/>
              </a:solidFill>
              <a:effectLst/>
              <a:latin typeface="Segoe UI" panose="020B0502040204020203"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lang="en-US" b="1" i="0" u="none" strike="noStrike">
                <a:solidFill>
                  <a:srgbClr val="000000"/>
                </a:solidFill>
                <a:effectLst/>
                <a:latin typeface="Segoe UI" panose="020B0502040204020203" pitchFamily="34" charset="0"/>
              </a:rPr>
              <a:t>Say: </a:t>
            </a:r>
          </a:p>
          <a:p>
            <a:pPr marL="171450" marR="0" lvl="0" indent="-1714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AI Discovery Cards can be used in many ways. The format presented here is designed to complement Microsoft's common envisioning framework, as found in </a:t>
            </a:r>
            <a:r>
              <a:rPr kumimoji="0" lang="en-US" sz="9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MEEx</a:t>
            </a:r>
            <a:r>
              <a:rPr kumimoji="0" lang="en-US" sz="9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 and BXT.</a:t>
            </a:r>
          </a:p>
          <a:p>
            <a:pPr marL="171450" marR="0" lvl="0" indent="-1714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endParaRPr>
          </a:p>
          <a:p>
            <a:pPr marL="171450" marR="0" lvl="0" indent="-1714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We focus on Business Case and Use Case discovery to feed into technical capability and feasibility, which are not in the scope of this workshop.</a:t>
            </a:r>
          </a:p>
          <a:p>
            <a:pPr marL="171450" marR="0" lvl="0" indent="-1714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endParaRPr kumimoji="0" lang="en-US" sz="9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endParaRPr>
          </a:p>
          <a:p>
            <a:pPr marL="171450" marR="0" lvl="0" indent="-171450" algn="l" defTabSz="932742" rtl="0" eaLnBrk="1" fontAlgn="auto" latinLnBrk="0" hangingPunct="1">
              <a:lnSpc>
                <a:spcPct val="90000"/>
              </a:lnSpc>
              <a:spcBef>
                <a:spcPct val="20000"/>
              </a:spcBef>
              <a:spcAft>
                <a:spcPts val="0"/>
              </a:spcAft>
              <a:buClrTx/>
              <a:buSzPct val="90000"/>
              <a:buFont typeface="Arial" panose="020B0604020202020204" pitchFamily="34" charset="0"/>
              <a:buChar char="•"/>
              <a:tabLst/>
              <a:defRPr/>
            </a:pPr>
            <a:r>
              <a:rPr kumimoji="0" lang="en-US" sz="9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We have aligned the outputs to BXT templates to assist with capturing all relevant inputs and outputs, enabling effective prioritization of use cases once the technical assessment is completed.</a:t>
            </a:r>
          </a:p>
          <a:p>
            <a:pPr algn="l" rtl="0" fontAlgn="base"/>
            <a:endParaRPr lang="en-US" b="1" i="0" u="none" strike="noStrike">
              <a:solidFill>
                <a:srgbClr val="000000"/>
              </a:solidFill>
              <a:effectLst/>
              <a:latin typeface="Segoe UI" panose="020B0502040204020203" pitchFamily="34" charset="0"/>
            </a:endParaRPr>
          </a:p>
          <a:p>
            <a:pPr>
              <a:spcAft>
                <a:spcPts val="300"/>
              </a:spcAft>
              <a:buNone/>
            </a:pPr>
            <a:r>
              <a:rPr lang="en-US" sz="1800">
                <a:effectLst/>
                <a:latin typeface="Segoe UI" panose="020B0502040204020203" pitchFamily="34" charset="0"/>
                <a:hlinkClick r:id="rId3"/>
              </a:rPr>
              <a:t>BXT Use Case Assessment.pptx</a:t>
            </a:r>
            <a:endParaRPr lang="en-US" sz="1800">
              <a:effectLst/>
              <a:latin typeface="Segoe UI" panose="020B0502040204020203" pitchFamily="34" charset="0"/>
            </a:endParaRPr>
          </a:p>
          <a:p>
            <a:pPr>
              <a:spcAft>
                <a:spcPts val="300"/>
              </a:spcAft>
              <a:buNone/>
            </a:pPr>
            <a:r>
              <a:rPr lang="en-US" sz="1800">
                <a:effectLst/>
                <a:latin typeface="-apple-system"/>
                <a:hlinkClick r:id="rId4"/>
              </a:rPr>
              <a:t>Microsoft Envisioning Experience (</a:t>
            </a:r>
            <a:r>
              <a:rPr lang="en-US" sz="1800" err="1">
                <a:effectLst/>
                <a:latin typeface="-apple-system"/>
                <a:hlinkClick r:id="rId4"/>
              </a:rPr>
              <a:t>MEEx</a:t>
            </a:r>
            <a:r>
              <a:rPr lang="en-US" sz="1800">
                <a:effectLst/>
                <a:latin typeface="-apple-system"/>
                <a:hlinkClick r:id="rId4"/>
              </a:rPr>
              <a:t>) L100 - Subject Matter Expert | Viva Learning</a:t>
            </a:r>
            <a:endParaRPr lang="en-US" sz="1800">
              <a:effectLst/>
              <a:latin typeface="-apple-system"/>
            </a:endParaRPr>
          </a:p>
          <a:p>
            <a:pPr>
              <a:spcAft>
                <a:spcPts val="300"/>
              </a:spcAft>
            </a:pPr>
            <a:r>
              <a:rPr lang="en-US" sz="1800">
                <a:effectLst/>
                <a:latin typeface="-apple-system"/>
                <a:hlinkClick r:id="rId5"/>
              </a:rPr>
              <a:t>Microsoft Envisioning Experience (</a:t>
            </a:r>
            <a:r>
              <a:rPr lang="en-US" sz="1800" err="1">
                <a:effectLst/>
                <a:latin typeface="-apple-system"/>
                <a:hlinkClick r:id="rId5"/>
              </a:rPr>
              <a:t>MEEx</a:t>
            </a:r>
            <a:r>
              <a:rPr lang="en-US" sz="1800">
                <a:effectLst/>
                <a:latin typeface="-apple-system"/>
                <a:hlinkClick r:id="rId5"/>
              </a:rPr>
              <a:t>) L200 - Business Envisioning for AI - Practitioner | Viva Learning</a:t>
            </a:r>
            <a:endParaRPr lang="en-US" sz="1800">
              <a:effectLst/>
              <a:latin typeface="-apple-system"/>
            </a:endParaRPr>
          </a:p>
          <a:p>
            <a:pPr algn="l" rtl="0" fontAlgn="base"/>
            <a:endParaRPr lang="en-US" b="1" i="0" u="none" strike="noStrike">
              <a:solidFill>
                <a:srgbClr val="000000"/>
              </a:solidFill>
              <a:effectLst/>
              <a:latin typeface="Segoe UI" panose="020B0502040204020203" pitchFamily="34" charset="0"/>
            </a:endParaRPr>
          </a:p>
        </p:txBody>
      </p:sp>
      <p:sp>
        <p:nvSpPr>
          <p:cNvPr id="4" name="Header Placeholder 3">
            <a:extLst>
              <a:ext uri="{FF2B5EF4-FFF2-40B4-BE49-F238E27FC236}">
                <a16:creationId xmlns:a16="http://schemas.microsoft.com/office/drawing/2014/main" id="{2993B78A-3E41-FF10-480D-B7FB1040FF6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AE6E958-8A8D-5A3F-85C1-FBBDAEF8953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53BB316-2EE6-FAEA-F07C-24576DF4CFA5}"/>
              </a:ext>
            </a:extLst>
          </p:cNvPr>
          <p:cNvSpPr>
            <a:spLocks noGrp="1"/>
          </p:cNvSpPr>
          <p:nvPr>
            <p:ph type="dt" idx="1"/>
          </p:nvPr>
        </p:nvSpPr>
        <p:spPr/>
        <p:txBody>
          <a:bodyPr/>
          <a:lstStyle/>
          <a:p>
            <a:fld id="{386CE63F-9E7F-4C04-9D0D-FCA25A8E9E86}" type="datetime8">
              <a:rPr lang="en-US" smtClean="0"/>
              <a:t>9/24/2025 6:50 AM</a:t>
            </a:fld>
            <a:endParaRPr lang="en-US"/>
          </a:p>
        </p:txBody>
      </p:sp>
      <p:sp>
        <p:nvSpPr>
          <p:cNvPr id="7" name="Slide Number Placeholder 6">
            <a:extLst>
              <a:ext uri="{FF2B5EF4-FFF2-40B4-BE49-F238E27FC236}">
                <a16:creationId xmlns:a16="http://schemas.microsoft.com/office/drawing/2014/main" id="{B4659390-2063-0598-7462-F3E93DADFEF6}"/>
              </a:ext>
            </a:extLst>
          </p:cNvPr>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638118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EC55C-516B-3E14-06C2-B58751A87A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D9816F-3234-D0E4-4DFE-E5E85B202F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0771B0-63F8-28FC-E902-0B1D44532557}"/>
              </a:ext>
            </a:extLst>
          </p:cNvPr>
          <p:cNvSpPr>
            <a:spLocks noGrp="1"/>
          </p:cNvSpPr>
          <p:nvPr>
            <p:ph type="body" idx="1"/>
          </p:nvPr>
        </p:nvSpPr>
        <p:spPr/>
        <p:txBody>
          <a:bodyPr/>
          <a:lstStyle/>
          <a:p>
            <a:pPr algn="l" rtl="0" fontAlgn="base"/>
            <a:r>
              <a:rPr lang="en-US" sz="200" b="0" i="0">
                <a:solidFill>
                  <a:srgbClr val="444444"/>
                </a:solidFill>
                <a:effectLst/>
                <a:latin typeface="Segoe UI" panose="020B0502040204020203" pitchFamily="34" charset="0"/>
              </a:rPr>
              <a:t>​</a:t>
            </a:r>
            <a:r>
              <a:rPr lang="en-US" sz="200" b="1" i="0" u="none" strike="noStrike">
                <a:solidFill>
                  <a:srgbClr val="000000"/>
                </a:solidFill>
                <a:effectLst/>
                <a:latin typeface="Segoe UI" panose="020B0502040204020203" pitchFamily="34" charset="0"/>
              </a:rPr>
              <a:t>Time: </a:t>
            </a:r>
            <a:r>
              <a:rPr lang="en-US" sz="200" b="0" i="0">
                <a:solidFill>
                  <a:srgbClr val="444444"/>
                </a:solidFill>
                <a:effectLst/>
                <a:latin typeface="Segoe UI" panose="020B0502040204020203" pitchFamily="34" charset="0"/>
              </a:rPr>
              <a:t>​</a:t>
            </a:r>
          </a:p>
          <a:p>
            <a:pPr algn="l" rtl="0" fontAlgn="base"/>
            <a:r>
              <a:rPr lang="en-US" sz="200" b="0" i="0">
                <a:solidFill>
                  <a:srgbClr val="444444"/>
                </a:solidFill>
                <a:effectLst/>
                <a:latin typeface="Segoe UI" panose="020B0502040204020203" pitchFamily="34" charset="0"/>
              </a:rPr>
              <a:t>2 minutes</a:t>
            </a:r>
            <a:endParaRPr lang="en-US" sz="200" b="0" i="0">
              <a:solidFill>
                <a:srgbClr val="444444"/>
              </a:solidFill>
              <a:effectLst/>
              <a:latin typeface="Calibri" panose="020F0502020204030204" pitchFamily="34" charset="0"/>
            </a:endParaRP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Do:</a:t>
            </a:r>
            <a:r>
              <a:rPr lang="en-US" sz="200" b="0" i="0">
                <a:solidFill>
                  <a:srgbClr val="444444"/>
                </a:solidFill>
                <a:effectLst/>
                <a:latin typeface="Segoe UI" panose="020B0502040204020203" pitchFamily="34" charset="0"/>
              </a:rPr>
              <a:t>​ </a:t>
            </a:r>
          </a:p>
          <a:p>
            <a:pPr algn="l" rtl="0" fontAlgn="base"/>
            <a:r>
              <a:rPr lang="en-US" sz="200" b="0" i="0">
                <a:solidFill>
                  <a:srgbClr val="444444"/>
                </a:solidFill>
                <a:effectLst/>
                <a:latin typeface="Segoe UI" panose="020B0502040204020203" pitchFamily="34" charset="0"/>
              </a:rPr>
              <a:t>N/A</a:t>
            </a: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Say:</a:t>
            </a:r>
            <a:endParaRPr lang="en-US" sz="200" b="0" i="0" u="none" strike="noStrike">
              <a:solidFill>
                <a:srgbClr val="424242"/>
              </a:solidFill>
              <a:effectLst/>
              <a:latin typeface="Segoe Sans"/>
            </a:endParaRPr>
          </a:p>
          <a:p>
            <a:pPr marL="0" indent="0">
              <a:spcAft>
                <a:spcPts val="600"/>
              </a:spcAft>
              <a:buNone/>
            </a:pPr>
            <a:r>
              <a:rPr lang="en-US" sz="800">
                <a:solidFill>
                  <a:srgbClr val="424242"/>
                </a:solidFill>
                <a:latin typeface="Segoe Sans"/>
              </a:rPr>
              <a:t>You can request a free Mural subscription (Microsoft internal only). To get started, visit the </a:t>
            </a:r>
            <a:r>
              <a:rPr lang="en-US" sz="800" b="1">
                <a:solidFill>
                  <a:srgbClr val="424242"/>
                </a:solidFill>
                <a:latin typeface="Segoe Sans"/>
              </a:rPr>
              <a:t>Mural License Request </a:t>
            </a:r>
            <a:r>
              <a:rPr lang="en-US" sz="800">
                <a:solidFill>
                  <a:srgbClr val="424242"/>
                </a:solidFill>
                <a:latin typeface="Segoe Sans"/>
              </a:rPr>
              <a:t>post</a:t>
            </a:r>
            <a:r>
              <a:rPr lang="en-US" sz="800" b="1">
                <a:solidFill>
                  <a:srgbClr val="424242"/>
                </a:solidFill>
                <a:latin typeface="Segoe Sans"/>
              </a:rPr>
              <a:t> </a:t>
            </a:r>
            <a:r>
              <a:rPr lang="en-US" sz="800">
                <a:solidFill>
                  <a:srgbClr val="424242"/>
                </a:solidFill>
                <a:latin typeface="Segoe Sans"/>
              </a:rPr>
              <a:t>at aka.ms/</a:t>
            </a:r>
            <a:r>
              <a:rPr lang="en-US" sz="800" err="1">
                <a:solidFill>
                  <a:srgbClr val="424242"/>
                </a:solidFill>
                <a:latin typeface="Segoe Sans"/>
              </a:rPr>
              <a:t>AICardsCommunity</a:t>
            </a:r>
            <a:endParaRPr lang="en-US" sz="800">
              <a:solidFill>
                <a:srgbClr val="424242"/>
              </a:solidFill>
              <a:latin typeface="Segoe Sans"/>
            </a:endParaRPr>
          </a:p>
          <a:p>
            <a:pPr algn="l" rtl="0" fontAlgn="base"/>
            <a:endParaRPr lang="en-US" sz="200" b="1" i="0" u="none" strike="noStrike">
              <a:solidFill>
                <a:srgbClr val="000000"/>
              </a:solidFill>
              <a:effectLst/>
              <a:latin typeface="Segoe UI" panose="020B0502040204020203" pitchFamily="34" charset="0"/>
            </a:endParaRPr>
          </a:p>
          <a:p>
            <a:endParaRPr lang="en-US"/>
          </a:p>
        </p:txBody>
      </p:sp>
      <p:sp>
        <p:nvSpPr>
          <p:cNvPr id="4" name="Header Placeholder 3">
            <a:extLst>
              <a:ext uri="{FF2B5EF4-FFF2-40B4-BE49-F238E27FC236}">
                <a16:creationId xmlns:a16="http://schemas.microsoft.com/office/drawing/2014/main" id="{0E03979F-3440-E82B-F66F-95B891CF130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E871EB9-C863-10D4-48D3-4888F5796C9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95B5A7F-BB50-0833-CB03-CA3A2EBA3E46}"/>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10822795-9075-4C48-5C5D-7B3876CCDC26}"/>
              </a:ext>
            </a:extLst>
          </p:cNvPr>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9931044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ED5401-EF5D-AB8A-C96A-DE4E66486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C1255A-0064-D87E-3043-77D1BDF207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338BF2-23E7-0FA4-D353-8CC5EDC2AC6D}"/>
              </a:ext>
            </a:extLst>
          </p:cNvPr>
          <p:cNvSpPr>
            <a:spLocks noGrp="1"/>
          </p:cNvSpPr>
          <p:nvPr>
            <p:ph type="body" idx="1"/>
          </p:nvPr>
        </p:nvSpPr>
        <p:spPr/>
        <p:txBody>
          <a:bodyPr/>
          <a:lstStyle/>
          <a:p>
            <a:pPr algn="l" rtl="0" fontAlgn="base"/>
            <a:r>
              <a:rPr lang="en-US" sz="200" b="0" i="0">
                <a:solidFill>
                  <a:srgbClr val="444444"/>
                </a:solidFill>
                <a:effectLst/>
                <a:latin typeface="Segoe UI" panose="020B0502040204020203" pitchFamily="34" charset="0"/>
              </a:rPr>
              <a:t>​</a:t>
            </a:r>
            <a:r>
              <a:rPr lang="en-US" sz="200" b="1" i="0" u="none" strike="noStrike">
                <a:solidFill>
                  <a:srgbClr val="000000"/>
                </a:solidFill>
                <a:effectLst/>
                <a:latin typeface="Segoe UI" panose="020B0502040204020203" pitchFamily="34" charset="0"/>
              </a:rPr>
              <a:t>Time: </a:t>
            </a:r>
            <a:r>
              <a:rPr lang="en-US" sz="200" b="0" i="0">
                <a:solidFill>
                  <a:srgbClr val="444444"/>
                </a:solidFill>
                <a:effectLst/>
                <a:latin typeface="Segoe UI" panose="020B0502040204020203" pitchFamily="34" charset="0"/>
              </a:rPr>
              <a:t>​</a:t>
            </a:r>
          </a:p>
          <a:p>
            <a:pPr algn="l" rtl="0" fontAlgn="base"/>
            <a:r>
              <a:rPr lang="en-US" sz="200" b="0" i="0">
                <a:solidFill>
                  <a:srgbClr val="444444"/>
                </a:solidFill>
                <a:effectLst/>
                <a:latin typeface="Segoe UI" panose="020B0502040204020203" pitchFamily="34" charset="0"/>
              </a:rPr>
              <a:t>2 minutes</a:t>
            </a:r>
            <a:endParaRPr lang="en-US" sz="200" b="0" i="0">
              <a:solidFill>
                <a:srgbClr val="444444"/>
              </a:solidFill>
              <a:effectLst/>
              <a:latin typeface="Calibri" panose="020F0502020204030204" pitchFamily="34" charset="0"/>
            </a:endParaRP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Do:</a:t>
            </a:r>
            <a:r>
              <a:rPr lang="en-US" sz="200" b="0" i="0">
                <a:solidFill>
                  <a:srgbClr val="444444"/>
                </a:solidFill>
                <a:effectLst/>
                <a:latin typeface="Segoe UI" panose="020B0502040204020203" pitchFamily="34" charset="0"/>
              </a:rPr>
              <a:t>​ </a:t>
            </a:r>
          </a:p>
          <a:p>
            <a:pPr algn="l" rtl="0" fontAlgn="base"/>
            <a:r>
              <a:rPr lang="en-US" sz="200" b="0" i="0">
                <a:solidFill>
                  <a:srgbClr val="444444"/>
                </a:solidFill>
                <a:effectLst/>
                <a:latin typeface="Segoe UI" panose="020B0502040204020203" pitchFamily="34" charset="0"/>
              </a:rPr>
              <a:t>N/A</a:t>
            </a: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Say:</a:t>
            </a:r>
            <a:endParaRPr lang="en-US" sz="200" b="0" i="0" u="none" strike="noStrike">
              <a:solidFill>
                <a:srgbClr val="424242"/>
              </a:solidFill>
              <a:effectLst/>
              <a:latin typeface="Segoe Sans"/>
            </a:endParaRPr>
          </a:p>
          <a:p>
            <a:pPr marL="0" indent="0">
              <a:spcAft>
                <a:spcPts val="600"/>
              </a:spcAft>
              <a:buNone/>
            </a:pPr>
            <a:r>
              <a:rPr lang="en-US" sz="900">
                <a:solidFill>
                  <a:srgbClr val="424242"/>
                </a:solidFill>
                <a:latin typeface="Segoe Sans"/>
              </a:rPr>
              <a:t>The GPS Skilling team is offering the physical version of the AI Discovery Cards! To make your order, visit</a:t>
            </a:r>
            <a:r>
              <a:rPr lang="en-US" sz="900" b="0" i="0">
                <a:solidFill>
                  <a:srgbClr val="424242"/>
                </a:solidFill>
                <a:effectLst/>
                <a:latin typeface="Segoe Sans"/>
              </a:rPr>
              <a:t> the </a:t>
            </a:r>
            <a:r>
              <a:rPr lang="en-US" sz="900" b="1">
                <a:solidFill>
                  <a:srgbClr val="424242"/>
                </a:solidFill>
                <a:latin typeface="Segoe Sans"/>
              </a:rPr>
              <a:t>Sign-Up TODAY for AI Discovery Cards Orders (English version)! </a:t>
            </a:r>
            <a:r>
              <a:rPr lang="en-US" sz="900" b="0" i="0">
                <a:solidFill>
                  <a:srgbClr val="424242"/>
                </a:solidFill>
                <a:effectLst/>
                <a:latin typeface="Segoe Sans"/>
              </a:rPr>
              <a:t>post at aka.ms/</a:t>
            </a:r>
            <a:r>
              <a:rPr lang="en-US" sz="900" b="0" i="0" err="1">
                <a:solidFill>
                  <a:srgbClr val="424242"/>
                </a:solidFill>
                <a:effectLst/>
                <a:latin typeface="Segoe Sans"/>
              </a:rPr>
              <a:t>AICardsCommunity</a:t>
            </a:r>
            <a:r>
              <a:rPr lang="en-US" sz="900" b="0" i="0">
                <a:solidFill>
                  <a:srgbClr val="424242"/>
                </a:solidFill>
                <a:effectLst/>
                <a:latin typeface="Segoe Sans"/>
              </a:rPr>
              <a:t>. </a:t>
            </a:r>
            <a:r>
              <a:rPr lang="en-US" sz="1000" b="0">
                <a:solidFill>
                  <a:srgbClr val="41276C"/>
                </a:solidFill>
                <a:latin typeface="Segoe Sans"/>
              </a:rPr>
              <a:t>Free shipping is included! </a:t>
            </a:r>
          </a:p>
          <a:p>
            <a:pPr marL="0" indent="0">
              <a:spcAft>
                <a:spcPts val="600"/>
              </a:spcAft>
              <a:buNone/>
            </a:pPr>
            <a:endParaRPr lang="en-US" sz="1000" b="0">
              <a:solidFill>
                <a:srgbClr val="41276C"/>
              </a:solidFill>
              <a:latin typeface="Segoe Sans"/>
            </a:endParaRPr>
          </a:p>
          <a:p>
            <a:pPr marL="0" indent="0">
              <a:spcAft>
                <a:spcPts val="600"/>
              </a:spcAft>
              <a:buNone/>
            </a:pPr>
            <a:r>
              <a:rPr lang="en-US" sz="1000" b="0">
                <a:solidFill>
                  <a:srgbClr val="41276C"/>
                </a:solidFill>
                <a:latin typeface="Segoe Sans"/>
              </a:rPr>
              <a:t>Are there any questions about next steps?</a:t>
            </a:r>
          </a:p>
          <a:p>
            <a:endParaRPr lang="en-US"/>
          </a:p>
          <a:p>
            <a:r>
              <a:rPr lang="en-US" b="0"/>
              <a:t>Alright, now let me explain how the .GPS Skilling team is recognizing you and your partners with badges</a:t>
            </a:r>
          </a:p>
        </p:txBody>
      </p:sp>
      <p:sp>
        <p:nvSpPr>
          <p:cNvPr id="4" name="Header Placeholder 3">
            <a:extLst>
              <a:ext uri="{FF2B5EF4-FFF2-40B4-BE49-F238E27FC236}">
                <a16:creationId xmlns:a16="http://schemas.microsoft.com/office/drawing/2014/main" id="{534673CC-013A-8CDF-DEFE-EC70F72111A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4C0CEE4-8C5C-FFDE-4118-0C337F8DEA2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F44983D-7815-71D0-E20E-9B336484D798}"/>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2FAF541A-06E0-BB58-603F-4506E7DBED91}"/>
              </a:ext>
            </a:extLst>
          </p:cNvPr>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633605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C8191-55D4-17ED-5CAC-CE43AE2CA8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0FB93-1EE9-94DD-41DF-4ADAB1C905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A7BAFD-A597-1F9E-A515-4E3B47B9215A}"/>
              </a:ext>
            </a:extLst>
          </p:cNvPr>
          <p:cNvSpPr>
            <a:spLocks noGrp="1"/>
          </p:cNvSpPr>
          <p:nvPr>
            <p:ph type="body" idx="1"/>
          </p:nvPr>
        </p:nvSpPr>
        <p:spPr/>
        <p:txBody>
          <a:bodyPr/>
          <a:lstStyle/>
          <a:p>
            <a:pPr algn="l" rtl="0" fontAlgn="base"/>
            <a:r>
              <a:rPr lang="en-US" sz="200" b="0" i="0">
                <a:solidFill>
                  <a:srgbClr val="444444"/>
                </a:solidFill>
                <a:effectLst/>
                <a:latin typeface="Segoe UI" panose="020B0502040204020203" pitchFamily="34" charset="0"/>
              </a:rPr>
              <a:t>​</a:t>
            </a:r>
            <a:r>
              <a:rPr lang="en-US" sz="200" b="1" i="0" u="none" strike="noStrike">
                <a:solidFill>
                  <a:srgbClr val="000000"/>
                </a:solidFill>
                <a:effectLst/>
                <a:latin typeface="Segoe UI" panose="020B0502040204020203" pitchFamily="34" charset="0"/>
              </a:rPr>
              <a:t>Time: </a:t>
            </a:r>
            <a:r>
              <a:rPr lang="en-US" sz="200" b="0" i="0">
                <a:solidFill>
                  <a:srgbClr val="444444"/>
                </a:solidFill>
                <a:effectLst/>
                <a:latin typeface="Segoe UI" panose="020B0502040204020203" pitchFamily="34" charset="0"/>
              </a:rPr>
              <a:t>​</a:t>
            </a:r>
          </a:p>
          <a:p>
            <a:pPr algn="l" rtl="0" fontAlgn="base"/>
            <a:r>
              <a:rPr lang="en-US" sz="200" b="0" i="0">
                <a:solidFill>
                  <a:srgbClr val="444444"/>
                </a:solidFill>
                <a:effectLst/>
                <a:latin typeface="Segoe UI" panose="020B0502040204020203" pitchFamily="34" charset="0"/>
              </a:rPr>
              <a:t>2 minutes</a:t>
            </a:r>
            <a:endParaRPr lang="en-US" sz="200" b="0" i="0">
              <a:solidFill>
                <a:srgbClr val="444444"/>
              </a:solidFill>
              <a:effectLst/>
              <a:latin typeface="Calibri" panose="020F0502020204030204" pitchFamily="34" charset="0"/>
            </a:endParaRP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Do:</a:t>
            </a:r>
            <a:r>
              <a:rPr lang="en-US" sz="200" b="0" i="0">
                <a:solidFill>
                  <a:srgbClr val="444444"/>
                </a:solidFill>
                <a:effectLst/>
                <a:latin typeface="Segoe UI" panose="020B0502040204020203" pitchFamily="34" charset="0"/>
              </a:rPr>
              <a:t>​ </a:t>
            </a:r>
          </a:p>
          <a:p>
            <a:pPr algn="l" rtl="0" fontAlgn="base"/>
            <a:r>
              <a:rPr lang="en-US" sz="200" b="0" i="0">
                <a:solidFill>
                  <a:srgbClr val="444444"/>
                </a:solidFill>
                <a:effectLst/>
                <a:latin typeface="Segoe UI" panose="020B0502040204020203" pitchFamily="34" charset="0"/>
              </a:rPr>
              <a:t>N/A</a:t>
            </a: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Say:</a:t>
            </a:r>
            <a:endParaRPr lang="en-US" sz="200" b="0" i="0" u="none" strike="noStrike">
              <a:solidFill>
                <a:srgbClr val="424242"/>
              </a:solidFill>
              <a:effectLst/>
              <a:latin typeface="Segoe Sans"/>
            </a:endParaRPr>
          </a:p>
          <a:p>
            <a:pPr algn="l" rtl="0" fontAlgn="base"/>
            <a:r>
              <a:rPr lang="en-US" b="0" i="0">
                <a:solidFill>
                  <a:srgbClr val="424242"/>
                </a:solidFill>
                <a:effectLst/>
                <a:latin typeface="Segoe Sans"/>
              </a:rPr>
              <a:t>I want to take a moment to recognize your efforts. You will be awarded the AI Discovery Cards Workshop badge for your participation and hard work. You can expect to receive an external email from </a:t>
            </a:r>
            <a:r>
              <a:rPr lang="en-US" b="0" i="0" err="1">
                <a:solidFill>
                  <a:srgbClr val="424242"/>
                </a:solidFill>
                <a:effectLst/>
                <a:latin typeface="Segoe Sans"/>
              </a:rPr>
              <a:t>Credly</a:t>
            </a:r>
            <a:r>
              <a:rPr lang="en-US" b="0" i="0">
                <a:solidFill>
                  <a:srgbClr val="424242"/>
                </a:solidFill>
                <a:effectLst/>
                <a:latin typeface="Segoe Sans"/>
              </a:rPr>
              <a:t> (</a:t>
            </a:r>
            <a:r>
              <a:rPr lang="en-US" b="0" i="0">
                <a:solidFill>
                  <a:srgbClr val="424242"/>
                </a:solidFill>
                <a:effectLst/>
                <a:latin typeface="inherit"/>
                <a:hlinkClick r:id="rId3"/>
              </a:rPr>
              <a:t>admin@credly.com</a:t>
            </a:r>
            <a:r>
              <a:rPr lang="en-US" b="0" i="0">
                <a:solidFill>
                  <a:srgbClr val="424242"/>
                </a:solidFill>
                <a:effectLst/>
                <a:latin typeface="Segoe Sans"/>
              </a:rPr>
              <a:t>). This email will contain your badge. Make sure to look out for it and check your junk folder as well.</a:t>
            </a:r>
          </a:p>
          <a:p>
            <a:pPr algn="l" rtl="0" fontAlgn="base"/>
            <a:endParaRPr lang="en-US" b="0" i="0">
              <a:solidFill>
                <a:srgbClr val="424242"/>
              </a:solidFill>
              <a:effectLst/>
              <a:latin typeface="Segoe Sans"/>
            </a:endParaRPr>
          </a:p>
          <a:p>
            <a:pPr algn="l" rtl="0" fontAlgn="base"/>
            <a:r>
              <a:rPr lang="en-US" b="0" i="0">
                <a:solidFill>
                  <a:srgbClr val="424242"/>
                </a:solidFill>
                <a:effectLst/>
                <a:latin typeface="Segoe Sans"/>
              </a:rPr>
              <a:t>Once you receive the badge, feel free to share it on social media. It's a great way to showcase your achievement and let others know about your accomplishment.</a:t>
            </a:r>
          </a:p>
          <a:p>
            <a:pPr algn="l" rtl="0" fontAlgn="base"/>
            <a:endParaRPr lang="en-US" b="0" i="0">
              <a:solidFill>
                <a:srgbClr val="424242"/>
              </a:solidFill>
              <a:effectLst/>
              <a:latin typeface="Segoe Sans"/>
            </a:endParaRPr>
          </a:p>
          <a:p>
            <a:pPr algn="l" rtl="0" fontAlgn="base"/>
            <a:r>
              <a:rPr lang="en-US" b="0" i="0">
                <a:solidFill>
                  <a:srgbClr val="424242"/>
                </a:solidFill>
                <a:effectLst/>
                <a:latin typeface="Segoe Sans"/>
              </a:rPr>
              <a:t>Your dedication and commitment to learning are commendable. Keep up the great work and continue to apply what you've learned.</a:t>
            </a:r>
          </a:p>
          <a:p>
            <a:pPr algn="l" rtl="0" fontAlgn="base"/>
            <a:endParaRPr lang="en-US" b="0" i="0">
              <a:solidFill>
                <a:srgbClr val="424242"/>
              </a:solidFill>
              <a:effectLst/>
              <a:latin typeface="Segoe Sans"/>
            </a:endParaRPr>
          </a:p>
          <a:p>
            <a:pPr algn="l" rtl="0" fontAlgn="base"/>
            <a:endParaRPr lang="en-US" sz="200" b="1" i="0" u="none" strike="noStrike">
              <a:solidFill>
                <a:srgbClr val="000000"/>
              </a:solidFill>
              <a:effectLst/>
              <a:latin typeface="Segoe UI" panose="020B0502040204020203" pitchFamily="34" charset="0"/>
            </a:endParaRPr>
          </a:p>
          <a:p>
            <a:endParaRPr lang="en-US"/>
          </a:p>
        </p:txBody>
      </p:sp>
      <p:sp>
        <p:nvSpPr>
          <p:cNvPr id="4" name="Header Placeholder 3">
            <a:extLst>
              <a:ext uri="{FF2B5EF4-FFF2-40B4-BE49-F238E27FC236}">
                <a16:creationId xmlns:a16="http://schemas.microsoft.com/office/drawing/2014/main" id="{3033D65D-6620-65D5-A3E7-EED01BFCB49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37D5A35-737F-D2FC-4BC4-4827B8EC64C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39517C-EC47-1C6A-9BE1-C8119A05C042}"/>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6E02D8F5-ACEF-ECDB-C77D-4944FBEB8623}"/>
              </a:ext>
            </a:extLst>
          </p:cNvPr>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8602284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7BD07-E9FF-8275-49E7-15DFB63D4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94C30-6E71-C7A9-7BC2-F78812055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626A3-D1B9-2FBC-556A-DDA2C9A527B8}"/>
              </a:ext>
            </a:extLst>
          </p:cNvPr>
          <p:cNvSpPr>
            <a:spLocks noGrp="1"/>
          </p:cNvSpPr>
          <p:nvPr>
            <p:ph type="body" idx="1"/>
          </p:nvPr>
        </p:nvSpPr>
        <p:spPr/>
        <p:txBody>
          <a:bodyPr/>
          <a:lstStyle/>
          <a:p>
            <a:pPr algn="l" rtl="0" fontAlgn="base"/>
            <a:r>
              <a:rPr lang="en-US" sz="200" b="0" i="0">
                <a:solidFill>
                  <a:srgbClr val="444444"/>
                </a:solidFill>
                <a:effectLst/>
                <a:latin typeface="Segoe UI" panose="020B0502040204020203" pitchFamily="34" charset="0"/>
              </a:rPr>
              <a:t>​</a:t>
            </a:r>
            <a:r>
              <a:rPr lang="en-US" sz="200" b="1" i="0" u="none" strike="noStrike">
                <a:solidFill>
                  <a:srgbClr val="000000"/>
                </a:solidFill>
                <a:effectLst/>
                <a:latin typeface="Segoe UI" panose="020B0502040204020203" pitchFamily="34" charset="0"/>
              </a:rPr>
              <a:t>Time: </a:t>
            </a:r>
            <a:r>
              <a:rPr lang="en-US" sz="200" b="0" i="0">
                <a:solidFill>
                  <a:srgbClr val="444444"/>
                </a:solidFill>
                <a:effectLst/>
                <a:latin typeface="Segoe UI" panose="020B0502040204020203" pitchFamily="34" charset="0"/>
              </a:rPr>
              <a:t>​</a:t>
            </a:r>
          </a:p>
          <a:p>
            <a:pPr algn="l" rtl="0" fontAlgn="base"/>
            <a:r>
              <a:rPr lang="en-US" sz="200" b="0" i="0">
                <a:solidFill>
                  <a:srgbClr val="444444"/>
                </a:solidFill>
                <a:effectLst/>
                <a:latin typeface="Segoe UI" panose="020B0502040204020203" pitchFamily="34" charset="0"/>
              </a:rPr>
              <a:t>2 minutes</a:t>
            </a:r>
            <a:endParaRPr lang="en-US" sz="200" b="0" i="0">
              <a:solidFill>
                <a:srgbClr val="444444"/>
              </a:solidFill>
              <a:effectLst/>
              <a:latin typeface="Calibri" panose="020F0502020204030204" pitchFamily="34" charset="0"/>
            </a:endParaRP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Do:</a:t>
            </a:r>
            <a:r>
              <a:rPr lang="en-US" sz="200" b="0" i="0">
                <a:solidFill>
                  <a:srgbClr val="444444"/>
                </a:solidFill>
                <a:effectLst/>
                <a:latin typeface="Segoe UI" panose="020B0502040204020203" pitchFamily="34" charset="0"/>
              </a:rPr>
              <a:t>​ </a:t>
            </a:r>
          </a:p>
          <a:p>
            <a:pPr algn="l" rtl="0" fontAlgn="base"/>
            <a:r>
              <a:rPr lang="en-US" sz="200" b="0" i="0">
                <a:solidFill>
                  <a:srgbClr val="444444"/>
                </a:solidFill>
                <a:effectLst/>
                <a:latin typeface="Segoe UI" panose="020B0502040204020203" pitchFamily="34" charset="0"/>
              </a:rPr>
              <a:t>N/A</a:t>
            </a:r>
          </a:p>
          <a:p>
            <a:pPr algn="l" rtl="0" fontAlgn="base"/>
            <a:r>
              <a:rPr lang="en-US" sz="200" b="0" i="0">
                <a:solidFill>
                  <a:srgbClr val="444444"/>
                </a:solidFill>
                <a:effectLst/>
                <a:latin typeface="Aptos" panose="020B0004020202020204" pitchFamily="34" charset="0"/>
              </a:rPr>
              <a:t>​</a:t>
            </a:r>
            <a:endParaRPr lang="en-US" sz="200" b="0" i="0">
              <a:solidFill>
                <a:srgbClr val="444444"/>
              </a:solidFill>
              <a:effectLst/>
              <a:latin typeface="Calibri" panose="020F0502020204030204" pitchFamily="34" charset="0"/>
            </a:endParaRPr>
          </a:p>
          <a:p>
            <a:pPr algn="l" rtl="0" fontAlgn="base"/>
            <a:r>
              <a:rPr lang="en-US" sz="200" b="1" i="0" u="none" strike="noStrike">
                <a:solidFill>
                  <a:srgbClr val="000000"/>
                </a:solidFill>
                <a:effectLst/>
                <a:latin typeface="Segoe UI" panose="020B0502040204020203" pitchFamily="34" charset="0"/>
              </a:rPr>
              <a:t>Say:</a:t>
            </a:r>
            <a:endParaRPr lang="en-US" sz="200" b="0" i="0" u="none" strike="noStrike">
              <a:solidFill>
                <a:srgbClr val="424242"/>
              </a:solidFill>
              <a:effectLst/>
              <a:latin typeface="Segoe Sans"/>
            </a:endParaRPr>
          </a:p>
          <a:p>
            <a:pPr algn="l" rtl="0" fontAlgn="base"/>
            <a:r>
              <a:rPr lang="en-US" b="0" i="0">
                <a:solidFill>
                  <a:srgbClr val="11100F"/>
                </a:solidFill>
                <a:effectLst/>
                <a:latin typeface="Segoe UI" panose="020B0502040204020203" pitchFamily="34" charset="0"/>
              </a:rPr>
              <a:t>And more great news, the GPS Skilling team has secured </a:t>
            </a:r>
            <a:r>
              <a:rPr lang="en-US" b="0" i="0">
                <a:solidFill>
                  <a:srgbClr val="11100F"/>
                </a:solidFill>
                <a:effectLst/>
                <a:latin typeface="inherit"/>
              </a:rPr>
              <a:t>a number of Microsoft badges</a:t>
            </a:r>
            <a:r>
              <a:rPr lang="en-US" b="0" i="0">
                <a:solidFill>
                  <a:srgbClr val="11100F"/>
                </a:solidFill>
                <a:effectLst/>
                <a:latin typeface="Segoe UI" panose="020B0502040204020203" pitchFamily="34" charset="0"/>
              </a:rPr>
              <a:t> for you to use to award the employees of the partners attending the AI Discovery Cards - Train The Trainer workshops you have already delivered in FY25 or are planning to deliver in remaining of FY25. </a:t>
            </a:r>
            <a:endParaRPr lang="en-US" b="0" i="0">
              <a:solidFill>
                <a:srgbClr val="424242"/>
              </a:solidFill>
              <a:effectLst/>
              <a:latin typeface="Segoe Sans"/>
            </a:endParaRPr>
          </a:p>
          <a:p>
            <a:pPr algn="l" rtl="0" fontAlgn="base"/>
            <a:endParaRPr lang="en-US" b="0" i="0">
              <a:solidFill>
                <a:srgbClr val="424242"/>
              </a:solidFill>
              <a:effectLst/>
              <a:latin typeface="Segoe Sans"/>
            </a:endParaRPr>
          </a:p>
          <a:p>
            <a:pPr algn="l" rtl="0" fontAlgn="base"/>
            <a:r>
              <a:rPr lang="en-US" b="0" i="0">
                <a:solidFill>
                  <a:srgbClr val="424242"/>
                </a:solidFill>
                <a:effectLst/>
                <a:latin typeface="Segoe Sans"/>
              </a:rPr>
              <a:t>If you have any questions about the badge or the process, please don't hesitate to reach out. I'm here to help.</a:t>
            </a:r>
          </a:p>
          <a:p>
            <a:pPr algn="l" rtl="0" fontAlgn="base"/>
            <a:endParaRPr lang="en-US" b="0" i="0">
              <a:solidFill>
                <a:srgbClr val="424242"/>
              </a:solidFill>
              <a:effectLst/>
              <a:latin typeface="Segoe Sans"/>
            </a:endParaRPr>
          </a:p>
          <a:p>
            <a:pPr algn="l" rtl="0" fontAlgn="base"/>
            <a:r>
              <a:rPr lang="en-US" b="0" i="0">
                <a:solidFill>
                  <a:srgbClr val="424242"/>
                </a:solidFill>
                <a:effectLst/>
                <a:latin typeface="Segoe Sans"/>
              </a:rPr>
              <a:t>Please take a moment to complete the course survey. Your feedback is important to enhancing future workshops.</a:t>
            </a:r>
          </a:p>
          <a:p>
            <a:pPr algn="l" rtl="0" fontAlgn="base"/>
            <a:endParaRPr lang="en-US" sz="200" b="1" i="0" u="none" strike="noStrike">
              <a:solidFill>
                <a:srgbClr val="000000"/>
              </a:solidFill>
              <a:effectLst/>
              <a:latin typeface="Segoe UI" panose="020B0502040204020203" pitchFamily="34" charset="0"/>
            </a:endParaRPr>
          </a:p>
          <a:p>
            <a:endParaRPr lang="en-US"/>
          </a:p>
        </p:txBody>
      </p:sp>
      <p:sp>
        <p:nvSpPr>
          <p:cNvPr id="4" name="Header Placeholder 3">
            <a:extLst>
              <a:ext uri="{FF2B5EF4-FFF2-40B4-BE49-F238E27FC236}">
                <a16:creationId xmlns:a16="http://schemas.microsoft.com/office/drawing/2014/main" id="{FF50215D-EF88-6434-84BA-37025153323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454D406-B0C6-D33D-5555-B614B372EBD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A1DB447-5EE5-9208-9AB6-EFB8BFF4741C}"/>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98A5FC9C-F01B-953B-06E8-DBB708AE7C96}"/>
              </a:ext>
            </a:extLst>
          </p:cNvPr>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22626761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b="1"/>
              <a:t>TIME: </a:t>
            </a:r>
            <a:r>
              <a:rPr lang="en-US" b="0"/>
              <a:t>2 minutes</a:t>
            </a:r>
          </a:p>
          <a:p>
            <a:endParaRPr lang="en-US" b="0"/>
          </a:p>
          <a:p>
            <a:r>
              <a:rPr lang="en-US" b="0"/>
              <a:t>Do:</a:t>
            </a:r>
          </a:p>
          <a:p>
            <a:r>
              <a:rPr lang="en-US" b="0"/>
              <a:t>Post this survey link in the chat: https://aka.ms/AICardsSurvey</a:t>
            </a:r>
          </a:p>
          <a:p>
            <a:endParaRPr lang="en-US" b="1"/>
          </a:p>
          <a:p>
            <a:r>
              <a:rPr lang="en-US" b="1"/>
              <a:t>SAY: </a:t>
            </a:r>
          </a:p>
          <a:p>
            <a:r>
              <a:rPr lang="en-US" b="0"/>
              <a:t>Please complete the course survey today while your memory of the experience is fresh. We value your feedback and use it to improve this course and guide the development of future courses. </a:t>
            </a:r>
          </a:p>
          <a:p>
            <a:endParaRPr lang="en-US" b="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1"/>
          </a:p>
        </p:txBody>
      </p:sp>
      <p:sp>
        <p:nvSpPr>
          <p:cNvPr id="4" name="Footer Placeholder 3"/>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Date Placeholder 4"/>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Analyze Facilitators Guide</a:t>
            </a:r>
          </a:p>
        </p:txBody>
      </p:sp>
    </p:spTree>
    <p:extLst>
      <p:ext uri="{BB962C8B-B14F-4D97-AF65-F5344CB8AC3E}">
        <p14:creationId xmlns:p14="http://schemas.microsoft.com/office/powerpoint/2010/main" val="2254411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6640A-AFBD-1F4F-C6C3-CE4EDBE82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15A5C-B561-69B9-8E64-0AB6CA9CC9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355A26-55A9-DE0F-324C-9D3E89D7CEDF}"/>
              </a:ext>
            </a:extLst>
          </p:cNvPr>
          <p:cNvSpPr>
            <a:spLocks noGrp="1"/>
          </p:cNvSpPr>
          <p:nvPr>
            <p:ph type="body" idx="1"/>
          </p:nvPr>
        </p:nvSpPr>
        <p:spPr/>
        <p:txBody>
          <a:bodyPr/>
          <a:lstStyle/>
          <a:p>
            <a:pPr algn="l" rtl="0" fontAlgn="base"/>
            <a:r>
              <a:rPr lang="en-US" b="0" i="0">
                <a:solidFill>
                  <a:srgbClr val="444444"/>
                </a:solidFill>
                <a:effectLst/>
                <a:latin typeface="Segoe UI" panose="020B0502040204020203" pitchFamily="34" charset="0"/>
              </a:rPr>
              <a:t>​</a:t>
            </a:r>
            <a:r>
              <a:rPr lang="en-US" b="1" i="0" u="none" strike="noStrike">
                <a:solidFill>
                  <a:srgbClr val="000000"/>
                </a:solidFill>
                <a:effectLst/>
                <a:latin typeface="Segoe UI" panose="020B0502040204020203" pitchFamily="34" charset="0"/>
              </a:rPr>
              <a:t>Time: </a:t>
            </a:r>
            <a:r>
              <a:rPr lang="en-US" b="0" i="0">
                <a:solidFill>
                  <a:srgbClr val="444444"/>
                </a:solidFill>
                <a:effectLst/>
                <a:latin typeface="Segoe UI" panose="020B0502040204020203" pitchFamily="34" charset="0"/>
              </a:rPr>
              <a:t>​</a:t>
            </a:r>
          </a:p>
          <a:p>
            <a:pPr algn="l" rtl="0" fontAlgn="base"/>
            <a:r>
              <a:rPr lang="en-US" b="0" i="0">
                <a:solidFill>
                  <a:srgbClr val="444444"/>
                </a:solidFill>
                <a:effectLst/>
                <a:latin typeface="Segoe UI" panose="020B0502040204020203" pitchFamily="34" charset="0"/>
              </a:rPr>
              <a:t>60 seconds</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Do:</a:t>
            </a:r>
          </a:p>
          <a:p>
            <a:pPr algn="l" rtl="0" fontAlgn="base"/>
            <a:r>
              <a:rPr lang="en-US" b="0" i="0">
                <a:solidFill>
                  <a:srgbClr val="444444"/>
                </a:solidFill>
                <a:effectLst/>
                <a:latin typeface="Segoe UI" panose="020B0502040204020203" pitchFamily="34" charset="0"/>
              </a:rPr>
              <a:t>Go over the agenda with participants. Review how this train the trainer will be facilitated.</a:t>
            </a:r>
          </a:p>
          <a:p>
            <a:pPr algn="l" rtl="0" fontAlgn="base"/>
            <a:r>
              <a:rPr lang="en-US" b="0" i="0">
                <a:solidFill>
                  <a:srgbClr val="444444"/>
                </a:solidFill>
                <a:effectLst/>
                <a:latin typeface="Segoe UI" panose="020B0502040204020203" pitchFamily="34" charset="0"/>
              </a:rPr>
              <a:t>Leave it open to the participants to ask questions and feel safe to ask for clarification on points / topics where we assume too much. </a:t>
            </a:r>
          </a:p>
          <a:p>
            <a:pPr algn="l" rtl="0" fontAlgn="base"/>
            <a:r>
              <a:rPr lang="en-US" b="0" i="0">
                <a:solidFill>
                  <a:srgbClr val="444444"/>
                </a:solidFill>
                <a:effectLst/>
                <a:latin typeface="Segoe UI" panose="020B0502040204020203" pitchFamily="34" charset="0"/>
              </a:rPr>
              <a:t>We have a little wiggle room in the timings, but do your best to stick to the slide timings and keep the workshop moving.</a:t>
            </a:r>
            <a:br>
              <a:rPr lang="en-US" b="0" i="0">
                <a:solidFill>
                  <a:srgbClr val="444444"/>
                </a:solidFill>
                <a:effectLst/>
                <a:latin typeface="Segoe UI" panose="020B0502040204020203" pitchFamily="34" charset="0"/>
              </a:rPr>
            </a:br>
            <a:r>
              <a:rPr lang="en-US" b="0" i="0">
                <a:solidFill>
                  <a:srgbClr val="444444"/>
                </a:solidFill>
                <a:effectLst/>
                <a:latin typeface="Segoe UI" panose="020B0502040204020203" pitchFamily="34" charset="0"/>
              </a:rPr>
              <a:t>Longer discussion should be moved to the end, or suggested for community or practice session </a:t>
            </a:r>
            <a:r>
              <a:rPr lang="en-US" b="0" i="0" err="1">
                <a:solidFill>
                  <a:srgbClr val="444444"/>
                </a:solidFill>
                <a:effectLst/>
                <a:latin typeface="Segoe UI" panose="020B0502040204020203" pitchFamily="34" charset="0"/>
              </a:rPr>
              <a:t>shareback</a:t>
            </a:r>
            <a:r>
              <a:rPr lang="en-US" b="0" i="0">
                <a:solidFill>
                  <a:srgbClr val="444444"/>
                </a:solidFill>
                <a:effectLst/>
                <a:latin typeface="Segoe UI" panose="020B0502040204020203" pitchFamily="34" charset="0"/>
              </a:rPr>
              <a:t>.</a:t>
            </a:r>
            <a:endParaRPr lang="en-US" b="0" i="0">
              <a:solidFill>
                <a:srgbClr val="444444"/>
              </a:solidFill>
              <a:effectLst/>
              <a:latin typeface="Calibri" panose="020F0502020204030204" pitchFamily="34" charset="0"/>
            </a:endParaRPr>
          </a:p>
          <a:p>
            <a:pPr algn="l" rtl="0" fontAlgn="base"/>
            <a:r>
              <a:rPr lang="en-US" b="0" i="0">
                <a:solidFill>
                  <a:srgbClr val="444444"/>
                </a:solidFill>
                <a:effectLst/>
                <a:latin typeface="Aptos" panose="020B0004020202020204" pitchFamily="34" charset="0"/>
              </a:rPr>
              <a:t>​</a:t>
            </a:r>
            <a:endParaRPr lang="en-US" b="0" i="0">
              <a:solidFill>
                <a:srgbClr val="444444"/>
              </a:solidFill>
              <a:effectLst/>
              <a:latin typeface="Calibri" panose="020F0502020204030204" pitchFamily="34" charset="0"/>
            </a:endParaRPr>
          </a:p>
          <a:p>
            <a:pPr algn="l" rtl="0" fontAlgn="base"/>
            <a:r>
              <a:rPr lang="en-US" b="1" i="0" u="none" strike="noStrike">
                <a:solidFill>
                  <a:srgbClr val="000000"/>
                </a:solidFill>
                <a:effectLst/>
                <a:latin typeface="Segoe UI" panose="020B0502040204020203" pitchFamily="34" charset="0"/>
              </a:rPr>
              <a:t>Say:</a:t>
            </a:r>
          </a:p>
          <a:p>
            <a:r>
              <a:rPr lang="en-GB" sz="850">
                <a:latin typeface="Segoe UI"/>
                <a:cs typeface="Segoe UI"/>
              </a:rPr>
              <a:t>We had to make assumptions on timing for this agenda. Please stop us and ask if you need more explanations on the agenda timing.</a:t>
            </a:r>
            <a:endParaRPr lang="en-GB">
              <a:cs typeface="Segoe UI" panose="020B0502040204020203" pitchFamily="34" charset="0"/>
            </a:endParaRPr>
          </a:p>
          <a:p>
            <a:r>
              <a:rPr lang="en-GB"/>
              <a:t>The goal for today is to experience AI Discovery Cards and to learn how to run the workshop with your partners.</a:t>
            </a:r>
          </a:p>
          <a:p>
            <a:r>
              <a:rPr lang="en-GB"/>
              <a:t>For training our partners, we have a very comprehensive </a:t>
            </a:r>
            <a:r>
              <a:rPr lang="en-GB" err="1"/>
              <a:t>TtT</a:t>
            </a:r>
            <a:r>
              <a:rPr lang="en-GB"/>
              <a:t> deck which is targeted at taking between 4 to 6 hours for a full day workshop to train partners to deliver.</a:t>
            </a:r>
          </a:p>
          <a:p>
            <a:r>
              <a:rPr lang="en-GB"/>
              <a:t>Your end goal is either to discover innovative AI use cases for your partner to pursue or to enable your partners to deliver the workshop themselves to customers.</a:t>
            </a:r>
          </a:p>
          <a:p>
            <a:endParaRPr lang="en-GB"/>
          </a:p>
        </p:txBody>
      </p:sp>
      <p:sp>
        <p:nvSpPr>
          <p:cNvPr id="4" name="Header Placeholder 3">
            <a:extLst>
              <a:ext uri="{FF2B5EF4-FFF2-40B4-BE49-F238E27FC236}">
                <a16:creationId xmlns:a16="http://schemas.microsoft.com/office/drawing/2014/main" id="{F2F3E2E8-E9BE-608F-8E32-AFC15783534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0D5FAB1-95AE-DAA0-E13B-3FE795F1364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A4DD9C6-E003-B088-85B5-27E810E56F70}"/>
              </a:ext>
            </a:extLst>
          </p:cNvPr>
          <p:cNvSpPr>
            <a:spLocks noGrp="1"/>
          </p:cNvSpPr>
          <p:nvPr>
            <p:ph type="dt" idx="1"/>
          </p:nvPr>
        </p:nvSpPr>
        <p:spPr/>
        <p:txBody>
          <a:bodyPr/>
          <a:lstStyle/>
          <a:p>
            <a:fld id="{386CE63F-9E7F-4C04-9D0D-FCA25A8E9E86}" type="datetime8">
              <a:rPr lang="en-US" smtClean="0"/>
              <a:t>9/24/2025 6:50 AM</a:t>
            </a:fld>
            <a:endParaRPr lang="en-US"/>
          </a:p>
        </p:txBody>
      </p:sp>
      <p:sp>
        <p:nvSpPr>
          <p:cNvPr id="7" name="Slide Number Placeholder 6">
            <a:extLst>
              <a:ext uri="{FF2B5EF4-FFF2-40B4-BE49-F238E27FC236}">
                <a16:creationId xmlns:a16="http://schemas.microsoft.com/office/drawing/2014/main" id="{6CA95E3C-E538-C24F-1887-61038750ADDB}"/>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94567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6ADB5-C591-7C2F-27A4-C9E801149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785A13-14A3-DEED-F6D5-FF2DF62A2F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ACB175-F52F-1477-F6A4-E9C4D6352DC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61218BA-7077-5C25-F845-1096494DC8B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62BD83A-5A7D-1E6D-B8C1-3ADD5A8C31F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BBE8FDE-2DFB-4900-DFD4-26213F67F009}"/>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438115DF-6457-C260-4FE3-D154E79A0305}"/>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7636019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Time: 5 minutes</a:t>
            </a:r>
          </a:p>
          <a:p>
            <a:endParaRPr lang="en-US" b="1"/>
          </a:p>
          <a:p>
            <a:r>
              <a:rPr lang="en-US" b="1"/>
              <a:t>Note: </a:t>
            </a:r>
            <a:r>
              <a:rPr lang="en-US" b="0"/>
              <a:t>Use these questions to start the conversation on how to leverage this with partners.</a:t>
            </a:r>
          </a:p>
          <a:p>
            <a:endParaRPr lang="en-US" b="1"/>
          </a:p>
          <a:p>
            <a:pPr algn="l">
              <a:buFont typeface="+mj-lt"/>
              <a:buNone/>
            </a:pPr>
            <a:r>
              <a:rPr lang="en-US" b="1"/>
              <a:t>Do: </a:t>
            </a:r>
            <a:r>
              <a:rPr lang="en-US" b="0"/>
              <a:t>To create the poll questions:</a:t>
            </a:r>
          </a:p>
          <a:p>
            <a:pPr algn="l">
              <a:buFont typeface="+mj-lt"/>
              <a:buAutoNum type="arabicPeriod"/>
            </a:pPr>
            <a:r>
              <a:rPr lang="en-US" b="1"/>
              <a:t> </a:t>
            </a:r>
            <a:r>
              <a:rPr lang="en-US" b="1" i="0">
                <a:solidFill>
                  <a:srgbClr val="242424"/>
                </a:solidFill>
                <a:effectLst/>
                <a:latin typeface="Segoe UI" panose="020B0502040204020203" pitchFamily="34" charset="0"/>
              </a:rPr>
              <a:t>Open Teams</a:t>
            </a:r>
            <a:r>
              <a:rPr lang="en-US" b="0" i="0">
                <a:solidFill>
                  <a:srgbClr val="242424"/>
                </a:solidFill>
                <a:effectLst/>
                <a:latin typeface="Segoe UI" panose="020B0502040204020203" pitchFamily="34" charset="0"/>
              </a:rPr>
              <a:t>: Go to the chat or channel where you want to create the poll.</a:t>
            </a:r>
          </a:p>
          <a:p>
            <a:pPr algn="l">
              <a:buFont typeface="+mj-lt"/>
              <a:buAutoNum type="arabicPeriod"/>
            </a:pPr>
            <a:r>
              <a:rPr lang="en-US" b="1" i="0">
                <a:solidFill>
                  <a:srgbClr val="242424"/>
                </a:solidFill>
                <a:effectLst/>
                <a:latin typeface="Segoe UI" panose="020B0502040204020203" pitchFamily="34" charset="0"/>
              </a:rPr>
              <a:t> Select Polls</a:t>
            </a:r>
            <a:r>
              <a:rPr lang="en-US" b="0" i="0">
                <a:solidFill>
                  <a:srgbClr val="242424"/>
                </a:solidFill>
                <a:effectLst/>
                <a:latin typeface="Segoe UI" panose="020B0502040204020203" pitchFamily="34" charset="0"/>
              </a:rPr>
              <a:t>: Select on the </a:t>
            </a:r>
            <a:r>
              <a:rPr lang="en-US" b="1" i="0">
                <a:solidFill>
                  <a:srgbClr val="242424"/>
                </a:solidFill>
                <a:effectLst/>
                <a:latin typeface="Segoe UI" panose="020B0502040204020203" pitchFamily="34" charset="0"/>
              </a:rPr>
              <a:t>Polls</a:t>
            </a:r>
            <a:r>
              <a:rPr lang="en-US" b="0" i="0">
                <a:solidFill>
                  <a:srgbClr val="242424"/>
                </a:solidFill>
                <a:effectLst/>
                <a:latin typeface="Segoe UI" panose="020B0502040204020203" pitchFamily="34" charset="0"/>
              </a:rPr>
              <a:t> icon below the message box. Or select the </a:t>
            </a:r>
            <a:r>
              <a:rPr lang="en-US" b="1" i="0">
                <a:solidFill>
                  <a:srgbClr val="242424"/>
                </a:solidFill>
                <a:effectLst/>
                <a:latin typeface="Segoe UI" panose="020B0502040204020203" pitchFamily="34" charset="0"/>
              </a:rPr>
              <a:t>More options</a:t>
            </a:r>
            <a:r>
              <a:rPr lang="en-US" b="0" i="0">
                <a:solidFill>
                  <a:srgbClr val="242424"/>
                </a:solidFill>
                <a:effectLst/>
                <a:latin typeface="Segoe UI" panose="020B0502040204020203" pitchFamily="34" charset="0"/>
              </a:rPr>
              <a:t> (three dots) and find </a:t>
            </a:r>
            <a:r>
              <a:rPr lang="en-US" b="1" i="0">
                <a:solidFill>
                  <a:srgbClr val="242424"/>
                </a:solidFill>
                <a:effectLst/>
                <a:latin typeface="Segoe UI" panose="020B0502040204020203" pitchFamily="34" charset="0"/>
              </a:rPr>
              <a:t>Polls</a:t>
            </a:r>
            <a:r>
              <a:rPr lang="en-US" b="0" i="0">
                <a:solidFill>
                  <a:srgbClr val="242424"/>
                </a:solidFill>
                <a:effectLst/>
                <a:latin typeface="Segoe UI" panose="020B0502040204020203" pitchFamily="34" charset="0"/>
              </a:rPr>
              <a:t>.</a:t>
            </a:r>
          </a:p>
          <a:p>
            <a:pPr algn="l">
              <a:buFont typeface="+mj-lt"/>
              <a:buAutoNum type="arabicPeriod"/>
            </a:pPr>
            <a:r>
              <a:rPr lang="en-US" b="1" i="0">
                <a:solidFill>
                  <a:srgbClr val="242424"/>
                </a:solidFill>
                <a:effectLst/>
                <a:latin typeface="Segoe UI" panose="020B0502040204020203" pitchFamily="34" charset="0"/>
              </a:rPr>
              <a:t> Create Poll</a:t>
            </a:r>
            <a:r>
              <a:rPr lang="en-US" b="0" i="0">
                <a:solidFill>
                  <a:srgbClr val="242424"/>
                </a:solidFill>
                <a:effectLst/>
                <a:latin typeface="Segoe UI" panose="020B0502040204020203" pitchFamily="34" charset="0"/>
              </a:rPr>
              <a:t>: Enter your question and options. You can add more choices by selecting </a:t>
            </a:r>
            <a:r>
              <a:rPr lang="en-US" b="1" i="0">
                <a:solidFill>
                  <a:srgbClr val="242424"/>
                </a:solidFill>
                <a:effectLst/>
                <a:latin typeface="Segoe UI" panose="020B0502040204020203" pitchFamily="34" charset="0"/>
              </a:rPr>
              <a:t>Add option</a:t>
            </a:r>
            <a:r>
              <a:rPr lang="en-US" b="0" i="0">
                <a:solidFill>
                  <a:srgbClr val="242424"/>
                </a:solidFill>
                <a:effectLst/>
                <a:latin typeface="Segoe UI" panose="020B0502040204020203" pitchFamily="34" charset="0"/>
              </a:rPr>
              <a:t>.</a:t>
            </a:r>
          </a:p>
          <a:p>
            <a:pPr algn="l">
              <a:buFont typeface="+mj-lt"/>
              <a:buAutoNum type="arabicPeriod"/>
            </a:pPr>
            <a:r>
              <a:rPr lang="en-US" b="1" i="0">
                <a:solidFill>
                  <a:srgbClr val="242424"/>
                </a:solidFill>
                <a:effectLst/>
                <a:latin typeface="Segoe UI" panose="020B0502040204020203" pitchFamily="34" charset="0"/>
              </a:rPr>
              <a:t> Multiple Answers</a:t>
            </a:r>
            <a:r>
              <a:rPr lang="en-US" b="0" i="0">
                <a:solidFill>
                  <a:srgbClr val="242424"/>
                </a:solidFill>
                <a:effectLst/>
                <a:latin typeface="Segoe UI" panose="020B0502040204020203" pitchFamily="34" charset="0"/>
              </a:rPr>
              <a:t>: If you want to allow multiple answers, turn on the </a:t>
            </a:r>
            <a:r>
              <a:rPr lang="en-US" b="1" i="0">
                <a:solidFill>
                  <a:srgbClr val="242424"/>
                </a:solidFill>
                <a:effectLst/>
                <a:latin typeface="Segoe UI" panose="020B0502040204020203" pitchFamily="34" charset="0"/>
              </a:rPr>
              <a:t>Multiple answers</a:t>
            </a:r>
            <a:r>
              <a:rPr lang="en-US" b="0" i="0">
                <a:solidFill>
                  <a:srgbClr val="242424"/>
                </a:solidFill>
                <a:effectLst/>
                <a:latin typeface="Segoe UI" panose="020B0502040204020203" pitchFamily="34" charset="0"/>
              </a:rPr>
              <a:t> toggle.</a:t>
            </a:r>
          </a:p>
          <a:p>
            <a:pPr algn="l">
              <a:buFont typeface="+mj-lt"/>
              <a:buAutoNum type="arabicPeriod"/>
            </a:pPr>
            <a:r>
              <a:rPr lang="en-US" b="1" i="0">
                <a:solidFill>
                  <a:srgbClr val="242424"/>
                </a:solidFill>
                <a:effectLst/>
                <a:latin typeface="Segoe UI" panose="020B0502040204020203" pitchFamily="34" charset="0"/>
              </a:rPr>
              <a:t> Preview and Send</a:t>
            </a:r>
            <a:r>
              <a:rPr lang="en-US" b="0" i="0">
                <a:solidFill>
                  <a:srgbClr val="242424"/>
                </a:solidFill>
                <a:effectLst/>
                <a:latin typeface="Segoe UI" panose="020B0502040204020203" pitchFamily="34" charset="0"/>
              </a:rPr>
              <a:t>: Select </a:t>
            </a:r>
            <a:r>
              <a:rPr lang="en-US" b="1" i="0">
                <a:solidFill>
                  <a:srgbClr val="242424"/>
                </a:solidFill>
                <a:effectLst/>
                <a:latin typeface="Segoe UI" panose="020B0502040204020203" pitchFamily="34" charset="0"/>
              </a:rPr>
              <a:t>Preview</a:t>
            </a:r>
            <a:r>
              <a:rPr lang="en-US" b="0" i="0">
                <a:solidFill>
                  <a:srgbClr val="242424"/>
                </a:solidFill>
                <a:effectLst/>
                <a:latin typeface="Segoe UI" panose="020B0502040204020203" pitchFamily="34" charset="0"/>
              </a:rPr>
              <a:t> to review your poll. If everything looks good, select </a:t>
            </a:r>
            <a:r>
              <a:rPr lang="en-US" b="1" i="0">
                <a:solidFill>
                  <a:srgbClr val="242424"/>
                </a:solidFill>
                <a:effectLst/>
                <a:latin typeface="Segoe UI" panose="020B0502040204020203" pitchFamily="34" charset="0"/>
              </a:rPr>
              <a:t>Send</a:t>
            </a:r>
            <a:r>
              <a:rPr lang="en-US" b="0" i="0">
                <a:solidFill>
                  <a:srgbClr val="242424"/>
                </a:solidFill>
                <a:effectLst/>
                <a:latin typeface="Segoe UI" panose="020B0502040204020203" pitchFamily="34" charset="0"/>
              </a:rPr>
              <a:t>.</a:t>
            </a:r>
          </a:p>
          <a:p>
            <a:pPr algn="l"/>
            <a:r>
              <a:rPr lang="en-US" b="0" i="0">
                <a:solidFill>
                  <a:srgbClr val="242424"/>
                </a:solidFill>
                <a:effectLst/>
                <a:latin typeface="Segoe UI" panose="020B0502040204020203" pitchFamily="34" charset="0"/>
              </a:rPr>
              <a:t>Your poll is now live, and participants can vote by selecting their choice(s) and selecting </a:t>
            </a:r>
            <a:r>
              <a:rPr lang="en-US" b="1" i="0">
                <a:solidFill>
                  <a:srgbClr val="242424"/>
                </a:solidFill>
                <a:effectLst/>
                <a:latin typeface="Segoe UI" panose="020B0502040204020203" pitchFamily="34" charset="0"/>
              </a:rPr>
              <a:t>Submit vote. </a:t>
            </a:r>
          </a:p>
          <a:p>
            <a:endParaRPr lang="en-US"/>
          </a:p>
          <a:p>
            <a:r>
              <a:rPr lang="en-US" b="1"/>
              <a:t>Say:</a:t>
            </a:r>
          </a:p>
        </p:txBody>
      </p:sp>
      <p:sp>
        <p:nvSpPr>
          <p:cNvPr id="4" name="Slide Number Placeholder 3"/>
          <p:cNvSpPr>
            <a:spLocks noGrp="1"/>
          </p:cNvSpPr>
          <p:nvPr>
            <p:ph type="sldNum" sz="quarter" idx="5"/>
          </p:nvPr>
        </p:nvSpPr>
        <p:spPr/>
        <p:txBody>
          <a:bodyPr/>
          <a:lstStyle/>
          <a:p>
            <a:fld id="{D1FA2DEB-D1F9-4D40-93E9-943EFE44E1A1}" type="slidenum">
              <a:rPr lang="en-US" smtClean="0"/>
              <a:t>7</a:t>
            </a:fld>
            <a:endParaRPr lang="en-US"/>
          </a:p>
        </p:txBody>
      </p:sp>
    </p:spTree>
    <p:extLst>
      <p:ext uri="{BB962C8B-B14F-4D97-AF65-F5344CB8AC3E}">
        <p14:creationId xmlns:p14="http://schemas.microsoft.com/office/powerpoint/2010/main" val="3843084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2CCF8F-486B-A119-A46E-7529018E36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3E9B74-996F-18CC-383A-3CB70E1CBC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6AD349-164F-05C7-B83D-2F244675A56D}"/>
              </a:ext>
            </a:extLst>
          </p:cNvPr>
          <p:cNvSpPr>
            <a:spLocks noGrp="1"/>
          </p:cNvSpPr>
          <p:nvPr>
            <p:ph type="body" idx="1"/>
          </p:nvPr>
        </p:nvSpPr>
        <p:spPr/>
        <p:txBody>
          <a:bodyPr/>
          <a:lstStyle/>
          <a:p>
            <a:r>
              <a:rPr lang="en-US" b="1"/>
              <a:t>Time: 5 minutes</a:t>
            </a:r>
          </a:p>
          <a:p>
            <a:endParaRPr lang="en-US" b="1"/>
          </a:p>
          <a:p>
            <a:r>
              <a:rPr lang="en-US" b="1"/>
              <a:t>Do:</a:t>
            </a:r>
          </a:p>
          <a:p>
            <a:r>
              <a:rPr lang="en-US"/>
              <a:t>Use this slide to explain the importance of the workshop and use it to increase engagement with the workshop participants. In person, people can raise their hands or similar. </a:t>
            </a:r>
          </a:p>
          <a:p>
            <a:endParaRPr lang="en-US"/>
          </a:p>
          <a:p>
            <a:r>
              <a:rPr lang="en-US" b="1"/>
              <a:t>Say:</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OK everybody, please use the react button in Teams to let us know if you have experienced or observed any of these challenges firsthand on AI Projects:</a:t>
            </a:r>
          </a:p>
          <a:p>
            <a:pPr marL="171450" indent="-171450">
              <a:buFont typeface="Arial" panose="020B0604020202020204" pitchFamily="34" charset="0"/>
              <a:buChar char="•"/>
            </a:pPr>
            <a:r>
              <a:rPr lang="en-US"/>
              <a:t>People are unsure where to start.</a:t>
            </a:r>
          </a:p>
          <a:p>
            <a:pPr marL="171450" indent="-171450">
              <a:buFont typeface="Arial" panose="020B0604020202020204" pitchFamily="34" charset="0"/>
              <a:buChar char="•"/>
            </a:pPr>
            <a:r>
              <a:rPr lang="en-US"/>
              <a:t>People are overwhelmed by the possibilities of AI technology.</a:t>
            </a:r>
          </a:p>
          <a:p>
            <a:pPr marL="171450" indent="-171450" algn="l" latinLnBrk="0">
              <a:buFont typeface="Arial" panose="020B0604020202020204" pitchFamily="34" charset="0"/>
              <a:buChar char="•"/>
            </a:pPr>
            <a:r>
              <a:rPr lang="en-US" b="0" i="0">
                <a:solidFill>
                  <a:srgbClr val="F3F2F1"/>
                </a:solidFill>
                <a:effectLst/>
                <a:latin typeface="Segoe UI" panose="020B0502040204020203" pitchFamily="34" charset="0"/>
              </a:rPr>
              <a:t>Companies struggle in promoting an AI mindset.</a:t>
            </a:r>
          </a:p>
          <a:p>
            <a:pPr marL="171450" indent="-171450" algn="l" latinLnBrk="0">
              <a:buFont typeface="Arial" panose="020B0604020202020204" pitchFamily="34" charset="0"/>
              <a:buChar char="•"/>
            </a:pPr>
            <a:r>
              <a:rPr lang="en-US" b="0" i="0">
                <a:solidFill>
                  <a:srgbClr val="F3F2F1"/>
                </a:solidFill>
                <a:effectLst/>
                <a:latin typeface="Segoe UI" panose="020B0502040204020203" pitchFamily="34" charset="0"/>
              </a:rPr>
              <a:t>Projects fail to move beyond the POC and alpha stages.</a:t>
            </a:r>
          </a:p>
          <a:p>
            <a:pPr algn="l" latinLnBrk="0"/>
            <a:endParaRPr lang="en-US" b="1" i="0">
              <a:solidFill>
                <a:srgbClr val="F3F2F1"/>
              </a:solidFill>
              <a:effectLst/>
              <a:latin typeface="Segoe UI" panose="020B0502040204020203" pitchFamily="34" charset="0"/>
            </a:endParaRPr>
          </a:p>
          <a:p>
            <a:pPr algn="l" latinLnBrk="0"/>
            <a:r>
              <a:rPr lang="en-US" b="1" i="0">
                <a:solidFill>
                  <a:srgbClr val="F3F2F1"/>
                </a:solidFill>
                <a:effectLst/>
                <a:latin typeface="Segoe UI" panose="020B0502040204020203" pitchFamily="34" charset="0"/>
              </a:rPr>
              <a:t>&lt;Pause to give people time to respond, and acknowledge that these are things we have all been seeing&gt;</a:t>
            </a:r>
          </a:p>
          <a:p>
            <a:pPr algn="l" latinLnBrk="0"/>
            <a:endParaRPr lang="en-US" b="0" i="0">
              <a:solidFill>
                <a:srgbClr val="F3F2F1"/>
              </a:solidFill>
              <a:effectLst/>
              <a:latin typeface="Segoe UI" panose="020B0502040204020203" pitchFamily="34" charset="0"/>
            </a:endParaRPr>
          </a:p>
          <a:p>
            <a:pPr algn="l" latinLnBrk="0"/>
            <a:r>
              <a:rPr lang="en-US" b="0" i="0">
                <a:solidFill>
                  <a:srgbClr val="F3F2F1"/>
                </a:solidFill>
                <a:effectLst/>
                <a:latin typeface="Segoe UI" panose="020B0502040204020203" pitchFamily="34" charset="0"/>
              </a:rPr>
              <a:t>We created a workshop format to address the challenges we saw with customers and partners who were struggling to create what we call sustainable AI projects.</a:t>
            </a:r>
          </a:p>
          <a:p>
            <a:pPr algn="l" latinLnBrk="0"/>
            <a:r>
              <a:rPr lang="en-US" b="0" i="0">
                <a:solidFill>
                  <a:srgbClr val="F3F2F1"/>
                </a:solidFill>
                <a:effectLst/>
                <a:latin typeface="Segoe UI" panose="020B0502040204020203" pitchFamily="34" charset="0"/>
              </a:rPr>
              <a:t>What sustainable refers to are use cases in which they were willing to invest over a long time and move into production.</a:t>
            </a:r>
          </a:p>
          <a:p>
            <a:pPr algn="l" latinLnBrk="0"/>
            <a:r>
              <a:rPr lang="en-US" b="0" i="0">
                <a:solidFill>
                  <a:srgbClr val="F3F2F1"/>
                </a:solidFill>
                <a:effectLst/>
                <a:latin typeface="Segoe UI" panose="020B0502040204020203" pitchFamily="34" charset="0"/>
              </a:rPr>
              <a:t>We’ve seen too many projects just get cancelled because there is a gap between the business and the technology, and quite often we at Microsoft like to jump in too early into the feasibility side of things.</a:t>
            </a:r>
          </a:p>
          <a:p>
            <a:pPr marL="0" indent="0">
              <a:buNone/>
            </a:pPr>
            <a:endParaRPr lang="en-US" b="0" i="0">
              <a:solidFill>
                <a:srgbClr val="FFFFFF"/>
              </a:solidFill>
              <a:effectLst/>
              <a:highlight>
                <a:srgbClr val="292929"/>
              </a:highlight>
              <a:latin typeface="Segoe UI" panose="020B0502040204020203" pitchFamily="34" charset="0"/>
            </a:endParaRPr>
          </a:p>
          <a:p>
            <a:pPr marL="228600" indent="-228600">
              <a:buAutoNum type="arabicPeriod"/>
            </a:pPr>
            <a:r>
              <a:rPr lang="en-US" b="0" i="0">
                <a:solidFill>
                  <a:srgbClr val="FFFFFF"/>
                </a:solidFill>
                <a:effectLst/>
                <a:highlight>
                  <a:srgbClr val="292929"/>
                </a:highlight>
                <a:latin typeface="Segoe UI" panose="020B0502040204020203" pitchFamily="34" charset="0"/>
              </a:rPr>
              <a:t>A lot of companies don’t know how to start with AI and move beyond the buzz around it.  </a:t>
            </a:r>
          </a:p>
          <a:p>
            <a:pPr marL="228600" indent="-228600">
              <a:buAutoNum type="arabicPeriod"/>
            </a:pPr>
            <a:r>
              <a:rPr lang="en-US" b="0" i="0">
                <a:solidFill>
                  <a:srgbClr val="FFFFFF"/>
                </a:solidFill>
                <a:effectLst/>
                <a:highlight>
                  <a:srgbClr val="292929"/>
                </a:highlight>
                <a:latin typeface="Segoe UI" panose="020B0502040204020203" pitchFamily="34" charset="0"/>
              </a:rPr>
              <a:t>What makes it more difficult is that AI offers so many possibilities. Yet for many, it is not tangible. Some think AI is only </a:t>
            </a:r>
            <a:r>
              <a:rPr lang="en-US" b="0" i="0" err="1">
                <a:solidFill>
                  <a:srgbClr val="FFFFFF"/>
                </a:solidFill>
                <a:effectLst/>
                <a:highlight>
                  <a:srgbClr val="292929"/>
                </a:highlight>
                <a:latin typeface="Segoe UI" panose="020B0502040204020203" pitchFamily="34" charset="0"/>
              </a:rPr>
              <a:t>GenAI</a:t>
            </a:r>
            <a:r>
              <a:rPr lang="en-US" b="0" i="0">
                <a:solidFill>
                  <a:srgbClr val="FFFFFF"/>
                </a:solidFill>
                <a:effectLst/>
                <a:highlight>
                  <a:srgbClr val="292929"/>
                </a:highlight>
                <a:latin typeface="Segoe UI" panose="020B0502040204020203" pitchFamily="34" charset="0"/>
              </a:rPr>
              <a:t> only ChatGPT. </a:t>
            </a:r>
            <a:r>
              <a:rPr lang="en-GB"/>
              <a:t>Secondly, some companies don’t know which use cases are relevant to their business and role. </a:t>
            </a:r>
            <a:endParaRPr lang="en-US" b="0" i="0">
              <a:solidFill>
                <a:srgbClr val="FFFFFF"/>
              </a:solidFill>
              <a:effectLst/>
              <a:highlight>
                <a:srgbClr val="292929"/>
              </a:highlight>
              <a:latin typeface="Segoe UI" panose="020B0502040204020203" pitchFamily="34" charset="0"/>
            </a:endParaRPr>
          </a:p>
          <a:p>
            <a:pPr marL="0" lvl="0" indent="0">
              <a:buNone/>
            </a:pPr>
            <a:r>
              <a:rPr lang="en-GB"/>
              <a:t>3.</a:t>
            </a:r>
            <a:r>
              <a:rPr lang="en-US">
                <a:effectLst/>
              </a:rPr>
              <a:t> But also, a lot of companies started with use cases / have </a:t>
            </a:r>
            <a:r>
              <a:rPr lang="en-US"/>
              <a:t>many ideas. At the time, we saw around 500 small projects in our reporting with little consumption, and only around 50 major projects with substantial in production usage. So there are </a:t>
            </a:r>
            <a:r>
              <a:rPr lang="en-GB"/>
              <a:t>lots of use cases, but rarely used, and they never went into production. </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Our biggest challenge was learning and mindset: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 </a:t>
            </a:r>
            <a:r>
              <a:rPr lang="en-US" b="0" i="0">
                <a:solidFill>
                  <a:srgbClr val="FFFFFF"/>
                </a:solidFill>
                <a:effectLst/>
                <a:highlight>
                  <a:srgbClr val="292929"/>
                </a:highlight>
                <a:latin typeface="Segoe UI" panose="020B0502040204020203" pitchFamily="34" charset="0"/>
              </a:rPr>
              <a:t>On one hand, there is a lack of knowledge within companies. There might be some very competent Data Scientists and AI Engineers who love our services, but they usually cannot perform the transfer task of explaining all these possibilities and advancements in a way that is understandable to everyone. </a:t>
            </a:r>
          </a:p>
          <a:p>
            <a:r>
              <a:rPr lang="en-US" b="0" i="0">
                <a:solidFill>
                  <a:srgbClr val="FFFFFF"/>
                </a:solidFill>
                <a:effectLst/>
                <a:highlight>
                  <a:srgbClr val="292929"/>
                </a:highlight>
                <a:latin typeface="Segoe UI" panose="020B0502040204020203" pitchFamily="34" charset="0"/>
              </a:rPr>
              <a:t>b) It's not just the knowledge that's missing, but also the methodology. Very often </a:t>
            </a:r>
            <a:r>
              <a:rPr lang="en-US"/>
              <a:t>business and technical people were not able to get together. </a:t>
            </a:r>
            <a:r>
              <a:rPr lang="en-US" b="0" i="0">
                <a:solidFill>
                  <a:srgbClr val="FFFFFF"/>
                </a:solidFill>
                <a:effectLst/>
                <a:highlight>
                  <a:srgbClr val="292929"/>
                </a:highlight>
                <a:latin typeface="Segoe UI" panose="020B0502040204020203" pitchFamily="34" charset="0"/>
              </a:rPr>
              <a:t>So we developed AI Discovery Cards to bridge this gap and democratize AI.</a:t>
            </a:r>
            <a:endParaRPr lang="en-GB"/>
          </a:p>
        </p:txBody>
      </p:sp>
      <p:sp>
        <p:nvSpPr>
          <p:cNvPr id="4" name="Slide Number Placeholder 3">
            <a:extLst>
              <a:ext uri="{FF2B5EF4-FFF2-40B4-BE49-F238E27FC236}">
                <a16:creationId xmlns:a16="http://schemas.microsoft.com/office/drawing/2014/main" id="{19D74841-213D-A105-F2CE-D448524394B7}"/>
              </a:ext>
            </a:extLst>
          </p:cNvPr>
          <p:cNvSpPr>
            <a:spLocks noGrp="1"/>
          </p:cNvSpPr>
          <p:nvPr>
            <p:ph type="sldNum" sz="quarter" idx="5"/>
          </p:nvPr>
        </p:nvSpPr>
        <p:spPr/>
        <p:txBody>
          <a:bodyPr/>
          <a:lstStyle/>
          <a:p>
            <a:fld id="{D1FA2DEB-D1F9-4D40-93E9-943EFE44E1A1}" type="slidenum">
              <a:rPr lang="en-US" smtClean="0"/>
              <a:t>8</a:t>
            </a:fld>
            <a:endParaRPr lang="en-US"/>
          </a:p>
        </p:txBody>
      </p:sp>
    </p:spTree>
    <p:extLst>
      <p:ext uri="{BB962C8B-B14F-4D97-AF65-F5344CB8AC3E}">
        <p14:creationId xmlns:p14="http://schemas.microsoft.com/office/powerpoint/2010/main" val="17598657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93D384-A9D5-BF5D-DEFD-B75CEDA99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4E24D8-9C23-FF32-0B2E-6E5776E0B5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94C72D-145D-3142-D851-9B92EA901F72}"/>
              </a:ext>
            </a:extLst>
          </p:cNvPr>
          <p:cNvSpPr>
            <a:spLocks noGrp="1"/>
          </p:cNvSpPr>
          <p:nvPr>
            <p:ph type="body" idx="1"/>
          </p:nvPr>
        </p:nvSpPr>
        <p:spPr/>
        <p:txBody>
          <a:bodyPr/>
          <a:lstStyle/>
          <a:p>
            <a:r>
              <a:rPr lang="en-US" b="1"/>
              <a:t>Time: 5 minutes</a:t>
            </a:r>
          </a:p>
          <a:p>
            <a:endParaRPr lang="en-US" b="1"/>
          </a:p>
          <a:p>
            <a:r>
              <a:rPr lang="en-US" b="1"/>
              <a:t>Do:</a:t>
            </a:r>
          </a:p>
          <a:p>
            <a:r>
              <a:rPr lang="en-US"/>
              <a:t>N/A </a:t>
            </a:r>
          </a:p>
          <a:p>
            <a:endParaRPr lang="en-US"/>
          </a:p>
          <a:p>
            <a:r>
              <a:rPr lang="en-US" b="1"/>
              <a:t>Say:</a:t>
            </a:r>
          </a:p>
          <a:p>
            <a:pPr marL="171450" indent="-171450" algn="l">
              <a:spcBef>
                <a:spcPts val="450"/>
              </a:spcBef>
              <a:spcAft>
                <a:spcPts val="750"/>
              </a:spcAft>
              <a:buFont typeface="Arial" panose="020B0604020202020204" pitchFamily="34" charset="0"/>
              <a:buChar char="•"/>
            </a:pPr>
            <a:r>
              <a:rPr lang="en-US" b="0" i="0">
                <a:solidFill>
                  <a:srgbClr val="D6D6D6"/>
                </a:solidFill>
                <a:effectLst/>
                <a:latin typeface="Segoe Sans"/>
              </a:rPr>
              <a:t>It's important to note that by some estimates, more than 80% of AI projects fail, which is twice the rate of failure for information technology projects that do not involve AI. This high failure rate highlights some key findings and recommendations.</a:t>
            </a:r>
          </a:p>
          <a:p>
            <a:pPr marL="171450" indent="-171450" algn="l">
              <a:spcBef>
                <a:spcPts val="450"/>
              </a:spcBef>
              <a:spcAft>
                <a:spcPts val="750"/>
              </a:spcAft>
              <a:buFont typeface="Arial" panose="020B0604020202020204" pitchFamily="34" charset="0"/>
              <a:buChar char="•"/>
            </a:pPr>
            <a:r>
              <a:rPr lang="en-US" b="0" i="0">
                <a:solidFill>
                  <a:srgbClr val="D6D6D6"/>
                </a:solidFill>
                <a:effectLst/>
                <a:latin typeface="Segoe Sans"/>
              </a:rPr>
              <a:t>One of the main issues is using AI to solve a problem that is often misunderstood. Organizations tend to focus more on using the latest and greatest technology rather than solving real problems for their intended users.</a:t>
            </a:r>
          </a:p>
          <a:p>
            <a:pPr marL="171450" indent="-171450" algn="l">
              <a:spcBef>
                <a:spcPts val="450"/>
              </a:spcBef>
              <a:spcAft>
                <a:spcPts val="750"/>
              </a:spcAft>
              <a:buFont typeface="Arial" panose="020B0604020202020204" pitchFamily="34" charset="0"/>
              <a:buChar char="•"/>
            </a:pPr>
            <a:r>
              <a:rPr lang="en-US" b="0" i="0">
                <a:solidFill>
                  <a:srgbClr val="D6D6D6"/>
                </a:solidFill>
                <a:effectLst/>
                <a:latin typeface="Segoe Sans"/>
              </a:rPr>
              <a:t>To address these challenges, it's crucial to ensure that technical staff fully understand the project's purpose. This means clearly defining the problem and its context so the team can focus on solving it effectively.</a:t>
            </a:r>
          </a:p>
          <a:p>
            <a:pPr marL="171450" indent="-171450" algn="l">
              <a:spcBef>
                <a:spcPts val="450"/>
              </a:spcBef>
              <a:spcAft>
                <a:spcPts val="750"/>
              </a:spcAft>
              <a:buFont typeface="Arial" panose="020B0604020202020204" pitchFamily="34" charset="0"/>
              <a:buChar char="•"/>
            </a:pPr>
            <a:r>
              <a:rPr lang="en-US" b="0" i="0">
                <a:solidFill>
                  <a:srgbClr val="D6D6D6"/>
                </a:solidFill>
                <a:effectLst/>
                <a:latin typeface="Segoe Sans"/>
              </a:rPr>
              <a:t>Additionally, it's essential to focus on the problem itself, not just the technology. By prioritizing the actual needs and challenges of the users, we can develop AI solutions that are both practical and impactful.</a:t>
            </a:r>
          </a:p>
          <a:p>
            <a:pPr marL="171450" indent="-171450" algn="l">
              <a:spcBef>
                <a:spcPts val="450"/>
              </a:spcBef>
              <a:spcAft>
                <a:spcPts val="750"/>
              </a:spcAft>
              <a:buFont typeface="Arial" panose="020B0604020202020204" pitchFamily="34" charset="0"/>
              <a:buChar char="•"/>
            </a:pPr>
            <a:r>
              <a:rPr lang="en-US" b="0" i="0">
                <a:solidFill>
                  <a:srgbClr val="D6D6D6"/>
                </a:solidFill>
                <a:effectLst/>
                <a:latin typeface="Segoe Sans"/>
              </a:rPr>
              <a:t>Not only are the problems and challenges important, but they also need to be contextualized, in terms of business impact.</a:t>
            </a:r>
          </a:p>
          <a:p>
            <a:pPr marL="171450" indent="-171450" algn="l">
              <a:spcBef>
                <a:spcPts val="450"/>
              </a:spcBef>
              <a:spcAft>
                <a:spcPts val="750"/>
              </a:spcAft>
              <a:buFont typeface="Arial" panose="020B0604020202020204" pitchFamily="34" charset="0"/>
              <a:buChar char="•"/>
            </a:pPr>
            <a:r>
              <a:rPr lang="en-US" b="0" i="0">
                <a:solidFill>
                  <a:srgbClr val="D6D6D6"/>
                </a:solidFill>
                <a:effectLst/>
                <a:latin typeface="Segoe Sans"/>
              </a:rPr>
              <a:t>This is vital for a successful outcome of these workshops, as we are not just identifying use cases with this workshop, but also prioritizing them, based on their business impact.</a:t>
            </a:r>
          </a:p>
          <a:p>
            <a:endParaRPr lang="en-US"/>
          </a:p>
        </p:txBody>
      </p:sp>
      <p:sp>
        <p:nvSpPr>
          <p:cNvPr id="4" name="Header Placeholder 3">
            <a:extLst>
              <a:ext uri="{FF2B5EF4-FFF2-40B4-BE49-F238E27FC236}">
                <a16:creationId xmlns:a16="http://schemas.microsoft.com/office/drawing/2014/main" id="{FE46C541-0F3F-B758-E391-2ED5DFA59FA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8C6F3D5-F9AA-0B9F-A3C1-8078182C417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E913A6-EF80-7B80-021A-354D4C8972D8}"/>
              </a:ext>
            </a:extLst>
          </p:cNvPr>
          <p:cNvSpPr>
            <a:spLocks noGrp="1"/>
          </p:cNvSpPr>
          <p:nvPr>
            <p:ph type="dt" idx="1"/>
          </p:nvPr>
        </p:nvSpPr>
        <p:spPr/>
        <p:txBody>
          <a:bodyPr/>
          <a:lstStyle/>
          <a:p>
            <a:fld id="{386CE63F-9E7F-4C04-9D0D-FCA25A8E9E86}" type="datetime8">
              <a:rPr lang="en-US" smtClean="0"/>
              <a:t>9/24/2025 6:51 AM</a:t>
            </a:fld>
            <a:endParaRPr lang="en-US"/>
          </a:p>
        </p:txBody>
      </p:sp>
      <p:sp>
        <p:nvSpPr>
          <p:cNvPr id="7" name="Slide Number Placeholder 6">
            <a:extLst>
              <a:ext uri="{FF2B5EF4-FFF2-40B4-BE49-F238E27FC236}">
                <a16:creationId xmlns:a16="http://schemas.microsoft.com/office/drawing/2014/main" id="{5174D242-CB6A-CC6C-9390-9F1F5AED4AC1}"/>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28777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3.xml"/><Relationship Id="rId4" Type="http://schemas.openxmlformats.org/officeDocument/2006/relationships/image" Target="../media/image22.jpe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tags" Target="../tags/tag2.xml"/><Relationship Id="rId4" Type="http://schemas.openxmlformats.org/officeDocument/2006/relationships/image" Target="../media/image56.emf"/></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4.jpe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0.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Master" Target="../slideMasters/slideMaster2.xml"/><Relationship Id="rId4" Type="http://schemas.openxmlformats.org/officeDocument/2006/relationships/image" Target="../media/image54.sv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6.emf"/></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4" Type="http://schemas.openxmlformats.org/officeDocument/2006/relationships/image" Target="../media/image6.emf"/></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15799712"/>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456527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507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53656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8930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68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80499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12750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93034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265095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1027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681199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057898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885887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7318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79294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select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7414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select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55129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select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5570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select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48845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select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27328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select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select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5118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280109683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hqprint">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95742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select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683301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00291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023468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select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088140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select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select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45620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7819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5135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38631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7266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87997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15411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551057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921305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660163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8430104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156462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8593780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43972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54892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24418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6691640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51795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18344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10961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647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8528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Select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017773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select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7985300"/>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select or tap icon below to insert</a:t>
            </a:r>
          </a:p>
        </p:txBody>
      </p:sp>
    </p:spTree>
    <p:extLst>
      <p:ext uri="{BB962C8B-B14F-4D97-AF65-F5344CB8AC3E}">
        <p14:creationId xmlns:p14="http://schemas.microsoft.com/office/powerpoint/2010/main" val="14294396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select or tap icon below to insert</a:t>
            </a:r>
          </a:p>
        </p:txBody>
      </p:sp>
    </p:spTree>
    <p:extLst>
      <p:ext uri="{BB962C8B-B14F-4D97-AF65-F5344CB8AC3E}">
        <p14:creationId xmlns:p14="http://schemas.microsoft.com/office/powerpoint/2010/main" val="851456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select or tap icon below to insert</a:t>
            </a:r>
          </a:p>
        </p:txBody>
      </p:sp>
    </p:spTree>
    <p:extLst>
      <p:ext uri="{BB962C8B-B14F-4D97-AF65-F5344CB8AC3E}">
        <p14:creationId xmlns:p14="http://schemas.microsoft.com/office/powerpoint/2010/main" val="88987741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33423292"/>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7850651"/>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D0D96AC-A52C-131F-6A99-EBE93EB2EC94}"/>
              </a:ext>
            </a:extLst>
          </p:cNvPr>
          <p:cNvPicPr>
            <a:picLocks noChangeAspect="1"/>
          </p:cNvPicPr>
          <p:nvPr userDrawn="1"/>
        </p:nvPicPr>
        <p:blipFill>
          <a:blip r:embed="rId2">
            <a:extLst>
              <a:ext uri="{96DAC541-7B7A-43D3-8B79-37D633B846F1}">
                <asvg:svgBlip xmlns:asvg="http://schemas.microsoft.com/office/drawing/2016/SVG/main" r:embed="rId3"/>
              </a:ext>
            </a:extLst>
          </a:blip>
          <a:srcRect t="2210" b="2798"/>
          <a:stretch/>
        </p:blipFill>
        <p:spPr>
          <a:xfrm>
            <a:off x="7576878" y="0"/>
            <a:ext cx="4615122" cy="6858000"/>
          </a:xfrm>
          <a:prstGeom prst="rect">
            <a:avLst/>
          </a:prstGeom>
        </p:spPr>
      </p:pic>
      <p:sp>
        <p:nvSpPr>
          <p:cNvPr id="3" name="Title 1">
            <a:extLst>
              <a:ext uri="{FF2B5EF4-FFF2-40B4-BE49-F238E27FC236}">
                <a16:creationId xmlns:a16="http://schemas.microsoft.com/office/drawing/2014/main" id="{08DE86B4-157F-AE10-870B-C58C687CA8DC}"/>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4" name="Picture Placeholder 15">
            <a:extLst>
              <a:ext uri="{FF2B5EF4-FFF2-40B4-BE49-F238E27FC236}">
                <a16:creationId xmlns:a16="http://schemas.microsoft.com/office/drawing/2014/main" id="{0A1646C4-BD2A-91E4-15F5-4C8A071A4B34}"/>
              </a:ext>
            </a:extLst>
          </p:cNvPr>
          <p:cNvSpPr>
            <a:spLocks noGrp="1"/>
          </p:cNvSpPr>
          <p:nvPr>
            <p:ph type="pic" sz="quarter" idx="10" hasCustomPrompt="1"/>
          </p:nvPr>
        </p:nvSpPr>
        <p:spPr>
          <a:xfrm>
            <a:off x="6076380" y="1866864"/>
            <a:ext cx="5544120" cy="3124272"/>
          </a:xfrm>
          <a:blipFill>
            <a:blip r:embed="rId4"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select or tap icon below to insert</a:t>
            </a:r>
          </a:p>
        </p:txBody>
      </p:sp>
      <p:sp>
        <p:nvSpPr>
          <p:cNvPr id="5" name="Content Placeholder 4">
            <a:extLst>
              <a:ext uri="{FF2B5EF4-FFF2-40B4-BE49-F238E27FC236}">
                <a16:creationId xmlns:a16="http://schemas.microsoft.com/office/drawing/2014/main" id="{90447AF2-3E27-EA5D-3D8D-6FFE07EB6A10}"/>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02891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56511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88686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2702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3950227"/>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36904691"/>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8232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258DB4-2949-EA59-4667-6E3649C9B84F}"/>
              </a:ext>
            </a:extLst>
          </p:cNvPr>
          <p:cNvSpPr>
            <a:spLocks noGrp="1"/>
          </p:cNvSpPr>
          <p:nvPr>
            <p:ph type="dt" sz="half" idx="10"/>
          </p:nvPr>
        </p:nvSpPr>
        <p:spPr/>
        <p:txBody>
          <a:bodyPr/>
          <a:lstStyle/>
          <a:p>
            <a:fld id="{87D29230-2547-4298-A243-97D69F970BE3}" type="datetimeFigureOut">
              <a:rPr lang="en-US" smtClean="0"/>
              <a:t>9/24/2025</a:t>
            </a:fld>
            <a:endParaRPr lang="en-US"/>
          </a:p>
        </p:txBody>
      </p:sp>
      <p:sp>
        <p:nvSpPr>
          <p:cNvPr id="3" name="Footer Placeholder 2">
            <a:extLst>
              <a:ext uri="{FF2B5EF4-FFF2-40B4-BE49-F238E27FC236}">
                <a16:creationId xmlns:a16="http://schemas.microsoft.com/office/drawing/2014/main" id="{884E611A-A796-7E38-24A3-24D2E29948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754360-99BE-13CE-2083-5A66DD430560}"/>
              </a:ext>
            </a:extLst>
          </p:cNvPr>
          <p:cNvSpPr>
            <a:spLocks noGrp="1"/>
          </p:cNvSpPr>
          <p:nvPr>
            <p:ph type="sldNum" sz="quarter" idx="12"/>
          </p:nvPr>
        </p:nvSpPr>
        <p:spPr/>
        <p:txBody>
          <a:bodyPr/>
          <a:lstStyle/>
          <a:p>
            <a:fld id="{0A757B1D-C2CF-489D-9400-CAA096075D0C}" type="slidenum">
              <a:rPr lang="en-US" smtClean="0"/>
              <a:t>‹#›</a:t>
            </a:fld>
            <a:endParaRPr lang="en-US"/>
          </a:p>
        </p:txBody>
      </p:sp>
    </p:spTree>
    <p:extLst>
      <p:ext uri="{BB962C8B-B14F-4D97-AF65-F5344CB8AC3E}">
        <p14:creationId xmlns:p14="http://schemas.microsoft.com/office/powerpoint/2010/main" val="276651534"/>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52_Custom Layout">
    <p:spTree>
      <p:nvGrpSpPr>
        <p:cNvPr id="1" name=""/>
        <p:cNvGrpSpPr/>
        <p:nvPr/>
      </p:nvGrpSpPr>
      <p:grpSpPr>
        <a:xfrm>
          <a:off x="0" y="0"/>
          <a:ext cx="0" cy="0"/>
          <a:chOff x="0" y="0"/>
          <a:chExt cx="0" cy="0"/>
        </a:xfrm>
      </p:grpSpPr>
      <p:sp>
        <p:nvSpPr>
          <p:cNvPr id="14" name="Rectangle: Top Corners Rounded 13">
            <a:extLst>
              <a:ext uri="{FF2B5EF4-FFF2-40B4-BE49-F238E27FC236}">
                <a16:creationId xmlns:a16="http://schemas.microsoft.com/office/drawing/2014/main" id="{68A552BB-576F-1E88-CFA9-61230400739B}"/>
              </a:ext>
            </a:extLst>
          </p:cNvPr>
          <p:cNvSpPr/>
          <p:nvPr/>
        </p:nvSpPr>
        <p:spPr bwMode="auto">
          <a:xfrm rot="5400000" flipH="1">
            <a:off x="5433569" y="-2076654"/>
            <a:ext cx="736600" cy="1160374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tx1"/>
              </a:solidFill>
              <a:cs typeface="Segoe UI" pitchFamily="34" charset="0"/>
            </a:endParaRPr>
          </a:p>
        </p:txBody>
      </p:sp>
      <p:cxnSp>
        <p:nvCxnSpPr>
          <p:cNvPr id="25" name="Straight Connector 24">
            <a:extLst>
              <a:ext uri="{FF2B5EF4-FFF2-40B4-BE49-F238E27FC236}">
                <a16:creationId xmlns:a16="http://schemas.microsoft.com/office/drawing/2014/main" id="{D50E6459-6E31-FF04-9843-A6CFA3F4DA1A}"/>
              </a:ext>
            </a:extLst>
          </p:cNvPr>
          <p:cNvCxnSpPr>
            <a:cxnSpLocks/>
          </p:cNvCxnSpPr>
          <p:nvPr/>
        </p:nvCxnSpPr>
        <p:spPr>
          <a:xfrm>
            <a:off x="591706"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6" name="Straight Connector 25">
            <a:extLst>
              <a:ext uri="{FF2B5EF4-FFF2-40B4-BE49-F238E27FC236}">
                <a16:creationId xmlns:a16="http://schemas.microsoft.com/office/drawing/2014/main" id="{0A4A3A61-D867-253D-64E3-EDD239DB3236}"/>
              </a:ext>
            </a:extLst>
          </p:cNvPr>
          <p:cNvCxnSpPr>
            <a:cxnSpLocks/>
          </p:cNvCxnSpPr>
          <p:nvPr/>
        </p:nvCxnSpPr>
        <p:spPr>
          <a:xfrm>
            <a:off x="4200318"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7" name="Straight Connector 26">
            <a:extLst>
              <a:ext uri="{FF2B5EF4-FFF2-40B4-BE49-F238E27FC236}">
                <a16:creationId xmlns:a16="http://schemas.microsoft.com/office/drawing/2014/main" id="{6A24D71D-3671-8F2D-4346-6F1600C00E40}"/>
              </a:ext>
            </a:extLst>
          </p:cNvPr>
          <p:cNvCxnSpPr>
            <a:cxnSpLocks/>
          </p:cNvCxnSpPr>
          <p:nvPr/>
        </p:nvCxnSpPr>
        <p:spPr>
          <a:xfrm>
            <a:off x="7808930"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8" name="Straight Connector 27">
            <a:extLst>
              <a:ext uri="{FF2B5EF4-FFF2-40B4-BE49-F238E27FC236}">
                <a16:creationId xmlns:a16="http://schemas.microsoft.com/office/drawing/2014/main" id="{5E0719E6-D79C-7F26-1E47-B2490F2DC464}"/>
              </a:ext>
            </a:extLst>
          </p:cNvPr>
          <p:cNvCxnSpPr>
            <a:cxnSpLocks/>
          </p:cNvCxnSpPr>
          <p:nvPr/>
        </p:nvCxnSpPr>
        <p:spPr>
          <a:xfrm>
            <a:off x="2396012"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cxnSp>
        <p:nvCxnSpPr>
          <p:cNvPr id="29" name="Straight Connector 28">
            <a:extLst>
              <a:ext uri="{FF2B5EF4-FFF2-40B4-BE49-F238E27FC236}">
                <a16:creationId xmlns:a16="http://schemas.microsoft.com/office/drawing/2014/main" id="{CA0831D6-DFB1-AE8F-F6FD-361C426774BF}"/>
              </a:ext>
            </a:extLst>
          </p:cNvPr>
          <p:cNvCxnSpPr>
            <a:cxnSpLocks/>
          </p:cNvCxnSpPr>
          <p:nvPr/>
        </p:nvCxnSpPr>
        <p:spPr>
          <a:xfrm>
            <a:off x="6004624"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cxnSp>
        <p:nvCxnSpPr>
          <p:cNvPr id="30" name="Straight Connector 29">
            <a:extLst>
              <a:ext uri="{FF2B5EF4-FFF2-40B4-BE49-F238E27FC236}">
                <a16:creationId xmlns:a16="http://schemas.microsoft.com/office/drawing/2014/main" id="{576E99C7-FF9B-2643-81B7-D665F2EE2EF0}"/>
              </a:ext>
            </a:extLst>
          </p:cNvPr>
          <p:cNvCxnSpPr>
            <a:cxnSpLocks/>
          </p:cNvCxnSpPr>
          <p:nvPr/>
        </p:nvCxnSpPr>
        <p:spPr>
          <a:xfrm>
            <a:off x="9613236"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sp>
        <p:nvSpPr>
          <p:cNvPr id="45" name="Title 1">
            <a:extLst>
              <a:ext uri="{FF2B5EF4-FFF2-40B4-BE49-F238E27FC236}">
                <a16:creationId xmlns:a16="http://schemas.microsoft.com/office/drawing/2014/main" id="{CEAC6A46-1430-1B76-FCED-FC7C29AB3612}"/>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tx1"/>
                </a:solidFill>
              </a:defRPr>
            </a:lvl1pPr>
          </a:lstStyle>
          <a:p>
            <a:pPr marL="0" lvl="0"/>
            <a:r>
              <a:rPr lang="en-US"/>
              <a:t>Click to edit Master title style</a:t>
            </a:r>
            <a:endParaRPr lang="en-IN"/>
          </a:p>
        </p:txBody>
      </p:sp>
      <p:sp>
        <p:nvSpPr>
          <p:cNvPr id="42" name="Text Placeholder 35">
            <a:extLst>
              <a:ext uri="{FF2B5EF4-FFF2-40B4-BE49-F238E27FC236}">
                <a16:creationId xmlns:a16="http://schemas.microsoft.com/office/drawing/2014/main" id="{148A49D8-5813-6529-9752-9EA0BEEE7966}"/>
              </a:ext>
            </a:extLst>
          </p:cNvPr>
          <p:cNvSpPr>
            <a:spLocks noGrp="1"/>
          </p:cNvSpPr>
          <p:nvPr>
            <p:ph type="body" sz="quarter" idx="30" hasCustomPrompt="1"/>
          </p:nvPr>
        </p:nvSpPr>
        <p:spPr>
          <a:xfrm>
            <a:off x="2555001"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Text Placeholder 35">
            <a:extLst>
              <a:ext uri="{FF2B5EF4-FFF2-40B4-BE49-F238E27FC236}">
                <a16:creationId xmlns:a16="http://schemas.microsoft.com/office/drawing/2014/main" id="{52E5FBA0-273F-E26E-B729-D4A77A04E71E}"/>
              </a:ext>
            </a:extLst>
          </p:cNvPr>
          <p:cNvSpPr>
            <a:spLocks noGrp="1"/>
          </p:cNvSpPr>
          <p:nvPr>
            <p:ph type="body" sz="quarter" idx="31" hasCustomPrompt="1"/>
          </p:nvPr>
        </p:nvSpPr>
        <p:spPr>
          <a:xfrm>
            <a:off x="6163613"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7D7C18BE-5B23-17A1-2A4A-6202E9CD8BC3}"/>
              </a:ext>
            </a:extLst>
          </p:cNvPr>
          <p:cNvSpPr>
            <a:spLocks noGrp="1"/>
          </p:cNvSpPr>
          <p:nvPr>
            <p:ph type="body" sz="quarter" idx="32" hasCustomPrompt="1"/>
          </p:nvPr>
        </p:nvSpPr>
        <p:spPr>
          <a:xfrm>
            <a:off x="9772226" y="2046848"/>
            <a:ext cx="1831511"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 name="Text Placeholder 35">
            <a:extLst>
              <a:ext uri="{FF2B5EF4-FFF2-40B4-BE49-F238E27FC236}">
                <a16:creationId xmlns:a16="http://schemas.microsoft.com/office/drawing/2014/main" id="{D3EBE101-992A-308E-88CA-151CDA547095}"/>
              </a:ext>
            </a:extLst>
          </p:cNvPr>
          <p:cNvSpPr>
            <a:spLocks noGrp="1"/>
          </p:cNvSpPr>
          <p:nvPr>
            <p:ph type="body" sz="quarter" idx="21" hasCustomPrompt="1"/>
          </p:nvPr>
        </p:nvSpPr>
        <p:spPr>
          <a:xfrm>
            <a:off x="71755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5" name="Text Placeholder 35">
            <a:extLst>
              <a:ext uri="{FF2B5EF4-FFF2-40B4-BE49-F238E27FC236}">
                <a16:creationId xmlns:a16="http://schemas.microsoft.com/office/drawing/2014/main" id="{75F6DB81-2B06-0702-5952-D99FF76D8744}"/>
              </a:ext>
            </a:extLst>
          </p:cNvPr>
          <p:cNvSpPr>
            <a:spLocks noGrp="1"/>
          </p:cNvSpPr>
          <p:nvPr>
            <p:ph type="body" sz="quarter" idx="23" hasCustomPrompt="1"/>
          </p:nvPr>
        </p:nvSpPr>
        <p:spPr>
          <a:xfrm>
            <a:off x="252185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6" name="Text Placeholder 35">
            <a:extLst>
              <a:ext uri="{FF2B5EF4-FFF2-40B4-BE49-F238E27FC236}">
                <a16:creationId xmlns:a16="http://schemas.microsoft.com/office/drawing/2014/main" id="{16DD49E8-9D9F-71B6-9196-A39FF19B6027}"/>
              </a:ext>
            </a:extLst>
          </p:cNvPr>
          <p:cNvSpPr>
            <a:spLocks noGrp="1"/>
          </p:cNvSpPr>
          <p:nvPr>
            <p:ph type="body" sz="quarter" idx="24" hasCustomPrompt="1"/>
          </p:nvPr>
        </p:nvSpPr>
        <p:spPr>
          <a:xfrm>
            <a:off x="432616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7" name="Text Placeholder 35">
            <a:extLst>
              <a:ext uri="{FF2B5EF4-FFF2-40B4-BE49-F238E27FC236}">
                <a16:creationId xmlns:a16="http://schemas.microsoft.com/office/drawing/2014/main" id="{5C5217AB-2FA9-93A3-6620-B0E0487556B5}"/>
              </a:ext>
            </a:extLst>
          </p:cNvPr>
          <p:cNvSpPr>
            <a:spLocks noGrp="1"/>
          </p:cNvSpPr>
          <p:nvPr>
            <p:ph type="body" sz="quarter" idx="25" hasCustomPrompt="1"/>
          </p:nvPr>
        </p:nvSpPr>
        <p:spPr>
          <a:xfrm>
            <a:off x="613046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8" name="Text Placeholder 35">
            <a:extLst>
              <a:ext uri="{FF2B5EF4-FFF2-40B4-BE49-F238E27FC236}">
                <a16:creationId xmlns:a16="http://schemas.microsoft.com/office/drawing/2014/main" id="{541CD13A-E0B5-99C0-044F-9FAA02E20EB1}"/>
              </a:ext>
            </a:extLst>
          </p:cNvPr>
          <p:cNvSpPr>
            <a:spLocks noGrp="1"/>
          </p:cNvSpPr>
          <p:nvPr>
            <p:ph type="body" sz="quarter" idx="26" hasCustomPrompt="1"/>
          </p:nvPr>
        </p:nvSpPr>
        <p:spPr>
          <a:xfrm>
            <a:off x="793477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9" name="Text Placeholder 35">
            <a:extLst>
              <a:ext uri="{FF2B5EF4-FFF2-40B4-BE49-F238E27FC236}">
                <a16:creationId xmlns:a16="http://schemas.microsoft.com/office/drawing/2014/main" id="{E949BB2D-E1D5-20CB-F8FD-33D595CF831D}"/>
              </a:ext>
            </a:extLst>
          </p:cNvPr>
          <p:cNvSpPr>
            <a:spLocks noGrp="1"/>
          </p:cNvSpPr>
          <p:nvPr>
            <p:ph type="body" sz="quarter" idx="27" hasCustomPrompt="1"/>
          </p:nvPr>
        </p:nvSpPr>
        <p:spPr>
          <a:xfrm>
            <a:off x="973907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4" name="Text Placeholder 35">
            <a:extLst>
              <a:ext uri="{FF2B5EF4-FFF2-40B4-BE49-F238E27FC236}">
                <a16:creationId xmlns:a16="http://schemas.microsoft.com/office/drawing/2014/main" id="{DA426B23-927C-FD71-FCFD-55F06FCA1B66}"/>
              </a:ext>
            </a:extLst>
          </p:cNvPr>
          <p:cNvSpPr>
            <a:spLocks noGrp="1"/>
          </p:cNvSpPr>
          <p:nvPr>
            <p:ph type="body" sz="quarter" idx="22" hasCustomPrompt="1"/>
          </p:nvPr>
        </p:nvSpPr>
        <p:spPr>
          <a:xfrm>
            <a:off x="750695"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7339EB25-DBF8-2DA9-F8AA-38BA83D13521}"/>
              </a:ext>
            </a:extLst>
          </p:cNvPr>
          <p:cNvSpPr>
            <a:spLocks noGrp="1"/>
          </p:cNvSpPr>
          <p:nvPr>
            <p:ph type="body" sz="quarter" idx="28" hasCustomPrompt="1"/>
          </p:nvPr>
        </p:nvSpPr>
        <p:spPr>
          <a:xfrm>
            <a:off x="4359307"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519F66D2-B094-4DD5-B653-75D9A5561677}"/>
              </a:ext>
            </a:extLst>
          </p:cNvPr>
          <p:cNvSpPr>
            <a:spLocks noGrp="1"/>
          </p:cNvSpPr>
          <p:nvPr>
            <p:ph type="body" sz="quarter" idx="29" hasCustomPrompt="1"/>
          </p:nvPr>
        </p:nvSpPr>
        <p:spPr>
          <a:xfrm>
            <a:off x="7967919"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cxnSp>
        <p:nvCxnSpPr>
          <p:cNvPr id="24" name="Straight Connector 23">
            <a:extLst>
              <a:ext uri="{FF2B5EF4-FFF2-40B4-BE49-F238E27FC236}">
                <a16:creationId xmlns:a16="http://schemas.microsoft.com/office/drawing/2014/main" id="{9B5DD391-713A-E711-D052-EE56E0794F2F}"/>
              </a:ext>
            </a:extLst>
          </p:cNvPr>
          <p:cNvCxnSpPr>
            <a:cxnSpLocks/>
          </p:cNvCxnSpPr>
          <p:nvPr userDrawn="1"/>
        </p:nvCxnSpPr>
        <p:spPr>
          <a:xfrm>
            <a:off x="594750" y="3366748"/>
            <a:ext cx="0" cy="1737360"/>
          </a:xfrm>
          <a:prstGeom prst="line">
            <a:avLst/>
          </a:prstGeom>
          <a:solidFill>
            <a:schemeClr val="tx1"/>
          </a:solidFill>
          <a:ln w="19050" cap="rnd">
            <a:solidFill>
              <a:schemeClr val="accent6"/>
            </a:solidFill>
            <a:prstDash val="solid"/>
            <a:round/>
            <a:tailEnd type="oval"/>
          </a:ln>
          <a:effectLst>
            <a:outerShdw blurRad="177800" dist="12700" dir="13500000" algn="br" rotWithShape="0">
              <a:schemeClr val="tx1">
                <a:lumMod val="85000"/>
                <a:alpha val="30000"/>
              </a:schemeClr>
            </a:outerShdw>
          </a:effectLst>
        </p:spPr>
      </p:cxnSp>
      <p:cxnSp>
        <p:nvCxnSpPr>
          <p:cNvPr id="31" name="Straight Connector 30">
            <a:extLst>
              <a:ext uri="{FF2B5EF4-FFF2-40B4-BE49-F238E27FC236}">
                <a16:creationId xmlns:a16="http://schemas.microsoft.com/office/drawing/2014/main" id="{C9D573A2-71D3-A93C-9320-5D2FFE5D7ADA}"/>
              </a:ext>
            </a:extLst>
          </p:cNvPr>
          <p:cNvCxnSpPr>
            <a:cxnSpLocks/>
          </p:cNvCxnSpPr>
          <p:nvPr userDrawn="1"/>
        </p:nvCxnSpPr>
        <p:spPr>
          <a:xfrm>
            <a:off x="4200318" y="3366748"/>
            <a:ext cx="0" cy="1737360"/>
          </a:xfrm>
          <a:prstGeom prst="line">
            <a:avLst/>
          </a:prstGeom>
          <a:solidFill>
            <a:schemeClr val="tx1"/>
          </a:solidFill>
          <a:ln w="19050" cap="rnd">
            <a:solidFill>
              <a:schemeClr val="accent6"/>
            </a:solidFill>
            <a:prstDash val="solid"/>
            <a:round/>
            <a:tailEnd type="oval"/>
          </a:ln>
          <a:effectLst>
            <a:outerShdw blurRad="177800" dist="12700" dir="13500000" algn="br" rotWithShape="0">
              <a:schemeClr val="tx1">
                <a:lumMod val="85000"/>
                <a:alpha val="30000"/>
              </a:schemeClr>
            </a:outerShdw>
          </a:effectLst>
        </p:spPr>
      </p:cxnSp>
      <p:cxnSp>
        <p:nvCxnSpPr>
          <p:cNvPr id="32" name="Straight Connector 31">
            <a:extLst>
              <a:ext uri="{FF2B5EF4-FFF2-40B4-BE49-F238E27FC236}">
                <a16:creationId xmlns:a16="http://schemas.microsoft.com/office/drawing/2014/main" id="{9408E38C-6B5E-D02E-C25D-EE79E874E31F}"/>
              </a:ext>
            </a:extLst>
          </p:cNvPr>
          <p:cNvCxnSpPr>
            <a:cxnSpLocks/>
          </p:cNvCxnSpPr>
          <p:nvPr userDrawn="1"/>
        </p:nvCxnSpPr>
        <p:spPr>
          <a:xfrm>
            <a:off x="7808930" y="3366748"/>
            <a:ext cx="0" cy="1737360"/>
          </a:xfrm>
          <a:prstGeom prst="line">
            <a:avLst/>
          </a:prstGeom>
          <a:solidFill>
            <a:schemeClr val="tx1"/>
          </a:solidFill>
          <a:ln w="19050" cap="rnd">
            <a:solidFill>
              <a:schemeClr val="accent6"/>
            </a:solidFill>
            <a:prstDash val="solid"/>
            <a:round/>
            <a:tailEnd type="oval"/>
          </a:ln>
          <a:effectLst>
            <a:outerShdw blurRad="177800" dist="12700" dir="13500000" algn="br" rotWithShape="0">
              <a:schemeClr val="tx1">
                <a:lumMod val="85000"/>
                <a:alpha val="30000"/>
              </a:schemeClr>
            </a:outerShdw>
          </a:effectLst>
        </p:spPr>
      </p:cxnSp>
      <p:cxnSp>
        <p:nvCxnSpPr>
          <p:cNvPr id="46" name="Straight Connector 45">
            <a:extLst>
              <a:ext uri="{FF2B5EF4-FFF2-40B4-BE49-F238E27FC236}">
                <a16:creationId xmlns:a16="http://schemas.microsoft.com/office/drawing/2014/main" id="{2D165F2C-DB6F-506B-AB0D-43EE63BE1A91}"/>
              </a:ext>
            </a:extLst>
          </p:cNvPr>
          <p:cNvCxnSpPr>
            <a:cxnSpLocks/>
          </p:cNvCxnSpPr>
          <p:nvPr userDrawn="1"/>
        </p:nvCxnSpPr>
        <p:spPr>
          <a:xfrm>
            <a:off x="2396012" y="2428523"/>
            <a:ext cx="0" cy="1655161"/>
          </a:xfrm>
          <a:prstGeom prst="line">
            <a:avLst/>
          </a:prstGeom>
          <a:solidFill>
            <a:schemeClr val="tx1"/>
          </a:solidFill>
          <a:ln w="19050" cap="rnd">
            <a:solidFill>
              <a:schemeClr val="accent6"/>
            </a:solidFill>
            <a:prstDash val="solid"/>
            <a:round/>
            <a:headEnd type="oval"/>
          </a:ln>
          <a:effectLst>
            <a:outerShdw blurRad="177800" dist="12700" dir="13500000" algn="br" rotWithShape="0">
              <a:schemeClr val="tx1">
                <a:lumMod val="85000"/>
                <a:alpha val="30000"/>
              </a:schemeClr>
            </a:outerShdw>
          </a:effectLst>
        </p:spPr>
      </p:cxnSp>
      <p:cxnSp>
        <p:nvCxnSpPr>
          <p:cNvPr id="47" name="Straight Connector 46">
            <a:extLst>
              <a:ext uri="{FF2B5EF4-FFF2-40B4-BE49-F238E27FC236}">
                <a16:creationId xmlns:a16="http://schemas.microsoft.com/office/drawing/2014/main" id="{B9CBD788-E990-4404-98BA-C4B9E26E8ACB}"/>
              </a:ext>
            </a:extLst>
          </p:cNvPr>
          <p:cNvCxnSpPr>
            <a:cxnSpLocks/>
          </p:cNvCxnSpPr>
          <p:nvPr userDrawn="1"/>
        </p:nvCxnSpPr>
        <p:spPr>
          <a:xfrm>
            <a:off x="6004624" y="2428523"/>
            <a:ext cx="0" cy="1655161"/>
          </a:xfrm>
          <a:prstGeom prst="line">
            <a:avLst/>
          </a:prstGeom>
          <a:solidFill>
            <a:schemeClr val="tx1"/>
          </a:solidFill>
          <a:ln w="19050" cap="rnd">
            <a:solidFill>
              <a:schemeClr val="accent6"/>
            </a:solidFill>
            <a:prstDash val="solid"/>
            <a:round/>
            <a:headEnd type="oval"/>
          </a:ln>
          <a:effectLst>
            <a:outerShdw blurRad="177800" dist="12700" dir="13500000" algn="br" rotWithShape="0">
              <a:schemeClr val="tx1">
                <a:lumMod val="85000"/>
                <a:alpha val="30000"/>
              </a:schemeClr>
            </a:outerShdw>
          </a:effectLst>
        </p:spPr>
      </p:cxnSp>
      <p:cxnSp>
        <p:nvCxnSpPr>
          <p:cNvPr id="48" name="Straight Connector 47">
            <a:extLst>
              <a:ext uri="{FF2B5EF4-FFF2-40B4-BE49-F238E27FC236}">
                <a16:creationId xmlns:a16="http://schemas.microsoft.com/office/drawing/2014/main" id="{31975EA4-164F-4C12-8C2C-95C36D4C0C69}"/>
              </a:ext>
            </a:extLst>
          </p:cNvPr>
          <p:cNvCxnSpPr>
            <a:cxnSpLocks/>
          </p:cNvCxnSpPr>
          <p:nvPr userDrawn="1"/>
        </p:nvCxnSpPr>
        <p:spPr>
          <a:xfrm>
            <a:off x="9613236" y="2428523"/>
            <a:ext cx="0" cy="1655161"/>
          </a:xfrm>
          <a:prstGeom prst="line">
            <a:avLst/>
          </a:prstGeom>
          <a:solidFill>
            <a:schemeClr val="tx1"/>
          </a:solidFill>
          <a:ln w="19050" cap="rnd">
            <a:solidFill>
              <a:schemeClr val="accent6"/>
            </a:solidFill>
            <a:prstDash val="solid"/>
            <a:round/>
            <a:headEnd type="oval"/>
          </a:ln>
          <a:effectLst>
            <a:outerShdw blurRad="177800" dist="12700" dir="13500000" algn="br" rotWithShape="0">
              <a:schemeClr val="tx1">
                <a:lumMod val="85000"/>
                <a:alpha val="30000"/>
              </a:schemeClr>
            </a:outerShdw>
          </a:effectLst>
        </p:spPr>
      </p:cxnSp>
      <p:sp>
        <p:nvSpPr>
          <p:cNvPr id="23" name="Rectangle: Top Corners Rounded 22">
            <a:extLst>
              <a:ext uri="{FF2B5EF4-FFF2-40B4-BE49-F238E27FC236}">
                <a16:creationId xmlns:a16="http://schemas.microsoft.com/office/drawing/2014/main" id="{F0CCC17C-49F3-692E-4835-2EF2B0BBA2A9}"/>
              </a:ext>
            </a:extLst>
          </p:cNvPr>
          <p:cNvSpPr/>
          <p:nvPr userDrawn="1"/>
        </p:nvSpPr>
        <p:spPr bwMode="auto">
          <a:xfrm rot="5400000" flipH="1">
            <a:off x="5436613" y="-2076654"/>
            <a:ext cx="736600" cy="11603740"/>
          </a:xfrm>
          <a:prstGeom prst="round2SameRect">
            <a:avLst>
              <a:gd name="adj1" fmla="val 50000"/>
              <a:gd name="adj2" fmla="val 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tx1"/>
              </a:solidFill>
              <a:cs typeface="Segoe UI" pitchFamily="34" charset="0"/>
            </a:endParaRPr>
          </a:p>
        </p:txBody>
      </p:sp>
    </p:spTree>
    <p:extLst>
      <p:ext uri="{BB962C8B-B14F-4D97-AF65-F5344CB8AC3E}">
        <p14:creationId xmlns:p14="http://schemas.microsoft.com/office/powerpoint/2010/main" val="14406600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4_Headline + Image">
    <p:bg>
      <p:bgPr>
        <a:solidFill>
          <a:srgbClr val="FFFFFF"/>
        </a:solidFill>
        <a:effectLst/>
      </p:bgPr>
    </p:bg>
    <p:spTree>
      <p:nvGrpSpPr>
        <p:cNvPr id="1" name=""/>
        <p:cNvGrpSpPr/>
        <p:nvPr/>
      </p:nvGrpSpPr>
      <p:grpSpPr>
        <a:xfrm>
          <a:off x="0" y="0"/>
          <a:ext cx="0" cy="0"/>
          <a:chOff x="0" y="0"/>
          <a:chExt cx="0" cy="0"/>
        </a:xfrm>
      </p:grpSpPr>
      <p:sp>
        <p:nvSpPr>
          <p:cNvPr id="105" name="Slide Number"/>
          <p:cNvSpPr txBox="1">
            <a:spLocks noGrp="1"/>
          </p:cNvSpPr>
          <p:nvPr>
            <p:ph type="sldNum" sz="quarter" idx="2"/>
          </p:nvPr>
        </p:nvSpPr>
        <p:spPr>
          <a:xfrm>
            <a:off x="11727382" y="6395835"/>
            <a:ext cx="147575" cy="171451"/>
          </a:xfrm>
          <a:prstGeom prst="rect">
            <a:avLst/>
          </a:prstGeom>
        </p:spPr>
        <p:txBody>
          <a:bodyPr lIns="0" tIns="0" rIns="0" bIns="0"/>
          <a:lstStyle>
            <a:lvl1pPr algn="r" defTabSz="292100">
              <a:defRPr sz="1000">
                <a:solidFill>
                  <a:srgbClr val="A6AAA9"/>
                </a:solidFill>
                <a:latin typeface="Avenir Book"/>
                <a:ea typeface="Avenir Book"/>
                <a:cs typeface="Avenir Book"/>
                <a:sym typeface="Avenir Book"/>
              </a:defRPr>
            </a:lvl1pPr>
          </a:lstStyle>
          <a:p>
            <a:fld id="{86CB4B4D-7CA3-9044-876B-883B54F8677D}" type="slidenum">
              <a:t>‹#›</a:t>
            </a:fld>
            <a:endParaRPr/>
          </a:p>
        </p:txBody>
      </p:sp>
      <p:sp>
        <p:nvSpPr>
          <p:cNvPr id="106" name="Syd_Mead_Gyroscopically_Stabilized_Two-Wheel_Car_ca1960.jpg"/>
          <p:cNvSpPr>
            <a:spLocks noGrp="1"/>
          </p:cNvSpPr>
          <p:nvPr>
            <p:ph type="pic" idx="13"/>
          </p:nvPr>
        </p:nvSpPr>
        <p:spPr>
          <a:xfrm>
            <a:off x="631640" y="1601562"/>
            <a:ext cx="10920094" cy="4479655"/>
          </a:xfrm>
          <a:prstGeom prst="rect">
            <a:avLst/>
          </a:prstGeom>
        </p:spPr>
        <p:txBody>
          <a:bodyPr lIns="91439" tIns="45719" rIns="91439" bIns="45719" anchor="t">
            <a:noAutofit/>
          </a:bodyPr>
          <a:lstStyle/>
          <a:p>
            <a:endParaRPr/>
          </a:p>
        </p:txBody>
      </p:sp>
      <p:sp>
        <p:nvSpPr>
          <p:cNvPr id="107" name="Smart Devices are getting market-ready."/>
          <p:cNvSpPr txBox="1">
            <a:spLocks noGrp="1"/>
          </p:cNvSpPr>
          <p:nvPr>
            <p:ph type="body" sz="quarter" idx="14"/>
          </p:nvPr>
        </p:nvSpPr>
        <p:spPr>
          <a:xfrm>
            <a:off x="-1" y="567141"/>
            <a:ext cx="12192001" cy="378052"/>
          </a:xfrm>
          <a:prstGeom prst="rect">
            <a:avLst/>
          </a:prstGeom>
        </p:spPr>
        <p:txBody>
          <a:bodyPr lIns="0" tIns="0" rIns="0" bIns="0" anchor="t"/>
          <a:lstStyle>
            <a:lvl1pPr marL="0" indent="0" algn="ctr" defTabSz="292100">
              <a:lnSpc>
                <a:spcPct val="70000"/>
              </a:lnSpc>
              <a:spcBef>
                <a:spcPts val="0"/>
              </a:spcBef>
              <a:buSzTx/>
              <a:buNone/>
              <a:defRPr sz="3500">
                <a:solidFill>
                  <a:srgbClr val="000000"/>
                </a:solidFill>
                <a:latin typeface="+mj-lt"/>
                <a:ea typeface="+mj-ea"/>
                <a:cs typeface="+mj-cs"/>
                <a:sym typeface="Avenir Heavy"/>
              </a:defRPr>
            </a:lvl1pPr>
          </a:lstStyle>
          <a:p>
            <a:r>
              <a:t>Smart Devices are getting market-ready.</a:t>
            </a:r>
          </a:p>
        </p:txBody>
      </p:sp>
      <p:sp>
        <p:nvSpPr>
          <p:cNvPr id="108" name="Group"/>
          <p:cNvSpPr txBox="1"/>
          <p:nvPr/>
        </p:nvSpPr>
        <p:spPr>
          <a:xfrm>
            <a:off x="314160" y="6394909"/>
            <a:ext cx="836497" cy="50912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lIns="0" tIns="0" rIns="0" bIns="0">
            <a:normAutofit/>
          </a:bodyPr>
          <a:lstStyle>
            <a:lvl1pPr algn="l">
              <a:spcBef>
                <a:spcPts val="3200"/>
              </a:spcBef>
              <a:defRPr sz="2000">
                <a:solidFill>
                  <a:srgbClr val="A6AAA9"/>
                </a:solidFill>
              </a:defRPr>
            </a:lvl1pPr>
          </a:lstStyle>
          <a:p>
            <a:r>
              <a:rPr sz="1000"/>
              <a:t>Prepared by</a:t>
            </a:r>
          </a:p>
        </p:txBody>
      </p:sp>
      <p:pic>
        <p:nvPicPr>
          <p:cNvPr id="109" name="Image" descr="Imag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23651" y="6415563"/>
            <a:ext cx="644327" cy="106595"/>
          </a:xfrm>
          <a:prstGeom prst="rect">
            <a:avLst/>
          </a:prstGeom>
          <a:ln w="12700">
            <a:miter lim="400000"/>
          </a:ln>
        </p:spPr>
      </p:pic>
    </p:spTree>
    <p:extLst>
      <p:ext uri="{BB962C8B-B14F-4D97-AF65-F5344CB8AC3E}">
        <p14:creationId xmlns:p14="http://schemas.microsoft.com/office/powerpoint/2010/main" val="1545456747"/>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3A9971E0-2AB7-4077-A8E9-8BBFCAC17D5E}"/>
              </a:ext>
            </a:extLst>
          </p:cNvPr>
          <p:cNvGraphicFramePr>
            <a:graphicFrameLocks noChangeAspect="1"/>
          </p:cNvGraphicFramePr>
          <p:nvPr userDrawn="1">
            <p:custDataLst>
              <p:tags r:id="rId1"/>
            </p:custDataLst>
          </p:nvPr>
        </p:nvGraphicFramePr>
        <p:xfrm>
          <a:off x="965" y="965"/>
          <a:ext cx="963" cy="963"/>
        </p:xfrm>
        <a:graphic>
          <a:graphicData uri="http://schemas.openxmlformats.org/presentationml/2006/ole">
            <mc:AlternateContent xmlns:mc="http://schemas.openxmlformats.org/markup-compatibility/2006">
              <mc:Choice xmlns:v="urn:schemas-microsoft-com:vml" Requires="v">
                <p:oleObj name="think-cell Slide" r:id="rId3" imgW="425" imgH="424" progId="TCLayout.ActiveDocument.1">
                  <p:embed/>
                </p:oleObj>
              </mc:Choice>
              <mc:Fallback>
                <p:oleObj name="think-cell Slide" r:id="rId3" imgW="425" imgH="424" progId="TCLayout.ActiveDocument.1">
                  <p:embed/>
                  <p:pic>
                    <p:nvPicPr>
                      <p:cNvPr id="5" name="Object 4" hidden="1">
                        <a:extLst>
                          <a:ext uri="{FF2B5EF4-FFF2-40B4-BE49-F238E27FC236}">
                            <a16:creationId xmlns:a16="http://schemas.microsoft.com/office/drawing/2014/main" id="{3A9971E0-2AB7-4077-A8E9-8BBFCAC17D5E}"/>
                          </a:ext>
                        </a:extLst>
                      </p:cNvPr>
                      <p:cNvPicPr/>
                      <p:nvPr/>
                    </p:nvPicPr>
                    <p:blipFill>
                      <a:blip r:embed="rId4"/>
                      <a:stretch>
                        <a:fillRect/>
                      </a:stretch>
                    </p:blipFill>
                    <p:spPr>
                      <a:xfrm>
                        <a:off x="965" y="965"/>
                        <a:ext cx="963" cy="963"/>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70DC8F9C-1893-5040-BA7A-E6842DBAA310}"/>
              </a:ext>
            </a:extLst>
          </p:cNvPr>
          <p:cNvSpPr>
            <a:spLocks noGrp="1"/>
          </p:cNvSpPr>
          <p:nvPr>
            <p:ph type="ftr" sz="quarter" idx="13"/>
          </p:nvPr>
        </p:nvSpPr>
        <p:spPr/>
        <p:txBody>
          <a:bodyPr/>
          <a:lstStyle/>
          <a:p>
            <a:r>
              <a:rPr lang="en-US"/>
              <a:t>MICROSOFT CONFIDENTIAL</a:t>
            </a:r>
          </a:p>
        </p:txBody>
      </p:sp>
      <p:sp>
        <p:nvSpPr>
          <p:cNvPr id="4" name="Slide Number Placeholder 3">
            <a:extLst>
              <a:ext uri="{FF2B5EF4-FFF2-40B4-BE49-F238E27FC236}">
                <a16:creationId xmlns:a16="http://schemas.microsoft.com/office/drawing/2014/main" id="{7854935D-6CEA-A24D-8751-8475A5D788DF}"/>
              </a:ext>
            </a:extLst>
          </p:cNvPr>
          <p:cNvSpPr>
            <a:spLocks noGrp="1"/>
          </p:cNvSpPr>
          <p:nvPr>
            <p:ph type="sldNum" sz="quarter" idx="14"/>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206668"/>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HalfHalf_Image">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8B61739-9D88-9EF4-2B8C-8CE4BB4E6973}"/>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18410422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userDrawn="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hqprint">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1374624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select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select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561127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select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select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select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600" lvl="0" indent="-228600" algn="ctr"/>
            <a:r>
              <a:rPr lang="en-US"/>
              <a:t>Drag &amp; drop your photo here </a:t>
            </a:r>
            <a:br>
              <a:rPr lang="en-US"/>
            </a:br>
            <a:r>
              <a:rPr lang="en-US"/>
              <a:t>or select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select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312" userDrawn="1">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hqprint">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select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select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select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select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select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2254748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select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51368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21829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6464146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9169157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3256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800282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835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10825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0686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842940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p15:clr>
            <a:srgbClr val="5ACBF0"/>
          </p15:clr>
        </p15:guide>
        <p15:guide id="4"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153104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0"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600" indent="-228600" algn="ctr">
              <a:buNone/>
              <a:defRPr lang="en-US" sz="1800" b="1">
                <a:solidFill>
                  <a:schemeClr val="tx1"/>
                </a:solidFill>
                <a:latin typeface="+mn-lt"/>
              </a:defRPr>
            </a:lvl1pPr>
          </a:lstStyle>
          <a:p>
            <a:pPr marL="228600" lvl="0" indent="-228600" algn="ctr"/>
            <a:r>
              <a:rPr lang="en-US"/>
              <a:t>Select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6"/>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6"/>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17407350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select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3978346"/>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select or tap icon below to insert</a:t>
            </a:r>
          </a:p>
        </p:txBody>
      </p:sp>
    </p:spTree>
    <p:extLst>
      <p:ext uri="{BB962C8B-B14F-4D97-AF65-F5344CB8AC3E}">
        <p14:creationId xmlns:p14="http://schemas.microsoft.com/office/powerpoint/2010/main" val="8312271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select or tap icon below to insert</a:t>
            </a:r>
          </a:p>
        </p:txBody>
      </p:sp>
    </p:spTree>
    <p:extLst>
      <p:ext uri="{BB962C8B-B14F-4D97-AF65-F5344CB8AC3E}">
        <p14:creationId xmlns:p14="http://schemas.microsoft.com/office/powerpoint/2010/main" val="20020294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select or tap icon below to insert</a:t>
            </a:r>
          </a:p>
        </p:txBody>
      </p:sp>
    </p:spTree>
    <p:extLst>
      <p:ext uri="{BB962C8B-B14F-4D97-AF65-F5344CB8AC3E}">
        <p14:creationId xmlns:p14="http://schemas.microsoft.com/office/powerpoint/2010/main" val="12759012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47442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13905559"/>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FD0D96AC-A52C-131F-6A99-EBE93EB2EC94}"/>
              </a:ext>
            </a:extLst>
          </p:cNvPr>
          <p:cNvPicPr>
            <a:picLocks noChangeAspect="1"/>
          </p:cNvPicPr>
          <p:nvPr userDrawn="1"/>
        </p:nvPicPr>
        <p:blipFill>
          <a:blip r:embed="rId2">
            <a:extLst>
              <a:ext uri="{96DAC541-7B7A-43D3-8B79-37D633B846F1}">
                <asvg:svgBlip xmlns:asvg="http://schemas.microsoft.com/office/drawing/2016/SVG/main" r:embed="rId3"/>
              </a:ext>
            </a:extLst>
          </a:blip>
          <a:srcRect t="2210" b="2798"/>
          <a:stretch/>
        </p:blipFill>
        <p:spPr>
          <a:xfrm>
            <a:off x="7576878" y="0"/>
            <a:ext cx="4615122" cy="6858000"/>
          </a:xfrm>
          <a:prstGeom prst="rect">
            <a:avLst/>
          </a:prstGeom>
        </p:spPr>
      </p:pic>
      <p:sp>
        <p:nvSpPr>
          <p:cNvPr id="3" name="Title 1">
            <a:extLst>
              <a:ext uri="{FF2B5EF4-FFF2-40B4-BE49-F238E27FC236}">
                <a16:creationId xmlns:a16="http://schemas.microsoft.com/office/drawing/2014/main" id="{08DE86B4-157F-AE10-870B-C58C687CA8DC}"/>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4" name="Picture Placeholder 15">
            <a:extLst>
              <a:ext uri="{FF2B5EF4-FFF2-40B4-BE49-F238E27FC236}">
                <a16:creationId xmlns:a16="http://schemas.microsoft.com/office/drawing/2014/main" id="{0A1646C4-BD2A-91E4-15F5-4C8A071A4B34}"/>
              </a:ext>
            </a:extLst>
          </p:cNvPr>
          <p:cNvSpPr>
            <a:spLocks noGrp="1"/>
          </p:cNvSpPr>
          <p:nvPr>
            <p:ph type="pic" sz="quarter" idx="10" hasCustomPrompt="1"/>
          </p:nvPr>
        </p:nvSpPr>
        <p:spPr>
          <a:xfrm>
            <a:off x="6076380" y="1866864"/>
            <a:ext cx="5544120" cy="3124272"/>
          </a:xfrm>
          <a:blipFill>
            <a:blip r:embed="rId4"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select or tap icon below to insert</a:t>
            </a:r>
          </a:p>
        </p:txBody>
      </p:sp>
      <p:sp>
        <p:nvSpPr>
          <p:cNvPr id="5" name="Content Placeholder 4">
            <a:extLst>
              <a:ext uri="{FF2B5EF4-FFF2-40B4-BE49-F238E27FC236}">
                <a16:creationId xmlns:a16="http://schemas.microsoft.com/office/drawing/2014/main" id="{90447AF2-3E27-EA5D-3D8D-6FFE07EB6A10}"/>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687191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596411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2309950"/>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3926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cSld name="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258DB4-2949-EA59-4667-6E3649C9B84F}"/>
              </a:ext>
            </a:extLst>
          </p:cNvPr>
          <p:cNvSpPr>
            <a:spLocks noGrp="1"/>
          </p:cNvSpPr>
          <p:nvPr>
            <p:ph type="dt" sz="half" idx="10"/>
          </p:nvPr>
        </p:nvSpPr>
        <p:spPr/>
        <p:txBody>
          <a:bodyPr/>
          <a:lstStyle/>
          <a:p>
            <a:fld id="{87D29230-2547-4298-A243-97D69F970BE3}" type="datetimeFigureOut">
              <a:rPr lang="en-US" smtClean="0"/>
              <a:t>9/24/2025</a:t>
            </a:fld>
            <a:endParaRPr lang="en-US"/>
          </a:p>
        </p:txBody>
      </p:sp>
      <p:sp>
        <p:nvSpPr>
          <p:cNvPr id="3" name="Footer Placeholder 2">
            <a:extLst>
              <a:ext uri="{FF2B5EF4-FFF2-40B4-BE49-F238E27FC236}">
                <a16:creationId xmlns:a16="http://schemas.microsoft.com/office/drawing/2014/main" id="{884E611A-A796-7E38-24A3-24D2E29948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3754360-99BE-13CE-2083-5A66DD430560}"/>
              </a:ext>
            </a:extLst>
          </p:cNvPr>
          <p:cNvSpPr>
            <a:spLocks noGrp="1"/>
          </p:cNvSpPr>
          <p:nvPr>
            <p:ph type="sldNum" sz="quarter" idx="12"/>
          </p:nvPr>
        </p:nvSpPr>
        <p:spPr/>
        <p:txBody>
          <a:bodyPr/>
          <a:lstStyle/>
          <a:p>
            <a:fld id="{0A757B1D-C2CF-489D-9400-CAA096075D0C}" type="slidenum">
              <a:rPr lang="en-US" smtClean="0"/>
              <a:t>‹#›</a:t>
            </a:fld>
            <a:endParaRPr lang="en-US"/>
          </a:p>
        </p:txBody>
      </p:sp>
    </p:spTree>
    <p:extLst>
      <p:ext uri="{BB962C8B-B14F-4D97-AF65-F5344CB8AC3E}">
        <p14:creationId xmlns:p14="http://schemas.microsoft.com/office/powerpoint/2010/main" val="37091323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52_Custom Layout">
    <p:spTree>
      <p:nvGrpSpPr>
        <p:cNvPr id="1" name=""/>
        <p:cNvGrpSpPr/>
        <p:nvPr/>
      </p:nvGrpSpPr>
      <p:grpSpPr>
        <a:xfrm>
          <a:off x="0" y="0"/>
          <a:ext cx="0" cy="0"/>
          <a:chOff x="0" y="0"/>
          <a:chExt cx="0" cy="0"/>
        </a:xfrm>
      </p:grpSpPr>
      <p:sp>
        <p:nvSpPr>
          <p:cNvPr id="14" name="Rectangle: Top Corners Rounded 13">
            <a:extLst>
              <a:ext uri="{FF2B5EF4-FFF2-40B4-BE49-F238E27FC236}">
                <a16:creationId xmlns:a16="http://schemas.microsoft.com/office/drawing/2014/main" id="{68A552BB-576F-1E88-CFA9-61230400739B}"/>
              </a:ext>
            </a:extLst>
          </p:cNvPr>
          <p:cNvSpPr/>
          <p:nvPr/>
        </p:nvSpPr>
        <p:spPr bwMode="auto">
          <a:xfrm rot="5400000" flipH="1">
            <a:off x="5433569" y="-2076654"/>
            <a:ext cx="736600" cy="11603740"/>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tx1"/>
              </a:solidFill>
              <a:cs typeface="Segoe UI" pitchFamily="34" charset="0"/>
            </a:endParaRPr>
          </a:p>
        </p:txBody>
      </p:sp>
      <p:cxnSp>
        <p:nvCxnSpPr>
          <p:cNvPr id="25" name="Straight Connector 24">
            <a:extLst>
              <a:ext uri="{FF2B5EF4-FFF2-40B4-BE49-F238E27FC236}">
                <a16:creationId xmlns:a16="http://schemas.microsoft.com/office/drawing/2014/main" id="{D50E6459-6E31-FF04-9843-A6CFA3F4DA1A}"/>
              </a:ext>
            </a:extLst>
          </p:cNvPr>
          <p:cNvCxnSpPr>
            <a:cxnSpLocks/>
          </p:cNvCxnSpPr>
          <p:nvPr/>
        </p:nvCxnSpPr>
        <p:spPr>
          <a:xfrm>
            <a:off x="591706"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6" name="Straight Connector 25">
            <a:extLst>
              <a:ext uri="{FF2B5EF4-FFF2-40B4-BE49-F238E27FC236}">
                <a16:creationId xmlns:a16="http://schemas.microsoft.com/office/drawing/2014/main" id="{0A4A3A61-D867-253D-64E3-EDD239DB3236}"/>
              </a:ext>
            </a:extLst>
          </p:cNvPr>
          <p:cNvCxnSpPr>
            <a:cxnSpLocks/>
          </p:cNvCxnSpPr>
          <p:nvPr/>
        </p:nvCxnSpPr>
        <p:spPr>
          <a:xfrm>
            <a:off x="4200318"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7" name="Straight Connector 26">
            <a:extLst>
              <a:ext uri="{FF2B5EF4-FFF2-40B4-BE49-F238E27FC236}">
                <a16:creationId xmlns:a16="http://schemas.microsoft.com/office/drawing/2014/main" id="{6A24D71D-3671-8F2D-4346-6F1600C00E40}"/>
              </a:ext>
            </a:extLst>
          </p:cNvPr>
          <p:cNvCxnSpPr>
            <a:cxnSpLocks/>
          </p:cNvCxnSpPr>
          <p:nvPr/>
        </p:nvCxnSpPr>
        <p:spPr>
          <a:xfrm>
            <a:off x="7808930" y="3366748"/>
            <a:ext cx="0" cy="1737360"/>
          </a:xfrm>
          <a:prstGeom prst="line">
            <a:avLst/>
          </a:prstGeom>
          <a:solidFill>
            <a:schemeClr val="tx1"/>
          </a:solidFill>
          <a:ln w="19050" cap="rnd">
            <a:solidFill>
              <a:schemeClr val="bg1">
                <a:lumMod val="95000"/>
              </a:schemeClr>
            </a:solidFill>
            <a:prstDash val="solid"/>
            <a:round/>
            <a:tailEnd type="oval"/>
          </a:ln>
          <a:effectLst>
            <a:outerShdw blurRad="177800" dist="12700" dir="13500000" algn="br" rotWithShape="0">
              <a:schemeClr val="tx1">
                <a:lumMod val="85000"/>
                <a:alpha val="30000"/>
              </a:schemeClr>
            </a:outerShdw>
          </a:effectLst>
        </p:spPr>
      </p:cxnSp>
      <p:cxnSp>
        <p:nvCxnSpPr>
          <p:cNvPr id="28" name="Straight Connector 27">
            <a:extLst>
              <a:ext uri="{FF2B5EF4-FFF2-40B4-BE49-F238E27FC236}">
                <a16:creationId xmlns:a16="http://schemas.microsoft.com/office/drawing/2014/main" id="{5E0719E6-D79C-7F26-1E47-B2490F2DC464}"/>
              </a:ext>
            </a:extLst>
          </p:cNvPr>
          <p:cNvCxnSpPr>
            <a:cxnSpLocks/>
          </p:cNvCxnSpPr>
          <p:nvPr/>
        </p:nvCxnSpPr>
        <p:spPr>
          <a:xfrm>
            <a:off x="2396012"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cxnSp>
        <p:nvCxnSpPr>
          <p:cNvPr id="29" name="Straight Connector 28">
            <a:extLst>
              <a:ext uri="{FF2B5EF4-FFF2-40B4-BE49-F238E27FC236}">
                <a16:creationId xmlns:a16="http://schemas.microsoft.com/office/drawing/2014/main" id="{CA0831D6-DFB1-AE8F-F6FD-361C426774BF}"/>
              </a:ext>
            </a:extLst>
          </p:cNvPr>
          <p:cNvCxnSpPr>
            <a:cxnSpLocks/>
          </p:cNvCxnSpPr>
          <p:nvPr/>
        </p:nvCxnSpPr>
        <p:spPr>
          <a:xfrm>
            <a:off x="6004624"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cxnSp>
        <p:nvCxnSpPr>
          <p:cNvPr id="30" name="Straight Connector 29">
            <a:extLst>
              <a:ext uri="{FF2B5EF4-FFF2-40B4-BE49-F238E27FC236}">
                <a16:creationId xmlns:a16="http://schemas.microsoft.com/office/drawing/2014/main" id="{576E99C7-FF9B-2643-81B7-D665F2EE2EF0}"/>
              </a:ext>
            </a:extLst>
          </p:cNvPr>
          <p:cNvCxnSpPr>
            <a:cxnSpLocks/>
          </p:cNvCxnSpPr>
          <p:nvPr/>
        </p:nvCxnSpPr>
        <p:spPr>
          <a:xfrm>
            <a:off x="9613236" y="2428523"/>
            <a:ext cx="0" cy="1655161"/>
          </a:xfrm>
          <a:prstGeom prst="line">
            <a:avLst/>
          </a:prstGeom>
          <a:solidFill>
            <a:schemeClr val="tx1"/>
          </a:solidFill>
          <a:ln w="19050" cap="rnd">
            <a:solidFill>
              <a:schemeClr val="bg1">
                <a:lumMod val="95000"/>
              </a:schemeClr>
            </a:solidFill>
            <a:prstDash val="solid"/>
            <a:round/>
            <a:headEnd type="oval"/>
          </a:ln>
          <a:effectLst>
            <a:outerShdw blurRad="177800" dist="12700" dir="13500000" algn="br" rotWithShape="0">
              <a:schemeClr val="tx1">
                <a:lumMod val="85000"/>
                <a:alpha val="30000"/>
              </a:schemeClr>
            </a:outerShdw>
          </a:effectLst>
        </p:spPr>
      </p:cxnSp>
      <p:sp>
        <p:nvSpPr>
          <p:cNvPr id="45" name="Title 1">
            <a:extLst>
              <a:ext uri="{FF2B5EF4-FFF2-40B4-BE49-F238E27FC236}">
                <a16:creationId xmlns:a16="http://schemas.microsoft.com/office/drawing/2014/main" id="{CEAC6A46-1430-1B76-FCED-FC7C29AB3612}"/>
              </a:ext>
            </a:extLst>
          </p:cNvPr>
          <p:cNvSpPr>
            <a:spLocks noGrp="1"/>
          </p:cNvSpPr>
          <p:nvPr>
            <p:ph type="title"/>
          </p:nvPr>
        </p:nvSpPr>
        <p:spPr>
          <a:xfrm>
            <a:off x="588263" y="457200"/>
            <a:ext cx="11018520" cy="553998"/>
          </a:xfrm>
        </p:spPr>
        <p:txBody>
          <a:bodyPr vert="horz" wrap="square" lIns="0" tIns="0" rIns="0" bIns="0" rtlCol="0" anchor="t">
            <a:spAutoFit/>
          </a:bodyPr>
          <a:lstStyle>
            <a:lvl1pPr marL="0" indent="0">
              <a:buFont typeface="Arial" panose="020B0604020202020204" pitchFamily="34" charset="0"/>
              <a:buNone/>
              <a:defRPr lang="en-IN" sz="3600" dirty="0">
                <a:solidFill>
                  <a:schemeClr val="tx1"/>
                </a:solidFill>
              </a:defRPr>
            </a:lvl1pPr>
          </a:lstStyle>
          <a:p>
            <a:pPr marL="0" lvl="0"/>
            <a:r>
              <a:rPr lang="en-US"/>
              <a:t>Click to edit Master title style</a:t>
            </a:r>
            <a:endParaRPr lang="en-IN"/>
          </a:p>
        </p:txBody>
      </p:sp>
      <p:sp>
        <p:nvSpPr>
          <p:cNvPr id="42" name="Text Placeholder 35">
            <a:extLst>
              <a:ext uri="{FF2B5EF4-FFF2-40B4-BE49-F238E27FC236}">
                <a16:creationId xmlns:a16="http://schemas.microsoft.com/office/drawing/2014/main" id="{148A49D8-5813-6529-9752-9EA0BEEE7966}"/>
              </a:ext>
            </a:extLst>
          </p:cNvPr>
          <p:cNvSpPr>
            <a:spLocks noGrp="1"/>
          </p:cNvSpPr>
          <p:nvPr>
            <p:ph type="body" sz="quarter" idx="30" hasCustomPrompt="1"/>
          </p:nvPr>
        </p:nvSpPr>
        <p:spPr>
          <a:xfrm>
            <a:off x="2555001"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3" name="Text Placeholder 35">
            <a:extLst>
              <a:ext uri="{FF2B5EF4-FFF2-40B4-BE49-F238E27FC236}">
                <a16:creationId xmlns:a16="http://schemas.microsoft.com/office/drawing/2014/main" id="{52E5FBA0-273F-E26E-B729-D4A77A04E71E}"/>
              </a:ext>
            </a:extLst>
          </p:cNvPr>
          <p:cNvSpPr>
            <a:spLocks noGrp="1"/>
          </p:cNvSpPr>
          <p:nvPr>
            <p:ph type="body" sz="quarter" idx="31" hasCustomPrompt="1"/>
          </p:nvPr>
        </p:nvSpPr>
        <p:spPr>
          <a:xfrm>
            <a:off x="6163613" y="2046848"/>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4" name="Text Placeholder 35">
            <a:extLst>
              <a:ext uri="{FF2B5EF4-FFF2-40B4-BE49-F238E27FC236}">
                <a16:creationId xmlns:a16="http://schemas.microsoft.com/office/drawing/2014/main" id="{7D7C18BE-5B23-17A1-2A4A-6202E9CD8BC3}"/>
              </a:ext>
            </a:extLst>
          </p:cNvPr>
          <p:cNvSpPr>
            <a:spLocks noGrp="1"/>
          </p:cNvSpPr>
          <p:nvPr>
            <p:ph type="body" sz="quarter" idx="32" hasCustomPrompt="1"/>
          </p:nvPr>
        </p:nvSpPr>
        <p:spPr>
          <a:xfrm>
            <a:off x="9772226" y="2046848"/>
            <a:ext cx="1831511"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33" name="Text Placeholder 35">
            <a:extLst>
              <a:ext uri="{FF2B5EF4-FFF2-40B4-BE49-F238E27FC236}">
                <a16:creationId xmlns:a16="http://schemas.microsoft.com/office/drawing/2014/main" id="{D3EBE101-992A-308E-88CA-151CDA547095}"/>
              </a:ext>
            </a:extLst>
          </p:cNvPr>
          <p:cNvSpPr>
            <a:spLocks noGrp="1"/>
          </p:cNvSpPr>
          <p:nvPr>
            <p:ph type="body" sz="quarter" idx="21" hasCustomPrompt="1"/>
          </p:nvPr>
        </p:nvSpPr>
        <p:spPr>
          <a:xfrm>
            <a:off x="71755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5" name="Text Placeholder 35">
            <a:extLst>
              <a:ext uri="{FF2B5EF4-FFF2-40B4-BE49-F238E27FC236}">
                <a16:creationId xmlns:a16="http://schemas.microsoft.com/office/drawing/2014/main" id="{75F6DB81-2B06-0702-5952-D99FF76D8744}"/>
              </a:ext>
            </a:extLst>
          </p:cNvPr>
          <p:cNvSpPr>
            <a:spLocks noGrp="1"/>
          </p:cNvSpPr>
          <p:nvPr>
            <p:ph type="body" sz="quarter" idx="23" hasCustomPrompt="1"/>
          </p:nvPr>
        </p:nvSpPr>
        <p:spPr>
          <a:xfrm>
            <a:off x="252185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6" name="Text Placeholder 35">
            <a:extLst>
              <a:ext uri="{FF2B5EF4-FFF2-40B4-BE49-F238E27FC236}">
                <a16:creationId xmlns:a16="http://schemas.microsoft.com/office/drawing/2014/main" id="{16DD49E8-9D9F-71B6-9196-A39FF19B6027}"/>
              </a:ext>
            </a:extLst>
          </p:cNvPr>
          <p:cNvSpPr>
            <a:spLocks noGrp="1"/>
          </p:cNvSpPr>
          <p:nvPr>
            <p:ph type="body" sz="quarter" idx="24" hasCustomPrompt="1"/>
          </p:nvPr>
        </p:nvSpPr>
        <p:spPr>
          <a:xfrm>
            <a:off x="432616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7" name="Text Placeholder 35">
            <a:extLst>
              <a:ext uri="{FF2B5EF4-FFF2-40B4-BE49-F238E27FC236}">
                <a16:creationId xmlns:a16="http://schemas.microsoft.com/office/drawing/2014/main" id="{5C5217AB-2FA9-93A3-6620-B0E0487556B5}"/>
              </a:ext>
            </a:extLst>
          </p:cNvPr>
          <p:cNvSpPr>
            <a:spLocks noGrp="1"/>
          </p:cNvSpPr>
          <p:nvPr>
            <p:ph type="body" sz="quarter" idx="25" hasCustomPrompt="1"/>
          </p:nvPr>
        </p:nvSpPr>
        <p:spPr>
          <a:xfrm>
            <a:off x="613046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8" name="Text Placeholder 35">
            <a:extLst>
              <a:ext uri="{FF2B5EF4-FFF2-40B4-BE49-F238E27FC236}">
                <a16:creationId xmlns:a16="http://schemas.microsoft.com/office/drawing/2014/main" id="{541CD13A-E0B5-99C0-044F-9FAA02E20EB1}"/>
              </a:ext>
            </a:extLst>
          </p:cNvPr>
          <p:cNvSpPr>
            <a:spLocks noGrp="1"/>
          </p:cNvSpPr>
          <p:nvPr>
            <p:ph type="body" sz="quarter" idx="26" hasCustomPrompt="1"/>
          </p:nvPr>
        </p:nvSpPr>
        <p:spPr>
          <a:xfrm>
            <a:off x="7934770"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9" name="Text Placeholder 35">
            <a:extLst>
              <a:ext uri="{FF2B5EF4-FFF2-40B4-BE49-F238E27FC236}">
                <a16:creationId xmlns:a16="http://schemas.microsoft.com/office/drawing/2014/main" id="{E949BB2D-E1D5-20CB-F8FD-33D595CF831D}"/>
              </a:ext>
            </a:extLst>
          </p:cNvPr>
          <p:cNvSpPr>
            <a:spLocks noGrp="1"/>
          </p:cNvSpPr>
          <p:nvPr>
            <p:ph type="body" sz="quarter" idx="27" hasCustomPrompt="1"/>
          </p:nvPr>
        </p:nvSpPr>
        <p:spPr>
          <a:xfrm>
            <a:off x="9739075" y="3605883"/>
            <a:ext cx="1530350" cy="238666"/>
          </a:xfrm>
          <a:noFill/>
        </p:spPr>
        <p:txBody>
          <a:bodyPr vert="horz" wrap="square" lIns="0" tIns="0" rIns="0" bIns="0" rtlCol="0" anchor="t">
            <a:noAutofit/>
          </a:bodyPr>
          <a:lstStyle>
            <a:lvl1pPr marL="0" indent="0">
              <a:buNone/>
              <a:defRPr kumimoji="0" lang="en-US" sz="1600" b="0" i="0" u="none" strike="noStrike" cap="none" normalizeH="0" dirty="0" smtClean="0">
                <a:ln>
                  <a:noFill/>
                </a:ln>
                <a:solidFill>
                  <a:schemeClr val="tx1"/>
                </a:solidFill>
                <a:effectLst/>
                <a:uLnTx/>
                <a:uFillTx/>
                <a:latin typeface="+mj-lt"/>
                <a:ea typeface="Segoe UI" pitchFamily="34" charset="0"/>
              </a:defRPr>
            </a:lvl1pPr>
          </a:lstStyle>
          <a:p>
            <a:pPr marL="228600" lvl="0" indent="-228600" defTabSz="932472" fontAlgn="base">
              <a:spcBef>
                <a:spcPct val="0"/>
              </a:spcBef>
              <a:spcAft>
                <a:spcPct val="0"/>
              </a:spcAft>
              <a:buSzTx/>
            </a:pPr>
            <a:r>
              <a:rPr lang="en-US"/>
              <a:t>Date/Heading</a:t>
            </a:r>
          </a:p>
        </p:txBody>
      </p:sp>
      <p:sp>
        <p:nvSpPr>
          <p:cNvPr id="34" name="Text Placeholder 35">
            <a:extLst>
              <a:ext uri="{FF2B5EF4-FFF2-40B4-BE49-F238E27FC236}">
                <a16:creationId xmlns:a16="http://schemas.microsoft.com/office/drawing/2014/main" id="{DA426B23-927C-FD71-FCFD-55F06FCA1B66}"/>
              </a:ext>
            </a:extLst>
          </p:cNvPr>
          <p:cNvSpPr>
            <a:spLocks noGrp="1"/>
          </p:cNvSpPr>
          <p:nvPr>
            <p:ph type="body" sz="quarter" idx="22" hasCustomPrompt="1"/>
          </p:nvPr>
        </p:nvSpPr>
        <p:spPr>
          <a:xfrm>
            <a:off x="750695"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0" name="Text Placeholder 35">
            <a:extLst>
              <a:ext uri="{FF2B5EF4-FFF2-40B4-BE49-F238E27FC236}">
                <a16:creationId xmlns:a16="http://schemas.microsoft.com/office/drawing/2014/main" id="{7339EB25-DBF8-2DA9-F8AA-38BA83D13521}"/>
              </a:ext>
            </a:extLst>
          </p:cNvPr>
          <p:cNvSpPr>
            <a:spLocks noGrp="1"/>
          </p:cNvSpPr>
          <p:nvPr>
            <p:ph type="body" sz="quarter" idx="28" hasCustomPrompt="1"/>
          </p:nvPr>
        </p:nvSpPr>
        <p:spPr>
          <a:xfrm>
            <a:off x="4359307"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sp>
        <p:nvSpPr>
          <p:cNvPr id="41" name="Text Placeholder 35">
            <a:extLst>
              <a:ext uri="{FF2B5EF4-FFF2-40B4-BE49-F238E27FC236}">
                <a16:creationId xmlns:a16="http://schemas.microsoft.com/office/drawing/2014/main" id="{519F66D2-B094-4DD5-B653-75D9A5561677}"/>
              </a:ext>
            </a:extLst>
          </p:cNvPr>
          <p:cNvSpPr>
            <a:spLocks noGrp="1"/>
          </p:cNvSpPr>
          <p:nvPr>
            <p:ph type="body" sz="quarter" idx="29" hasCustomPrompt="1"/>
          </p:nvPr>
        </p:nvSpPr>
        <p:spPr>
          <a:xfrm>
            <a:off x="7967919" y="4737667"/>
            <a:ext cx="2224934" cy="724816"/>
          </a:xfrm>
          <a:noFill/>
        </p:spPr>
        <p:txBody>
          <a:bodyPr wrap="square" lIns="0" tIns="0" rIns="0" bIns="0" anchor="t">
            <a:noAutofit/>
          </a:bodyPr>
          <a:lstStyle>
            <a:lvl1pPr marL="0" indent="0" algn="l">
              <a:spcBef>
                <a:spcPts val="200"/>
              </a:spcBef>
              <a:spcAft>
                <a:spcPts val="200"/>
              </a:spcAft>
              <a:buFont typeface="Arial" panose="020B0604020202020204" pitchFamily="34" charset="0"/>
              <a:buNone/>
              <a:defRPr kumimoji="0" lang="en-US" sz="1200" b="0" i="0" u="none" strike="noStrike" cap="none" normalizeH="0" dirty="0" smtClean="0">
                <a:ln>
                  <a:noFill/>
                </a:ln>
                <a:solidFill>
                  <a:schemeClr val="bg1"/>
                </a:solidFill>
                <a:effectLst/>
                <a:uLnTx/>
                <a:uFillTx/>
                <a:ea typeface="Segoe UI" pitchFamily="34" charset="0"/>
              </a:defRPr>
            </a:lvl1pPr>
          </a:lstStyle>
          <a:p>
            <a:pPr marL="228600" lvl="0" indent="-228600" defTabSz="932472" fontAlgn="base">
              <a:spcBef>
                <a:spcPct val="0"/>
              </a:spcBef>
              <a:spcAft>
                <a:spcPct val="0"/>
              </a:spcAft>
              <a:buSzTx/>
            </a:pPr>
            <a:r>
              <a:rPr lang="en-US"/>
              <a:t>Click to add text</a:t>
            </a:r>
          </a:p>
        </p:txBody>
      </p:sp>
      <p:cxnSp>
        <p:nvCxnSpPr>
          <p:cNvPr id="24" name="Straight Connector 23">
            <a:extLst>
              <a:ext uri="{FF2B5EF4-FFF2-40B4-BE49-F238E27FC236}">
                <a16:creationId xmlns:a16="http://schemas.microsoft.com/office/drawing/2014/main" id="{9B5DD391-713A-E711-D052-EE56E0794F2F}"/>
              </a:ext>
            </a:extLst>
          </p:cNvPr>
          <p:cNvCxnSpPr>
            <a:cxnSpLocks/>
          </p:cNvCxnSpPr>
          <p:nvPr userDrawn="1"/>
        </p:nvCxnSpPr>
        <p:spPr>
          <a:xfrm>
            <a:off x="594750" y="3366748"/>
            <a:ext cx="0" cy="1737360"/>
          </a:xfrm>
          <a:prstGeom prst="line">
            <a:avLst/>
          </a:prstGeom>
          <a:solidFill>
            <a:schemeClr val="tx1"/>
          </a:solidFill>
          <a:ln w="19050" cap="rnd">
            <a:solidFill>
              <a:schemeClr val="accent6"/>
            </a:solidFill>
            <a:prstDash val="solid"/>
            <a:round/>
            <a:tailEnd type="oval"/>
          </a:ln>
          <a:effectLst>
            <a:outerShdw blurRad="177800" dist="12700" dir="13500000" algn="br" rotWithShape="0">
              <a:schemeClr val="tx1">
                <a:lumMod val="85000"/>
                <a:alpha val="30000"/>
              </a:schemeClr>
            </a:outerShdw>
          </a:effectLst>
        </p:spPr>
      </p:cxnSp>
      <p:cxnSp>
        <p:nvCxnSpPr>
          <p:cNvPr id="31" name="Straight Connector 30">
            <a:extLst>
              <a:ext uri="{FF2B5EF4-FFF2-40B4-BE49-F238E27FC236}">
                <a16:creationId xmlns:a16="http://schemas.microsoft.com/office/drawing/2014/main" id="{C9D573A2-71D3-A93C-9320-5D2FFE5D7ADA}"/>
              </a:ext>
            </a:extLst>
          </p:cNvPr>
          <p:cNvCxnSpPr>
            <a:cxnSpLocks/>
          </p:cNvCxnSpPr>
          <p:nvPr userDrawn="1"/>
        </p:nvCxnSpPr>
        <p:spPr>
          <a:xfrm>
            <a:off x="4200318" y="3366748"/>
            <a:ext cx="0" cy="1737360"/>
          </a:xfrm>
          <a:prstGeom prst="line">
            <a:avLst/>
          </a:prstGeom>
          <a:solidFill>
            <a:schemeClr val="tx1"/>
          </a:solidFill>
          <a:ln w="19050" cap="rnd">
            <a:solidFill>
              <a:schemeClr val="accent6"/>
            </a:solidFill>
            <a:prstDash val="solid"/>
            <a:round/>
            <a:tailEnd type="oval"/>
          </a:ln>
          <a:effectLst>
            <a:outerShdw blurRad="177800" dist="12700" dir="13500000" algn="br" rotWithShape="0">
              <a:schemeClr val="tx1">
                <a:lumMod val="85000"/>
                <a:alpha val="30000"/>
              </a:schemeClr>
            </a:outerShdw>
          </a:effectLst>
        </p:spPr>
      </p:cxnSp>
      <p:cxnSp>
        <p:nvCxnSpPr>
          <p:cNvPr id="32" name="Straight Connector 31">
            <a:extLst>
              <a:ext uri="{FF2B5EF4-FFF2-40B4-BE49-F238E27FC236}">
                <a16:creationId xmlns:a16="http://schemas.microsoft.com/office/drawing/2014/main" id="{9408E38C-6B5E-D02E-C25D-EE79E874E31F}"/>
              </a:ext>
            </a:extLst>
          </p:cNvPr>
          <p:cNvCxnSpPr>
            <a:cxnSpLocks/>
          </p:cNvCxnSpPr>
          <p:nvPr userDrawn="1"/>
        </p:nvCxnSpPr>
        <p:spPr>
          <a:xfrm>
            <a:off x="7808930" y="3366748"/>
            <a:ext cx="0" cy="1737360"/>
          </a:xfrm>
          <a:prstGeom prst="line">
            <a:avLst/>
          </a:prstGeom>
          <a:solidFill>
            <a:schemeClr val="tx1"/>
          </a:solidFill>
          <a:ln w="19050" cap="rnd">
            <a:solidFill>
              <a:schemeClr val="accent6"/>
            </a:solidFill>
            <a:prstDash val="solid"/>
            <a:round/>
            <a:tailEnd type="oval"/>
          </a:ln>
          <a:effectLst>
            <a:outerShdw blurRad="177800" dist="12700" dir="13500000" algn="br" rotWithShape="0">
              <a:schemeClr val="tx1">
                <a:lumMod val="85000"/>
                <a:alpha val="30000"/>
              </a:schemeClr>
            </a:outerShdw>
          </a:effectLst>
        </p:spPr>
      </p:cxnSp>
      <p:cxnSp>
        <p:nvCxnSpPr>
          <p:cNvPr id="46" name="Straight Connector 45">
            <a:extLst>
              <a:ext uri="{FF2B5EF4-FFF2-40B4-BE49-F238E27FC236}">
                <a16:creationId xmlns:a16="http://schemas.microsoft.com/office/drawing/2014/main" id="{2D165F2C-DB6F-506B-AB0D-43EE63BE1A91}"/>
              </a:ext>
            </a:extLst>
          </p:cNvPr>
          <p:cNvCxnSpPr>
            <a:cxnSpLocks/>
          </p:cNvCxnSpPr>
          <p:nvPr userDrawn="1"/>
        </p:nvCxnSpPr>
        <p:spPr>
          <a:xfrm>
            <a:off x="2396012" y="2428523"/>
            <a:ext cx="0" cy="1655161"/>
          </a:xfrm>
          <a:prstGeom prst="line">
            <a:avLst/>
          </a:prstGeom>
          <a:solidFill>
            <a:schemeClr val="tx1"/>
          </a:solidFill>
          <a:ln w="19050" cap="rnd">
            <a:solidFill>
              <a:schemeClr val="accent6"/>
            </a:solidFill>
            <a:prstDash val="solid"/>
            <a:round/>
            <a:headEnd type="oval"/>
          </a:ln>
          <a:effectLst>
            <a:outerShdw blurRad="177800" dist="12700" dir="13500000" algn="br" rotWithShape="0">
              <a:schemeClr val="tx1">
                <a:lumMod val="85000"/>
                <a:alpha val="30000"/>
              </a:schemeClr>
            </a:outerShdw>
          </a:effectLst>
        </p:spPr>
      </p:cxnSp>
      <p:cxnSp>
        <p:nvCxnSpPr>
          <p:cNvPr id="47" name="Straight Connector 46">
            <a:extLst>
              <a:ext uri="{FF2B5EF4-FFF2-40B4-BE49-F238E27FC236}">
                <a16:creationId xmlns:a16="http://schemas.microsoft.com/office/drawing/2014/main" id="{B9CBD788-E990-4404-98BA-C4B9E26E8ACB}"/>
              </a:ext>
            </a:extLst>
          </p:cNvPr>
          <p:cNvCxnSpPr>
            <a:cxnSpLocks/>
          </p:cNvCxnSpPr>
          <p:nvPr userDrawn="1"/>
        </p:nvCxnSpPr>
        <p:spPr>
          <a:xfrm>
            <a:off x="6004624" y="2428523"/>
            <a:ext cx="0" cy="1655161"/>
          </a:xfrm>
          <a:prstGeom prst="line">
            <a:avLst/>
          </a:prstGeom>
          <a:solidFill>
            <a:schemeClr val="tx1"/>
          </a:solidFill>
          <a:ln w="19050" cap="rnd">
            <a:solidFill>
              <a:schemeClr val="accent6"/>
            </a:solidFill>
            <a:prstDash val="solid"/>
            <a:round/>
            <a:headEnd type="oval"/>
          </a:ln>
          <a:effectLst>
            <a:outerShdw blurRad="177800" dist="12700" dir="13500000" algn="br" rotWithShape="0">
              <a:schemeClr val="tx1">
                <a:lumMod val="85000"/>
                <a:alpha val="30000"/>
              </a:schemeClr>
            </a:outerShdw>
          </a:effectLst>
        </p:spPr>
      </p:cxnSp>
      <p:cxnSp>
        <p:nvCxnSpPr>
          <p:cNvPr id="48" name="Straight Connector 47">
            <a:extLst>
              <a:ext uri="{FF2B5EF4-FFF2-40B4-BE49-F238E27FC236}">
                <a16:creationId xmlns:a16="http://schemas.microsoft.com/office/drawing/2014/main" id="{31975EA4-164F-4C12-8C2C-95C36D4C0C69}"/>
              </a:ext>
            </a:extLst>
          </p:cNvPr>
          <p:cNvCxnSpPr>
            <a:cxnSpLocks/>
          </p:cNvCxnSpPr>
          <p:nvPr userDrawn="1"/>
        </p:nvCxnSpPr>
        <p:spPr>
          <a:xfrm>
            <a:off x="9613236" y="2428523"/>
            <a:ext cx="0" cy="1655161"/>
          </a:xfrm>
          <a:prstGeom prst="line">
            <a:avLst/>
          </a:prstGeom>
          <a:solidFill>
            <a:schemeClr val="tx1"/>
          </a:solidFill>
          <a:ln w="19050" cap="rnd">
            <a:solidFill>
              <a:schemeClr val="accent6"/>
            </a:solidFill>
            <a:prstDash val="solid"/>
            <a:round/>
            <a:headEnd type="oval"/>
          </a:ln>
          <a:effectLst>
            <a:outerShdw blurRad="177800" dist="12700" dir="13500000" algn="br" rotWithShape="0">
              <a:schemeClr val="tx1">
                <a:lumMod val="85000"/>
                <a:alpha val="30000"/>
              </a:schemeClr>
            </a:outerShdw>
          </a:effectLst>
        </p:spPr>
      </p:cxnSp>
      <p:sp>
        <p:nvSpPr>
          <p:cNvPr id="23" name="Rectangle: Top Corners Rounded 22">
            <a:extLst>
              <a:ext uri="{FF2B5EF4-FFF2-40B4-BE49-F238E27FC236}">
                <a16:creationId xmlns:a16="http://schemas.microsoft.com/office/drawing/2014/main" id="{F0CCC17C-49F3-692E-4835-2EF2B0BBA2A9}"/>
              </a:ext>
            </a:extLst>
          </p:cNvPr>
          <p:cNvSpPr/>
          <p:nvPr userDrawn="1"/>
        </p:nvSpPr>
        <p:spPr bwMode="auto">
          <a:xfrm rot="5400000" flipH="1">
            <a:off x="5436613" y="-2076654"/>
            <a:ext cx="736600" cy="11603740"/>
          </a:xfrm>
          <a:prstGeom prst="round2SameRect">
            <a:avLst>
              <a:gd name="adj1" fmla="val 50000"/>
              <a:gd name="adj2" fmla="val 0"/>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0" indent="0" defTabSz="932472" fontAlgn="base">
              <a:spcBef>
                <a:spcPct val="0"/>
              </a:spcBef>
              <a:spcAft>
                <a:spcPct val="0"/>
              </a:spcAft>
              <a:buFont typeface="Arial" panose="020B0604020202020204" pitchFamily="34" charset="0"/>
              <a:buNone/>
            </a:pPr>
            <a:endParaRPr lang="en-US" sz="2000" err="1">
              <a:solidFill>
                <a:schemeClr val="tx1"/>
              </a:solidFill>
              <a:cs typeface="Segoe UI" pitchFamily="34" charset="0"/>
            </a:endParaRPr>
          </a:p>
        </p:txBody>
      </p:sp>
    </p:spTree>
    <p:extLst>
      <p:ext uri="{BB962C8B-B14F-4D97-AF65-F5344CB8AC3E}">
        <p14:creationId xmlns:p14="http://schemas.microsoft.com/office/powerpoint/2010/main" val="148286697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4_Headline + Image">
    <p:bg>
      <p:bgPr>
        <a:solidFill>
          <a:srgbClr val="FFFFFF"/>
        </a:solidFill>
        <a:effectLst/>
      </p:bgPr>
    </p:bg>
    <p:spTree>
      <p:nvGrpSpPr>
        <p:cNvPr id="1" name=""/>
        <p:cNvGrpSpPr/>
        <p:nvPr/>
      </p:nvGrpSpPr>
      <p:grpSpPr>
        <a:xfrm>
          <a:off x="0" y="0"/>
          <a:ext cx="0" cy="0"/>
          <a:chOff x="0" y="0"/>
          <a:chExt cx="0" cy="0"/>
        </a:xfrm>
      </p:grpSpPr>
      <p:sp>
        <p:nvSpPr>
          <p:cNvPr id="105" name="Slide Number"/>
          <p:cNvSpPr txBox="1">
            <a:spLocks noGrp="1"/>
          </p:cNvSpPr>
          <p:nvPr>
            <p:ph type="sldNum" sz="quarter" idx="2"/>
          </p:nvPr>
        </p:nvSpPr>
        <p:spPr>
          <a:xfrm>
            <a:off x="11727382" y="6395835"/>
            <a:ext cx="147575" cy="171451"/>
          </a:xfrm>
          <a:prstGeom prst="rect">
            <a:avLst/>
          </a:prstGeom>
        </p:spPr>
        <p:txBody>
          <a:bodyPr lIns="0" tIns="0" rIns="0" bIns="0"/>
          <a:lstStyle>
            <a:lvl1pPr algn="r" defTabSz="292100">
              <a:defRPr sz="1000">
                <a:solidFill>
                  <a:srgbClr val="A6AAA9"/>
                </a:solidFill>
                <a:latin typeface="Avenir Book"/>
                <a:ea typeface="Avenir Book"/>
                <a:cs typeface="Avenir Book"/>
                <a:sym typeface="Avenir Book"/>
              </a:defRPr>
            </a:lvl1pPr>
          </a:lstStyle>
          <a:p>
            <a:fld id="{86CB4B4D-7CA3-9044-876B-883B54F8677D}" type="slidenum">
              <a:t>‹#›</a:t>
            </a:fld>
            <a:endParaRPr/>
          </a:p>
        </p:txBody>
      </p:sp>
      <p:sp>
        <p:nvSpPr>
          <p:cNvPr id="106" name="Syd_Mead_Gyroscopically_Stabilized_Two-Wheel_Car_ca1960.jpg"/>
          <p:cNvSpPr>
            <a:spLocks noGrp="1"/>
          </p:cNvSpPr>
          <p:nvPr>
            <p:ph type="pic" idx="13"/>
          </p:nvPr>
        </p:nvSpPr>
        <p:spPr>
          <a:xfrm>
            <a:off x="631640" y="1601562"/>
            <a:ext cx="10920094" cy="4479655"/>
          </a:xfrm>
          <a:prstGeom prst="rect">
            <a:avLst/>
          </a:prstGeom>
        </p:spPr>
        <p:txBody>
          <a:bodyPr lIns="91439" tIns="45719" rIns="91439" bIns="45719" anchor="t">
            <a:noAutofit/>
          </a:bodyPr>
          <a:lstStyle/>
          <a:p>
            <a:endParaRPr/>
          </a:p>
        </p:txBody>
      </p:sp>
      <p:sp>
        <p:nvSpPr>
          <p:cNvPr id="107" name="Smart Devices are getting market-ready."/>
          <p:cNvSpPr txBox="1">
            <a:spLocks noGrp="1"/>
          </p:cNvSpPr>
          <p:nvPr>
            <p:ph type="body" sz="quarter" idx="14"/>
          </p:nvPr>
        </p:nvSpPr>
        <p:spPr>
          <a:xfrm>
            <a:off x="-1" y="567141"/>
            <a:ext cx="12192001" cy="378052"/>
          </a:xfrm>
          <a:prstGeom prst="rect">
            <a:avLst/>
          </a:prstGeom>
        </p:spPr>
        <p:txBody>
          <a:bodyPr lIns="0" tIns="0" rIns="0" bIns="0" anchor="t"/>
          <a:lstStyle>
            <a:lvl1pPr marL="0" indent="0" algn="ctr" defTabSz="292100">
              <a:lnSpc>
                <a:spcPct val="70000"/>
              </a:lnSpc>
              <a:spcBef>
                <a:spcPts val="0"/>
              </a:spcBef>
              <a:buSzTx/>
              <a:buNone/>
              <a:defRPr sz="3500">
                <a:solidFill>
                  <a:srgbClr val="000000"/>
                </a:solidFill>
                <a:latin typeface="+mj-lt"/>
                <a:ea typeface="+mj-ea"/>
                <a:cs typeface="+mj-cs"/>
                <a:sym typeface="Avenir Heavy"/>
              </a:defRPr>
            </a:lvl1pPr>
          </a:lstStyle>
          <a:p>
            <a:r>
              <a:t>Smart Devices are getting market-ready.</a:t>
            </a:r>
          </a:p>
        </p:txBody>
      </p:sp>
      <p:sp>
        <p:nvSpPr>
          <p:cNvPr id="108" name="Group"/>
          <p:cNvSpPr txBox="1"/>
          <p:nvPr/>
        </p:nvSpPr>
        <p:spPr>
          <a:xfrm>
            <a:off x="314160" y="6394909"/>
            <a:ext cx="836497" cy="5091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a:spcBef>
                <a:spcPts val="3200"/>
              </a:spcBef>
              <a:defRPr sz="2000">
                <a:solidFill>
                  <a:srgbClr val="A6AAA9"/>
                </a:solidFill>
              </a:defRPr>
            </a:lvl1pPr>
          </a:lstStyle>
          <a:p>
            <a:r>
              <a:rPr sz="1000"/>
              <a:t>Prepared by</a:t>
            </a:r>
          </a:p>
        </p:txBody>
      </p:sp>
      <p:pic>
        <p:nvPicPr>
          <p:cNvPr id="109" name="Image" descr="Image"/>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23651" y="6415563"/>
            <a:ext cx="644327" cy="106595"/>
          </a:xfrm>
          <a:prstGeom prst="rect">
            <a:avLst/>
          </a:prstGeom>
          <a:ln w="12700">
            <a:miter lim="400000"/>
          </a:ln>
        </p:spPr>
      </p:pic>
    </p:spTree>
    <p:extLst>
      <p:ext uri="{BB962C8B-B14F-4D97-AF65-F5344CB8AC3E}">
        <p14:creationId xmlns:p14="http://schemas.microsoft.com/office/powerpoint/2010/main" val="382912941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HalfHalf_Image">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78B61739-9D88-9EF4-2B8C-8CE4BB4E6973}"/>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a:fill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7" name="Picture Placeholder 3">
            <a:extLst>
              <a:ext uri="{FF2B5EF4-FFF2-40B4-BE49-F238E27FC236}">
                <a16:creationId xmlns:a16="http://schemas.microsoft.com/office/drawing/2014/main" id="{3AEDEC4F-FC56-B05A-52AD-159156BC0DC8}"/>
              </a:ext>
            </a:extLst>
          </p:cNvPr>
          <p:cNvSpPr>
            <a:spLocks noGrp="1"/>
          </p:cNvSpPr>
          <p:nvPr>
            <p:ph type="pic" sz="quarter" idx="10" hasCustomPrompt="1"/>
          </p:nvPr>
        </p:nvSpPr>
        <p:spPr>
          <a:xfrm>
            <a:off x="6095998" y="1"/>
            <a:ext cx="6096000" cy="6857999"/>
          </a:xfrm>
        </p:spPr>
        <p:txBody>
          <a:bodyPr/>
          <a:lstStyle>
            <a:lvl1pPr marL="0" indent="0" algn="ctr">
              <a:lnSpc>
                <a:spcPct val="150000"/>
              </a:lnSpc>
              <a:buNone/>
              <a:defRPr b="1" i="0">
                <a:latin typeface="Segoe UI" panose="020B0502040204020203" pitchFamily="34" charset="0"/>
                <a:cs typeface="Segoe UI" panose="020B0502040204020203" pitchFamily="34" charset="0"/>
              </a:defRPr>
            </a:lvl1pPr>
          </a:lstStyle>
          <a:p>
            <a:r>
              <a:rPr lang="en-US"/>
              <a:t>Place Image Here</a:t>
            </a:r>
          </a:p>
        </p:txBody>
      </p:sp>
      <p:sp>
        <p:nvSpPr>
          <p:cNvPr id="9" name="Text Placeholder 2">
            <a:extLst>
              <a:ext uri="{FF2B5EF4-FFF2-40B4-BE49-F238E27FC236}">
                <a16:creationId xmlns:a16="http://schemas.microsoft.com/office/drawing/2014/main" id="{86E36583-F9DD-F5A4-8C8E-4DA14A70B4C9}"/>
              </a:ext>
            </a:extLst>
          </p:cNvPr>
          <p:cNvSpPr>
            <a:spLocks noGrp="1"/>
          </p:cNvSpPr>
          <p:nvPr>
            <p:ph type="body" sz="quarter" idx="11" hasCustomPrompt="1"/>
          </p:nvPr>
        </p:nvSpPr>
        <p:spPr>
          <a:xfrm>
            <a:off x="563499" y="1898650"/>
            <a:ext cx="4994021" cy="1661993"/>
          </a:xfrm>
        </p:spPr>
        <p:txBody>
          <a:bodyPr anchor="b">
            <a:noAutofit/>
          </a:bodyPr>
          <a:lstStyle>
            <a:lvl1pPr marL="0" indent="0">
              <a:buNone/>
              <a:defRPr sz="3600" b="1" i="0">
                <a:solidFill>
                  <a:schemeClr val="bg1"/>
                </a:solidFill>
                <a:latin typeface="+mj-lt"/>
                <a:cs typeface="Segoe UI" panose="020B0502040204020203" pitchFamily="34" charset="0"/>
              </a:defRPr>
            </a:lvl1pPr>
            <a:lvl2pPr>
              <a:defRPr b="1" i="0">
                <a:solidFill>
                  <a:schemeClr val="tx1"/>
                </a:solidFill>
                <a:latin typeface="Segoe UI" panose="020B0502040204020203" pitchFamily="34" charset="0"/>
                <a:cs typeface="Segoe UI" panose="020B0502040204020203" pitchFamily="34" charset="0"/>
              </a:defRPr>
            </a:lvl2pPr>
            <a:lvl3pPr>
              <a:defRPr b="1" i="0">
                <a:solidFill>
                  <a:schemeClr val="tx1"/>
                </a:solidFill>
                <a:latin typeface="Segoe UI" panose="020B0502040204020203" pitchFamily="34" charset="0"/>
                <a:cs typeface="Segoe UI" panose="020B0502040204020203" pitchFamily="34" charset="0"/>
              </a:defRPr>
            </a:lvl3pPr>
            <a:lvl4pPr>
              <a:defRPr b="1" i="0">
                <a:solidFill>
                  <a:schemeClr val="tx1"/>
                </a:solidFill>
                <a:latin typeface="Segoe UI" panose="020B0502040204020203" pitchFamily="34" charset="0"/>
                <a:cs typeface="Segoe UI" panose="020B0502040204020203" pitchFamily="34" charset="0"/>
              </a:defRPr>
            </a:lvl4pPr>
            <a:lvl5pPr>
              <a:defRPr b="1" i="0">
                <a:solidFill>
                  <a:schemeClr val="tx1"/>
                </a:solidFill>
                <a:latin typeface="Segoe UI" panose="020B0502040204020203" pitchFamily="34" charset="0"/>
                <a:cs typeface="Segoe UI" panose="020B0502040204020203" pitchFamily="34" charset="0"/>
              </a:defRPr>
            </a:lvl5pPr>
          </a:lstStyle>
          <a:p>
            <a:r>
              <a:rPr lang="en-US" b="1">
                <a:latin typeface="Segoe UI" panose="020B0502040204020203" pitchFamily="34" charset="0"/>
              </a:rPr>
              <a:t>Click to edit text</a:t>
            </a:r>
          </a:p>
        </p:txBody>
      </p:sp>
      <p:sp>
        <p:nvSpPr>
          <p:cNvPr id="10" name="Text Placeholder 2">
            <a:extLst>
              <a:ext uri="{FF2B5EF4-FFF2-40B4-BE49-F238E27FC236}">
                <a16:creationId xmlns:a16="http://schemas.microsoft.com/office/drawing/2014/main" id="{B82B0577-328B-7A93-57D9-7D2DF5CA488D}"/>
              </a:ext>
            </a:extLst>
          </p:cNvPr>
          <p:cNvSpPr>
            <a:spLocks noGrp="1"/>
          </p:cNvSpPr>
          <p:nvPr>
            <p:ph type="body" sz="quarter" idx="12" hasCustomPrompt="1"/>
          </p:nvPr>
        </p:nvSpPr>
        <p:spPr>
          <a:xfrm>
            <a:off x="563499" y="3795492"/>
            <a:ext cx="3983038" cy="369332"/>
          </a:xfrm>
        </p:spPr>
        <p:txBody>
          <a:bodyPr/>
          <a:lstStyle>
            <a:lvl1pPr marL="0" indent="0">
              <a:buNone/>
              <a:defRPr sz="2400">
                <a:solidFill>
                  <a:schemeClr val="bg1"/>
                </a:solidFill>
                <a:latin typeface="+mn-lt"/>
              </a:defRPr>
            </a:lvl1pPr>
            <a:lvl2pPr marL="228600" indent="0">
              <a:buNone/>
              <a:defRPr sz="2400">
                <a:solidFill>
                  <a:schemeClr val="tx1"/>
                </a:solidFill>
                <a:latin typeface="+mj-lt"/>
              </a:defRPr>
            </a:lvl2pPr>
            <a:lvl3pPr marL="457200" indent="0">
              <a:buNone/>
              <a:defRPr sz="2400">
                <a:solidFill>
                  <a:schemeClr val="tx1"/>
                </a:solidFill>
                <a:latin typeface="+mj-lt"/>
              </a:defRPr>
            </a:lvl3pPr>
            <a:lvl4pPr marL="661988" indent="0">
              <a:buNone/>
              <a:defRPr sz="2400">
                <a:solidFill>
                  <a:schemeClr val="tx1"/>
                </a:solidFill>
                <a:latin typeface="+mj-lt"/>
              </a:defRPr>
            </a:lvl4pPr>
            <a:lvl5pPr marL="855663" indent="0">
              <a:buNone/>
              <a:defRPr sz="2400">
                <a:solidFill>
                  <a:schemeClr val="tx1"/>
                </a:solidFill>
                <a:latin typeface="+mj-lt"/>
              </a:defRPr>
            </a:lvl5pPr>
          </a:lstStyle>
          <a:p>
            <a:r>
              <a:rPr lang="en-US" sz="2400"/>
              <a:t>Click to edit text</a:t>
            </a:r>
          </a:p>
        </p:txBody>
      </p:sp>
      <p:sp>
        <p:nvSpPr>
          <p:cNvPr id="2" name="Footer Placeholder 1">
            <a:extLst>
              <a:ext uri="{FF2B5EF4-FFF2-40B4-BE49-F238E27FC236}">
                <a16:creationId xmlns:a16="http://schemas.microsoft.com/office/drawing/2014/main" id="{B4669950-DF58-3F4B-0000-211B8603BA2E}"/>
              </a:ext>
            </a:extLst>
          </p:cNvPr>
          <p:cNvSpPr>
            <a:spLocks noGrp="1"/>
          </p:cNvSpPr>
          <p:nvPr>
            <p:ph type="ftr" sz="quarter" idx="13"/>
          </p:nvPr>
        </p:nvSpPr>
        <p:spPr/>
        <p:txBody>
          <a:bodyPr/>
          <a:lstStyle>
            <a:lvl1pPr>
              <a:defRPr>
                <a:solidFill>
                  <a:schemeClr val="bg1"/>
                </a:solidFill>
              </a:defRPr>
            </a:lvl1pPr>
          </a:lstStyle>
          <a:p>
            <a:r>
              <a:rPr lang="en-US"/>
              <a:t>Microsoft Confidential</a:t>
            </a:r>
          </a:p>
        </p:txBody>
      </p:sp>
      <p:sp>
        <p:nvSpPr>
          <p:cNvPr id="3" name="Slide Number Placeholder 2">
            <a:extLst>
              <a:ext uri="{FF2B5EF4-FFF2-40B4-BE49-F238E27FC236}">
                <a16:creationId xmlns:a16="http://schemas.microsoft.com/office/drawing/2014/main" id="{CFD5AF84-2053-9C47-0F10-14DA1507923E}"/>
              </a:ext>
            </a:extLst>
          </p:cNvPr>
          <p:cNvSpPr>
            <a:spLocks noGrp="1"/>
          </p:cNvSpPr>
          <p:nvPr>
            <p:ph type="sldNum" sz="quarter" idx="14"/>
          </p:nvPr>
        </p:nvSpPr>
        <p:spPr/>
        <p:txBody>
          <a:bodyPr/>
          <a:lstStyle/>
          <a:p>
            <a:fld id="{F126207E-29C7-4F9F-8309-C6BAAD6BC8C8}" type="slidenum">
              <a:rPr lang="en-US" smtClean="0"/>
              <a:pPr/>
              <a:t>‹#›</a:t>
            </a:fld>
            <a:endParaRPr lang="en-US"/>
          </a:p>
        </p:txBody>
      </p:sp>
    </p:spTree>
    <p:extLst>
      <p:ext uri="{BB962C8B-B14F-4D97-AF65-F5344CB8AC3E}">
        <p14:creationId xmlns:p14="http://schemas.microsoft.com/office/powerpoint/2010/main" val="3640813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Wave_Lilac_CSACTO">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7E1D88-4F15-12D2-B1B7-95A0CEE0834A}"/>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837" y="0"/>
            <a:ext cx="12188952" cy="6858350"/>
          </a:xfrm>
          <a:prstGeom prst="rect">
            <a:avLst/>
          </a:prstGeom>
        </p:spPr>
      </p:pic>
      <p:sp>
        <p:nvSpPr>
          <p:cNvPr id="7" name="Rectangle 6">
            <a:extLst>
              <a:ext uri="{FF2B5EF4-FFF2-40B4-BE49-F238E27FC236}">
                <a16:creationId xmlns:a16="http://schemas.microsoft.com/office/drawing/2014/main" id="{6D1C4CC3-0DAA-5C43-0DC8-B8F569F7881C}"/>
              </a:ext>
            </a:extLst>
          </p:cNvPr>
          <p:cNvSpPr/>
          <p:nvPr userDrawn="1"/>
        </p:nvSpPr>
        <p:spPr bwMode="auto">
          <a:xfrm>
            <a:off x="1524" y="0"/>
            <a:ext cx="12188952" cy="6858000"/>
          </a:xfrm>
          <a:prstGeom prst="rect">
            <a:avLst/>
          </a:prstGeom>
          <a:gradFill>
            <a:gsLst>
              <a:gs pos="50000">
                <a:srgbClr val="C5B4E3"/>
              </a:gs>
              <a:gs pos="0">
                <a:srgbClr val="C5B4E3">
                  <a:alpha val="0"/>
                </a:srgbClr>
              </a:gs>
            </a:gsLst>
            <a:lin ang="9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j-lt"/>
                <a:cs typeface="Segoe UI" panose="020B0502040204020203" pitchFamily="34" charset="0"/>
              </a:defRPr>
            </a:lvl1pPr>
          </a:lstStyle>
          <a:p>
            <a:r>
              <a:rPr lang="en-US"/>
              <a:t>Event name or </a:t>
            </a:r>
            <a:br>
              <a:rPr lang="en-US"/>
            </a:br>
            <a:r>
              <a:rPr lang="en-US"/>
              <a:t>presentation title </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pic>
        <p:nvPicPr>
          <p:cNvPr id="4" name="Picture 3">
            <a:extLst>
              <a:ext uri="{FF2B5EF4-FFF2-40B4-BE49-F238E27FC236}">
                <a16:creationId xmlns:a16="http://schemas.microsoft.com/office/drawing/2014/main" id="{A811A919-ACA9-2FA5-EEC7-3088195CA37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a:off x="582043" y="582613"/>
            <a:ext cx="2256503" cy="457199"/>
          </a:xfrm>
          <a:prstGeom prst="rect">
            <a:avLst/>
          </a:prstGeom>
        </p:spPr>
      </p:pic>
      <p:sp>
        <p:nvSpPr>
          <p:cNvPr id="6" name="Subtitle">
            <a:extLst>
              <a:ext uri="{FF2B5EF4-FFF2-40B4-BE49-F238E27FC236}">
                <a16:creationId xmlns:a16="http://schemas.microsoft.com/office/drawing/2014/main" id="{981503A1-48AB-85D1-ABBD-E9775D8BE99D}"/>
              </a:ext>
            </a:extLst>
          </p:cNvPr>
          <p:cNvSpPr>
            <a:spLocks noGrp="1"/>
          </p:cNvSpPr>
          <p:nvPr>
            <p:ph type="body" sz="quarter" idx="12" hasCustomPrompt="1"/>
          </p:nvPr>
        </p:nvSpPr>
        <p:spPr>
          <a:xfrm>
            <a:off x="582042" y="4202113"/>
            <a:ext cx="8193024" cy="215444"/>
          </a:xfrm>
          <a:prstGeom prst="rect">
            <a:avLst/>
          </a:prstGeom>
          <a:noFill/>
        </p:spPr>
        <p:txBody>
          <a:bodyPr wrap="square" lIns="0" tIns="0" rIns="0" bIns="0">
            <a:spAutoFit/>
          </a:bodyPr>
          <a:lstStyle>
            <a:lvl1pPr marL="0" indent="0">
              <a:spcBef>
                <a:spcPts val="0"/>
              </a:spcBef>
              <a:buNone/>
              <a:defRPr sz="14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931169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89435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userDrawn="1">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Wave_Lilac_Logo">
    <p:bg>
      <p:bgPr>
        <a:solidFill>
          <a:srgbClr val="C5B4E3"/>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BBE17FD-0E7A-AA31-9C18-5F06CF23AA97}"/>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837" y="0"/>
            <a:ext cx="12188952" cy="6858350"/>
          </a:xfrm>
          <a:prstGeom prst="rect">
            <a:avLst/>
          </a:prstGeom>
        </p:spPr>
      </p:pic>
      <p:sp>
        <p:nvSpPr>
          <p:cNvPr id="12" name="Rectangle 11">
            <a:extLst>
              <a:ext uri="{FF2B5EF4-FFF2-40B4-BE49-F238E27FC236}">
                <a16:creationId xmlns:a16="http://schemas.microsoft.com/office/drawing/2014/main" id="{40039B80-B180-7196-CD34-9F6AD8BB33F7}"/>
              </a:ext>
            </a:extLst>
          </p:cNvPr>
          <p:cNvSpPr/>
          <p:nvPr userDrawn="1"/>
        </p:nvSpPr>
        <p:spPr bwMode="auto">
          <a:xfrm>
            <a:off x="1524" y="0"/>
            <a:ext cx="12188952" cy="6858000"/>
          </a:xfrm>
          <a:prstGeom prst="rect">
            <a:avLst/>
          </a:prstGeom>
          <a:gradFill>
            <a:gsLst>
              <a:gs pos="50000">
                <a:srgbClr val="C5B4E3"/>
              </a:gs>
              <a:gs pos="0">
                <a:srgbClr val="C5B4E3">
                  <a:alpha val="0"/>
                </a:srgbClr>
              </a:gs>
            </a:gsLst>
            <a:lin ang="9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589FF709-91C1-4573-83A1-5F07DB1F5083}"/>
              </a:ext>
            </a:extLst>
          </p:cNvPr>
          <p:cNvSpPr>
            <a:spLocks noGrp="1"/>
          </p:cNvSpPr>
          <p:nvPr>
            <p:ph type="title" hasCustomPrompt="1"/>
          </p:nvPr>
        </p:nvSpPr>
        <p:spPr>
          <a:xfrm>
            <a:off x="569912" y="2769057"/>
            <a:ext cx="8193024" cy="1231106"/>
          </a:xfrm>
          <a:noFill/>
        </p:spPr>
        <p:txBody>
          <a:bodyPr wrap="square" lIns="0" tIns="0" rIns="0" bIns="0" anchor="b" anchorCtr="0">
            <a:spAutoFit/>
          </a:bodyPr>
          <a:lstStyle>
            <a:lvl1pPr>
              <a:defRPr sz="4000" b="0" i="0" spc="-50" baseline="0">
                <a:solidFill>
                  <a:srgbClr val="000000"/>
                </a:solidFill>
                <a:latin typeface="+mj-lt"/>
                <a:cs typeface="Segoe UI" panose="020B0502040204020203" pitchFamily="34" charset="0"/>
              </a:defRPr>
            </a:lvl1pPr>
          </a:lstStyle>
          <a:p>
            <a:r>
              <a:rPr lang="en-US"/>
              <a:t>Event name or </a:t>
            </a:r>
            <a:br>
              <a:rPr lang="en-US"/>
            </a:br>
            <a:r>
              <a:rPr lang="en-US"/>
              <a:t>presentation title </a:t>
            </a:r>
          </a:p>
        </p:txBody>
      </p:sp>
      <p:sp>
        <p:nvSpPr>
          <p:cNvPr id="9" name="Text Placeholder 4">
            <a:extLst>
              <a:ext uri="{FF2B5EF4-FFF2-40B4-BE49-F238E27FC236}">
                <a16:creationId xmlns:a16="http://schemas.microsoft.com/office/drawing/2014/main" id="{168A2A81-4605-F98C-B92F-A3B13D8B5A7A}"/>
              </a:ext>
            </a:extLst>
          </p:cNvPr>
          <p:cNvSpPr>
            <a:spLocks noGrp="1"/>
          </p:cNvSpPr>
          <p:nvPr>
            <p:ph type="body" sz="quarter" idx="13" hasCustomPrompt="1"/>
          </p:nvPr>
        </p:nvSpPr>
        <p:spPr>
          <a:xfrm>
            <a:off x="582042" y="6446520"/>
            <a:ext cx="1645920"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Date</a:t>
            </a:r>
          </a:p>
        </p:txBody>
      </p:sp>
      <p:sp>
        <p:nvSpPr>
          <p:cNvPr id="10" name="Text Placeholder 4">
            <a:extLst>
              <a:ext uri="{FF2B5EF4-FFF2-40B4-BE49-F238E27FC236}">
                <a16:creationId xmlns:a16="http://schemas.microsoft.com/office/drawing/2014/main" id="{5E9798E2-7B19-CF43-2EBC-CF37023D81BD}"/>
              </a:ext>
            </a:extLst>
          </p:cNvPr>
          <p:cNvSpPr>
            <a:spLocks noGrp="1"/>
          </p:cNvSpPr>
          <p:nvPr>
            <p:ph type="body" sz="quarter" idx="14" hasCustomPrompt="1"/>
          </p:nvPr>
        </p:nvSpPr>
        <p:spPr>
          <a:xfrm>
            <a:off x="2471054" y="6446520"/>
            <a:ext cx="6336792" cy="153888"/>
          </a:xfrm>
          <a:prstGeom prst="rect">
            <a:avLst/>
          </a:prstGeom>
          <a:noFill/>
        </p:spPr>
        <p:txBody>
          <a:bodyPr wrap="square" lIns="0" tIns="0" rIns="0" bIns="0">
            <a:spAutoFit/>
          </a:bodyPr>
          <a:lstStyle>
            <a:lvl1pPr marL="0" indent="0">
              <a:spcBef>
                <a:spcPts val="0"/>
              </a:spcBef>
              <a:buNone/>
              <a:defRPr sz="1000" spc="0" baseline="0">
                <a:solidFill>
                  <a:srgbClr val="000000"/>
                </a:solidFill>
                <a:latin typeface="+mn-lt"/>
                <a:cs typeface="Segoe UI" panose="020B0502040204020203" pitchFamily="34" charset="0"/>
              </a:defRPr>
            </a:lvl1pPr>
          </a:lstStyle>
          <a:p>
            <a:pPr lvl="0"/>
            <a:r>
              <a:rPr lang="en-US"/>
              <a:t>Microsoft confidential</a:t>
            </a:r>
          </a:p>
        </p:txBody>
      </p:sp>
      <p:pic>
        <p:nvPicPr>
          <p:cNvPr id="6" name="MS logo gray - EMF">
            <a:extLst>
              <a:ext uri="{FF2B5EF4-FFF2-40B4-BE49-F238E27FC236}">
                <a16:creationId xmlns:a16="http://schemas.microsoft.com/office/drawing/2014/main" id="{30A3A24A-3DFC-85A7-2734-9BEB0597E5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Subtitle">
            <a:extLst>
              <a:ext uri="{FF2B5EF4-FFF2-40B4-BE49-F238E27FC236}">
                <a16:creationId xmlns:a16="http://schemas.microsoft.com/office/drawing/2014/main" id="{324A0A82-2FB1-C024-95E6-293EC406A855}"/>
              </a:ext>
            </a:extLst>
          </p:cNvPr>
          <p:cNvSpPr>
            <a:spLocks noGrp="1"/>
          </p:cNvSpPr>
          <p:nvPr>
            <p:ph type="body" sz="quarter" idx="12" hasCustomPrompt="1"/>
          </p:nvPr>
        </p:nvSpPr>
        <p:spPr>
          <a:xfrm>
            <a:off x="582042" y="4202113"/>
            <a:ext cx="8193024" cy="215444"/>
          </a:xfrm>
          <a:prstGeom prst="rect">
            <a:avLst/>
          </a:prstGeom>
          <a:noFill/>
        </p:spPr>
        <p:txBody>
          <a:bodyPr wrap="square" lIns="0" tIns="0" rIns="0" bIns="0">
            <a:spAutoFit/>
          </a:bodyPr>
          <a:lstStyle>
            <a:lvl1pPr marL="0" indent="0">
              <a:spcBef>
                <a:spcPts val="0"/>
              </a:spcBef>
              <a:buNone/>
              <a:defRPr sz="14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3156647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50">
          <p15:clr>
            <a:srgbClr val="FBAE40"/>
          </p15:clr>
        </p15:guide>
        <p15:guide id="2" orient="horz" pos="264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_Solid_Lilac">
    <p:bg>
      <p:bgPr>
        <a:solidFill>
          <a:srgbClr val="B9DCD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5EE1C7-4740-FB5E-08C2-1AB152F96F0D}"/>
              </a:ext>
            </a:extLst>
          </p:cNvPr>
          <p:cNvPicPr>
            <a:picLocks noChangeAspect="1"/>
          </p:cNvPicPr>
          <p:nvPr userDrawn="1"/>
        </p:nvPicPr>
        <p:blipFill>
          <a:blip r:embed="rId2"/>
          <a:srcRect/>
          <a:stretch/>
        </p:blipFill>
        <p:spPr>
          <a:xfrm>
            <a:off x="-1" y="614"/>
            <a:ext cx="12192002" cy="6857122"/>
          </a:xfrm>
          <a:prstGeom prst="rect">
            <a:avLst/>
          </a:prstGeom>
        </p:spPr>
      </p:pic>
      <p:sp>
        <p:nvSpPr>
          <p:cNvPr id="4" name="Rectangle 3">
            <a:extLst>
              <a:ext uri="{FF2B5EF4-FFF2-40B4-BE49-F238E27FC236}">
                <a16:creationId xmlns:a16="http://schemas.microsoft.com/office/drawing/2014/main" id="{29074A52-3F2A-9EE7-4B27-C5F233F838DE}"/>
              </a:ext>
            </a:extLst>
          </p:cNvPr>
          <p:cNvSpPr/>
          <p:nvPr userDrawn="1"/>
        </p:nvSpPr>
        <p:spPr bwMode="auto">
          <a:xfrm>
            <a:off x="1524" y="0"/>
            <a:ext cx="12188952" cy="6858000"/>
          </a:xfrm>
          <a:prstGeom prst="rect">
            <a:avLst/>
          </a:prstGeom>
          <a:gradFill>
            <a:gsLst>
              <a:gs pos="60000">
                <a:srgbClr val="C5B4E3">
                  <a:alpha val="90000"/>
                </a:srgbClr>
              </a:gs>
              <a:gs pos="5000">
                <a:srgbClr val="C5B4E3">
                  <a:alpha val="0"/>
                </a:srgbClr>
              </a:gs>
            </a:gsLst>
            <a:lin ang="96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a:gradFill>
                <a:gsLst>
                  <a:gs pos="0">
                    <a:srgbClr val="FFFFFF"/>
                  </a:gs>
                  <a:gs pos="100000">
                    <a:srgbClr val="FFFFFF"/>
                  </a:gs>
                </a:gsLst>
                <a:lin ang="5400000" scaled="0"/>
              </a:gradFill>
              <a:ea typeface="Segoe UI" pitchFamily="34" charset="0"/>
              <a:cs typeface="Segoe UI" pitchFamily="34" charset="0"/>
            </a:endParaRPr>
          </a:p>
        </p:txBody>
      </p:sp>
      <p:sp>
        <p:nvSpPr>
          <p:cNvPr id="17" name="Title 1">
            <a:extLst>
              <a:ext uri="{FF2B5EF4-FFF2-40B4-BE49-F238E27FC236}">
                <a16:creationId xmlns:a16="http://schemas.microsoft.com/office/drawing/2014/main" id="{D706A20D-6595-A60E-C56C-327354C21B7B}"/>
              </a:ext>
            </a:extLst>
          </p:cNvPr>
          <p:cNvSpPr>
            <a:spLocks noGrp="1"/>
          </p:cNvSpPr>
          <p:nvPr>
            <p:ph type="title" hasCustomPrompt="1"/>
          </p:nvPr>
        </p:nvSpPr>
        <p:spPr>
          <a:xfrm>
            <a:off x="569911" y="3384610"/>
            <a:ext cx="6949440" cy="615553"/>
          </a:xfrm>
          <a:noFill/>
        </p:spPr>
        <p:txBody>
          <a:bodyPr wrap="square" lIns="0" tIns="0" rIns="0" bIns="0" anchor="b" anchorCtr="0">
            <a:spAutoFit/>
          </a:bodyPr>
          <a:lstStyle>
            <a:lvl1pPr>
              <a:defRPr sz="4000" b="0" i="0" spc="-50" baseline="0">
                <a:solidFill>
                  <a:schemeClr val="tx1"/>
                </a:solidFill>
                <a:latin typeface="+mn-lt"/>
                <a:cs typeface="Segoe UI" panose="020B0502040204020203" pitchFamily="34" charset="0"/>
              </a:defRPr>
            </a:lvl1pPr>
          </a:lstStyle>
          <a:p>
            <a:r>
              <a:rPr lang="en-US"/>
              <a:t>Section divider title</a:t>
            </a:r>
          </a:p>
        </p:txBody>
      </p:sp>
      <p:pic>
        <p:nvPicPr>
          <p:cNvPr id="5" name="Graphic 4">
            <a:extLst>
              <a:ext uri="{FF2B5EF4-FFF2-40B4-BE49-F238E27FC236}">
                <a16:creationId xmlns:a16="http://schemas.microsoft.com/office/drawing/2014/main" id="{94A5D70D-F143-643A-7BA5-AE838F1398DB}"/>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82042" y="5797122"/>
            <a:ext cx="914400" cy="478266"/>
          </a:xfrm>
          <a:prstGeom prst="rect">
            <a:avLst/>
          </a:prstGeom>
          <a:effectLst/>
        </p:spPr>
      </p:pic>
      <p:sp>
        <p:nvSpPr>
          <p:cNvPr id="6" name="Text Placeholder 4">
            <a:extLst>
              <a:ext uri="{FF2B5EF4-FFF2-40B4-BE49-F238E27FC236}">
                <a16:creationId xmlns:a16="http://schemas.microsoft.com/office/drawing/2014/main" id="{D7B05DCE-3D4E-B234-9CF8-EE146E7BA853}"/>
              </a:ext>
            </a:extLst>
          </p:cNvPr>
          <p:cNvSpPr>
            <a:spLocks noGrp="1"/>
          </p:cNvSpPr>
          <p:nvPr>
            <p:ph type="body" sz="quarter" idx="12" hasCustomPrompt="1"/>
          </p:nvPr>
        </p:nvSpPr>
        <p:spPr>
          <a:xfrm>
            <a:off x="582042" y="4209297"/>
            <a:ext cx="6949440" cy="215444"/>
          </a:xfrm>
          <a:prstGeom prst="rect">
            <a:avLst/>
          </a:prstGeom>
          <a:noFill/>
        </p:spPr>
        <p:txBody>
          <a:bodyPr wrap="square" lIns="0" tIns="0" rIns="0" bIns="0">
            <a:spAutoFit/>
          </a:bodyPr>
          <a:lstStyle>
            <a:lvl1pPr marL="0" indent="0">
              <a:spcBef>
                <a:spcPts val="0"/>
              </a:spcBef>
              <a:buNone/>
              <a:defRPr sz="14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9758904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075">
          <p15:clr>
            <a:srgbClr val="FBAE40"/>
          </p15:clr>
        </p15:guide>
        <p15:guide id="2" orient="horz" pos="2450">
          <p15:clr>
            <a:srgbClr val="FBAE40"/>
          </p15:clr>
        </p15:guide>
        <p15:guide id="3" orient="horz" pos="26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331180"/>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slide_with Logo">
    <p:bg>
      <p:bgRef idx="1001">
        <a:schemeClr val="bg2"/>
      </p:bgRef>
    </p:bg>
    <p:spTree>
      <p:nvGrpSpPr>
        <p:cNvPr id="1" name=""/>
        <p:cNvGrpSpPr/>
        <p:nvPr/>
      </p:nvGrpSpPr>
      <p:grpSpPr>
        <a:xfrm>
          <a:off x="0" y="0"/>
          <a:ext cx="0" cy="0"/>
          <a:chOff x="0" y="0"/>
          <a:chExt cx="0" cy="0"/>
        </a:xfrm>
      </p:grpSpPr>
      <p:pic>
        <p:nvPicPr>
          <p:cNvPr id="2" name="MS logo gray - EMF">
            <a:extLst>
              <a:ext uri="{FF2B5EF4-FFF2-40B4-BE49-F238E27FC236}">
                <a16:creationId xmlns:a16="http://schemas.microsoft.com/office/drawing/2014/main" id="{34855668-1A0A-E5EE-1D0F-97B30351BA0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Text Box 3"/>
          <p:cNvSpPr txBox="1">
            <a:spLocks noChangeArrowheads="1"/>
          </p:cNvSpPr>
          <p:nvPr/>
        </p:nvSpPr>
        <p:spPr bwMode="blackWhite">
          <a:xfrm>
            <a:off x="584200" y="6446520"/>
            <a:ext cx="8193024" cy="15388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1000">
                <a:solidFill>
                  <a:schemeClr val="tx1"/>
                </a:solidFill>
                <a:cs typeface="Segoe UI" pitchFamily="34" charset="0"/>
              </a:rPr>
              <a:t>© Copyright Microsoft Corporation. All rights reserved. </a:t>
            </a:r>
          </a:p>
        </p:txBody>
      </p:sp>
      <p:sp>
        <p:nvSpPr>
          <p:cNvPr id="3" name="Title 1">
            <a:extLst>
              <a:ext uri="{FF2B5EF4-FFF2-40B4-BE49-F238E27FC236}">
                <a16:creationId xmlns:a16="http://schemas.microsoft.com/office/drawing/2014/main" id="{5072CE3E-C99E-C188-A13F-A0815FF096D2}"/>
              </a:ext>
            </a:extLst>
          </p:cNvPr>
          <p:cNvSpPr>
            <a:spLocks noGrp="1"/>
          </p:cNvSpPr>
          <p:nvPr>
            <p:ph type="title" hasCustomPrompt="1"/>
          </p:nvPr>
        </p:nvSpPr>
        <p:spPr>
          <a:xfrm>
            <a:off x="588262" y="-307777"/>
            <a:ext cx="8193024" cy="307777"/>
          </a:xfrm>
        </p:spPr>
        <p:txBody>
          <a:bodyPr/>
          <a:lstStyle>
            <a:lvl1pPr>
              <a:defRPr sz="2000" b="0" i="0">
                <a:solidFill>
                  <a:srgbClr val="001F2D"/>
                </a:solidFill>
                <a:latin typeface="+mj-lt"/>
                <a:cs typeface="Segoe UI Semibold" panose="020B0502040204020203" pitchFamily="34" charset="0"/>
              </a:defRPr>
            </a:lvl1pPr>
          </a:lstStyle>
          <a:p>
            <a:r>
              <a:rPr lang="en-US"/>
              <a:t>Final slide with logo</a:t>
            </a:r>
          </a:p>
        </p:txBody>
      </p:sp>
    </p:spTree>
    <p:extLst>
      <p:ext uri="{BB962C8B-B14F-4D97-AF65-F5344CB8AC3E}">
        <p14:creationId xmlns:p14="http://schemas.microsoft.com/office/powerpoint/2010/main" val="33877102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3_Blank_with Head_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588262" y="585216"/>
            <a:ext cx="9424102" cy="430887"/>
          </a:xfrm>
        </p:spPr>
        <p:txBody>
          <a:bodyPr/>
          <a:lstStyle>
            <a:lvl1pPr>
              <a:defRPr sz="2800" b="0" i="0">
                <a:solidFill>
                  <a:schemeClr val="tx1"/>
                </a:solidFill>
                <a:latin typeface="+mj-lt"/>
                <a:cs typeface="Segoe UI Semibold" panose="020B0502040204020203" pitchFamily="34" charset="0"/>
              </a:defRPr>
            </a:lvl1pPr>
          </a:lstStyle>
          <a:p>
            <a:r>
              <a:rPr lang="en-US"/>
              <a:t>Click to edit Master title style</a:t>
            </a:r>
          </a:p>
        </p:txBody>
      </p:sp>
      <p:pic>
        <p:nvPicPr>
          <p:cNvPr id="32" name="Picture 31">
            <a:extLst>
              <a:ext uri="{FF2B5EF4-FFF2-40B4-BE49-F238E27FC236}">
                <a16:creationId xmlns:a16="http://schemas.microsoft.com/office/drawing/2014/main" id="{D3CA3A44-7F30-56F1-4C65-25441DDE5064}"/>
              </a:ext>
            </a:extLst>
          </p:cNvPr>
          <p:cNvPicPr>
            <a:picLocks noChangeAspect="1"/>
          </p:cNvPicPr>
          <p:nvPr userDrawn="1"/>
        </p:nvPicPr>
        <p:blipFill>
          <a:blip r:embed="rId2" cstate="hqprint">
            <a:extLst>
              <a:ext uri="{28A0092B-C50C-407E-A947-70E740481C1C}">
                <a14:useLocalDpi xmlns:a14="http://schemas.microsoft.com/office/drawing/2010/main"/>
              </a:ext>
            </a:extLst>
          </a:blip>
          <a:srcRect/>
          <a:stretch/>
        </p:blipFill>
        <p:spPr>
          <a:xfrm>
            <a:off x="10422732" y="565356"/>
            <a:ext cx="1205707" cy="467008"/>
          </a:xfrm>
          <a:prstGeom prst="rect">
            <a:avLst/>
          </a:prstGeom>
        </p:spPr>
      </p:pic>
      <p:grpSp>
        <p:nvGrpSpPr>
          <p:cNvPr id="33" name="Group 32">
            <a:extLst>
              <a:ext uri="{FF2B5EF4-FFF2-40B4-BE49-F238E27FC236}">
                <a16:creationId xmlns:a16="http://schemas.microsoft.com/office/drawing/2014/main" id="{BD66206B-1A32-F8E0-7052-B57594919484}"/>
              </a:ext>
            </a:extLst>
          </p:cNvPr>
          <p:cNvGrpSpPr/>
          <p:nvPr userDrawn="1"/>
        </p:nvGrpSpPr>
        <p:grpSpPr>
          <a:xfrm>
            <a:off x="0" y="5849217"/>
            <a:ext cx="12192000" cy="1008784"/>
            <a:chOff x="0" y="5849217"/>
            <a:chExt cx="12192000" cy="1008784"/>
          </a:xfrm>
        </p:grpSpPr>
        <p:sp>
          <p:nvSpPr>
            <p:cNvPr id="34" name="Freeform: Shape 33">
              <a:extLst>
                <a:ext uri="{FF2B5EF4-FFF2-40B4-BE49-F238E27FC236}">
                  <a16:creationId xmlns:a16="http://schemas.microsoft.com/office/drawing/2014/main" id="{DAEDAB39-AA82-13AB-EA60-F03E3F85EFBE}"/>
                </a:ext>
              </a:extLst>
            </p:cNvPr>
            <p:cNvSpPr/>
            <p:nvPr userDrawn="1"/>
          </p:nvSpPr>
          <p:spPr>
            <a:xfrm>
              <a:off x="0" y="6084912"/>
              <a:ext cx="12192000" cy="661028"/>
            </a:xfrm>
            <a:custGeom>
              <a:avLst/>
              <a:gdLst>
                <a:gd name="connsiteX0" fmla="*/ 0 w 9141714"/>
                <a:gd name="connsiteY0" fmla="*/ 78258 h 495647"/>
                <a:gd name="connsiteX1" fmla="*/ 0 w 9141714"/>
                <a:gd name="connsiteY1" fmla="*/ 415538 h 495647"/>
                <a:gd name="connsiteX2" fmla="*/ 623983 w 9141714"/>
                <a:gd name="connsiteY2" fmla="*/ 201321 h 495647"/>
                <a:gd name="connsiteX3" fmla="*/ 659035 w 9141714"/>
                <a:gd name="connsiteY3" fmla="*/ 196653 h 495647"/>
                <a:gd name="connsiteX4" fmla="*/ 2759678 w 9141714"/>
                <a:gd name="connsiteY4" fmla="*/ 205226 h 495647"/>
                <a:gd name="connsiteX5" fmla="*/ 2838450 w 9141714"/>
                <a:gd name="connsiteY5" fmla="*/ 210750 h 495647"/>
                <a:gd name="connsiteX6" fmla="*/ 2947035 w 9141714"/>
                <a:gd name="connsiteY6" fmla="*/ 218751 h 495647"/>
                <a:gd name="connsiteX7" fmla="*/ 3073146 w 9141714"/>
                <a:gd name="connsiteY7" fmla="*/ 228657 h 495647"/>
                <a:gd name="connsiteX8" fmla="*/ 3073337 w 9141714"/>
                <a:gd name="connsiteY8" fmla="*/ 228657 h 495647"/>
                <a:gd name="connsiteX9" fmla="*/ 3238500 w 9141714"/>
                <a:gd name="connsiteY9" fmla="*/ 242373 h 495647"/>
                <a:gd name="connsiteX10" fmla="*/ 4113848 w 9141714"/>
                <a:gd name="connsiteY10" fmla="*/ 329432 h 495647"/>
                <a:gd name="connsiteX11" fmla="*/ 5100828 w 9141714"/>
                <a:gd name="connsiteY11" fmla="*/ 417729 h 495647"/>
                <a:gd name="connsiteX12" fmla="*/ 6064758 w 9141714"/>
                <a:gd name="connsiteY12" fmla="*/ 478498 h 495647"/>
                <a:gd name="connsiteX13" fmla="*/ 7386162 w 9141714"/>
                <a:gd name="connsiteY13" fmla="*/ 483165 h 495647"/>
                <a:gd name="connsiteX14" fmla="*/ 7799452 w 9141714"/>
                <a:gd name="connsiteY14" fmla="*/ 455543 h 495647"/>
                <a:gd name="connsiteX15" fmla="*/ 8450199 w 9141714"/>
                <a:gd name="connsiteY15" fmla="*/ 367913 h 495647"/>
                <a:gd name="connsiteX16" fmla="*/ 8591074 w 9141714"/>
                <a:gd name="connsiteY16" fmla="*/ 342576 h 495647"/>
                <a:gd name="connsiteX17" fmla="*/ 8722519 w 9141714"/>
                <a:gd name="connsiteY17" fmla="*/ 319240 h 495647"/>
                <a:gd name="connsiteX18" fmla="*/ 8832818 w 9141714"/>
                <a:gd name="connsiteY18" fmla="*/ 299714 h 495647"/>
                <a:gd name="connsiteX19" fmla="*/ 9013793 w 9141714"/>
                <a:gd name="connsiteY19" fmla="*/ 263614 h 495647"/>
                <a:gd name="connsiteX20" fmla="*/ 9141714 w 9141714"/>
                <a:gd name="connsiteY20" fmla="*/ 230658 h 495647"/>
                <a:gd name="connsiteX21" fmla="*/ 9141714 w 9141714"/>
                <a:gd name="connsiteY21" fmla="*/ 100165 h 495647"/>
                <a:gd name="connsiteX22" fmla="*/ 9088374 w 9141714"/>
                <a:gd name="connsiteY22" fmla="*/ 110262 h 495647"/>
                <a:gd name="connsiteX23" fmla="*/ 7719346 w 9141714"/>
                <a:gd name="connsiteY23" fmla="*/ 317811 h 495647"/>
                <a:gd name="connsiteX24" fmla="*/ 7718965 w 9141714"/>
                <a:gd name="connsiteY24" fmla="*/ 317811 h 495647"/>
                <a:gd name="connsiteX25" fmla="*/ 7005638 w 9141714"/>
                <a:gd name="connsiteY25" fmla="*/ 358959 h 495647"/>
                <a:gd name="connsiteX26" fmla="*/ 6897719 w 9141714"/>
                <a:gd name="connsiteY26" fmla="*/ 360388 h 495647"/>
                <a:gd name="connsiteX27" fmla="*/ 5823109 w 9141714"/>
                <a:gd name="connsiteY27" fmla="*/ 325812 h 495647"/>
                <a:gd name="connsiteX28" fmla="*/ 5820823 w 9141714"/>
                <a:gd name="connsiteY28" fmla="*/ 325717 h 495647"/>
                <a:gd name="connsiteX29" fmla="*/ 5450968 w 9141714"/>
                <a:gd name="connsiteY29" fmla="*/ 299238 h 495647"/>
                <a:gd name="connsiteX30" fmla="*/ 5306473 w 9141714"/>
                <a:gd name="connsiteY30" fmla="*/ 287808 h 495647"/>
                <a:gd name="connsiteX31" fmla="*/ 5015008 w 9141714"/>
                <a:gd name="connsiteY31" fmla="*/ 264567 h 495647"/>
                <a:gd name="connsiteX32" fmla="*/ 4470845 w 9141714"/>
                <a:gd name="connsiteY32" fmla="*/ 221133 h 495647"/>
                <a:gd name="connsiteX33" fmla="*/ 3044095 w 9141714"/>
                <a:gd name="connsiteY33" fmla="*/ 110643 h 495647"/>
                <a:gd name="connsiteX34" fmla="*/ 3013901 w 9141714"/>
                <a:gd name="connsiteY34" fmla="*/ 108452 h 495647"/>
                <a:gd name="connsiteX35" fmla="*/ 828104 w 9141714"/>
                <a:gd name="connsiteY35" fmla="*/ 915 h 495647"/>
                <a:gd name="connsiteX36" fmla="*/ 0 w 9141714"/>
                <a:gd name="connsiteY36" fmla="*/ 54159 h 495647"/>
                <a:gd name="connsiteX37" fmla="*/ 0 w 9141714"/>
                <a:gd name="connsiteY37" fmla="*/ 78067 h 495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9141714" h="495647">
                  <a:moveTo>
                    <a:pt x="0" y="78258"/>
                  </a:moveTo>
                  <a:lnTo>
                    <a:pt x="0" y="415538"/>
                  </a:lnTo>
                  <a:cubicBezTo>
                    <a:pt x="139446" y="324955"/>
                    <a:pt x="365284" y="237801"/>
                    <a:pt x="623983" y="201321"/>
                  </a:cubicBezTo>
                  <a:cubicBezTo>
                    <a:pt x="635603" y="199606"/>
                    <a:pt x="647319" y="198082"/>
                    <a:pt x="659035" y="196653"/>
                  </a:cubicBezTo>
                  <a:cubicBezTo>
                    <a:pt x="1074992" y="144456"/>
                    <a:pt x="1779746" y="137694"/>
                    <a:pt x="2759678" y="205226"/>
                  </a:cubicBezTo>
                  <a:cubicBezTo>
                    <a:pt x="2785682" y="207036"/>
                    <a:pt x="2811971" y="208845"/>
                    <a:pt x="2838450" y="210750"/>
                  </a:cubicBezTo>
                  <a:cubicBezTo>
                    <a:pt x="2874264" y="213322"/>
                    <a:pt x="2910459" y="215989"/>
                    <a:pt x="2947035" y="218751"/>
                  </a:cubicBezTo>
                  <a:cubicBezTo>
                    <a:pt x="2988564" y="221990"/>
                    <a:pt x="3030665" y="225228"/>
                    <a:pt x="3073146" y="228657"/>
                  </a:cubicBezTo>
                  <a:lnTo>
                    <a:pt x="3073337" y="228657"/>
                  </a:lnTo>
                  <a:cubicBezTo>
                    <a:pt x="3127629" y="233039"/>
                    <a:pt x="3182684" y="237611"/>
                    <a:pt x="3238500" y="242373"/>
                  </a:cubicBezTo>
                  <a:cubicBezTo>
                    <a:pt x="3549968" y="273996"/>
                    <a:pt x="3840956" y="303048"/>
                    <a:pt x="4113848" y="329432"/>
                  </a:cubicBezTo>
                  <a:cubicBezTo>
                    <a:pt x="4472369" y="363912"/>
                    <a:pt x="4799553" y="393535"/>
                    <a:pt x="5100828" y="417729"/>
                  </a:cubicBezTo>
                  <a:cubicBezTo>
                    <a:pt x="5455063" y="446018"/>
                    <a:pt x="5773484" y="466687"/>
                    <a:pt x="6064758" y="478498"/>
                  </a:cubicBezTo>
                  <a:cubicBezTo>
                    <a:pt x="6579203" y="501168"/>
                    <a:pt x="7018973" y="499929"/>
                    <a:pt x="7386162" y="483165"/>
                  </a:cubicBezTo>
                  <a:cubicBezTo>
                    <a:pt x="7535990" y="476307"/>
                    <a:pt x="7673721" y="466973"/>
                    <a:pt x="7799452" y="455543"/>
                  </a:cubicBezTo>
                  <a:cubicBezTo>
                    <a:pt x="8066532" y="431159"/>
                    <a:pt x="8279416" y="397821"/>
                    <a:pt x="8450199" y="367913"/>
                  </a:cubicBezTo>
                  <a:cubicBezTo>
                    <a:pt x="8500776" y="359055"/>
                    <a:pt x="8547545" y="350482"/>
                    <a:pt x="8591074" y="342576"/>
                  </a:cubicBezTo>
                  <a:cubicBezTo>
                    <a:pt x="8638794" y="333909"/>
                    <a:pt x="8682418" y="326003"/>
                    <a:pt x="8722519" y="319240"/>
                  </a:cubicBezTo>
                  <a:cubicBezTo>
                    <a:pt x="8763952" y="311811"/>
                    <a:pt x="8800624" y="305334"/>
                    <a:pt x="8832818" y="299714"/>
                  </a:cubicBezTo>
                  <a:cubicBezTo>
                    <a:pt x="8956453" y="278092"/>
                    <a:pt x="9012936" y="268567"/>
                    <a:pt x="9013793" y="263614"/>
                  </a:cubicBezTo>
                  <a:cubicBezTo>
                    <a:pt x="9016746" y="266662"/>
                    <a:pt x="9063704" y="253137"/>
                    <a:pt x="9141714" y="230658"/>
                  </a:cubicBezTo>
                  <a:lnTo>
                    <a:pt x="9141714" y="100165"/>
                  </a:lnTo>
                  <a:cubicBezTo>
                    <a:pt x="9123807" y="103594"/>
                    <a:pt x="9106091" y="106928"/>
                    <a:pt x="9088374" y="110262"/>
                  </a:cubicBezTo>
                  <a:cubicBezTo>
                    <a:pt x="8595074" y="203988"/>
                    <a:pt x="8159210" y="275616"/>
                    <a:pt x="7719346" y="317811"/>
                  </a:cubicBezTo>
                  <a:lnTo>
                    <a:pt x="7718965" y="317811"/>
                  </a:lnTo>
                  <a:cubicBezTo>
                    <a:pt x="7485412" y="340195"/>
                    <a:pt x="7250716" y="354292"/>
                    <a:pt x="7005638" y="358959"/>
                  </a:cubicBezTo>
                  <a:cubicBezTo>
                    <a:pt x="6969919" y="359626"/>
                    <a:pt x="6933914" y="360102"/>
                    <a:pt x="6897719" y="360388"/>
                  </a:cubicBezTo>
                  <a:cubicBezTo>
                    <a:pt x="6568059" y="363912"/>
                    <a:pt x="6217920" y="351244"/>
                    <a:pt x="5823109" y="325812"/>
                  </a:cubicBezTo>
                  <a:cubicBezTo>
                    <a:pt x="5822347" y="325812"/>
                    <a:pt x="5821585" y="325812"/>
                    <a:pt x="5820823" y="325717"/>
                  </a:cubicBezTo>
                  <a:cubicBezTo>
                    <a:pt x="5701856" y="318002"/>
                    <a:pt x="5578793" y="309144"/>
                    <a:pt x="5450968" y="299238"/>
                  </a:cubicBezTo>
                  <a:cubicBezTo>
                    <a:pt x="5403533" y="295618"/>
                    <a:pt x="5355336" y="291808"/>
                    <a:pt x="5306473" y="287808"/>
                  </a:cubicBezTo>
                  <a:cubicBezTo>
                    <a:pt x="5212270" y="280378"/>
                    <a:pt x="5115116" y="272568"/>
                    <a:pt x="5015008" y="264567"/>
                  </a:cubicBezTo>
                  <a:cubicBezTo>
                    <a:pt x="4842796" y="250851"/>
                    <a:pt x="4661631" y="236277"/>
                    <a:pt x="4470845" y="221133"/>
                  </a:cubicBezTo>
                  <a:cubicBezTo>
                    <a:pt x="4045458" y="187319"/>
                    <a:pt x="3572256" y="150076"/>
                    <a:pt x="3044095" y="110643"/>
                  </a:cubicBezTo>
                  <a:cubicBezTo>
                    <a:pt x="3033998" y="109881"/>
                    <a:pt x="3023902" y="109119"/>
                    <a:pt x="3013901" y="108452"/>
                  </a:cubicBezTo>
                  <a:cubicBezTo>
                    <a:pt x="2134362" y="42825"/>
                    <a:pt x="1439704" y="-7467"/>
                    <a:pt x="828104" y="915"/>
                  </a:cubicBezTo>
                  <a:cubicBezTo>
                    <a:pt x="531495" y="5010"/>
                    <a:pt x="247745" y="27394"/>
                    <a:pt x="0" y="54159"/>
                  </a:cubicBezTo>
                  <a:lnTo>
                    <a:pt x="0" y="78067"/>
                  </a:lnTo>
                </a:path>
              </a:pathLst>
            </a:custGeom>
            <a:gradFill>
              <a:gsLst>
                <a:gs pos="20000">
                  <a:srgbClr val="2A446F">
                    <a:lumMod val="50000"/>
                    <a:lumOff val="50000"/>
                  </a:srgbClr>
                </a:gs>
                <a:gs pos="80000">
                  <a:srgbClr val="2A446F">
                    <a:lumMod val="85000"/>
                    <a:lumOff val="15000"/>
                  </a:srgbClr>
                </a:gs>
              </a:gsLst>
              <a:lin ang="12600000" scaled="0"/>
            </a:gra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54BF3811-D0A0-E621-DA9C-9F78BC88B4AD}"/>
                </a:ext>
              </a:extLst>
            </p:cNvPr>
            <p:cNvSpPr/>
            <p:nvPr userDrawn="1"/>
          </p:nvSpPr>
          <p:spPr>
            <a:xfrm>
              <a:off x="0" y="5952331"/>
              <a:ext cx="12192000" cy="882888"/>
            </a:xfrm>
            <a:custGeom>
              <a:avLst/>
              <a:gdLst>
                <a:gd name="connsiteX0" fmla="*/ 9141714 w 9141714"/>
                <a:gd name="connsiteY0" fmla="*/ 381694 h 662001"/>
                <a:gd name="connsiteX1" fmla="*/ 9141714 w 9141714"/>
                <a:gd name="connsiteY1" fmla="*/ 400744 h 662001"/>
                <a:gd name="connsiteX2" fmla="*/ 8803291 w 9141714"/>
                <a:gd name="connsiteY2" fmla="*/ 452751 h 662001"/>
                <a:gd name="connsiteX3" fmla="*/ 8329517 w 9141714"/>
                <a:gd name="connsiteY3" fmla="*/ 514949 h 662001"/>
                <a:gd name="connsiteX4" fmla="*/ 7098887 w 9141714"/>
                <a:gd name="connsiteY4" fmla="*/ 630392 h 662001"/>
                <a:gd name="connsiteX5" fmla="*/ 6247924 w 9141714"/>
                <a:gd name="connsiteY5" fmla="*/ 661920 h 662001"/>
                <a:gd name="connsiteX6" fmla="*/ 5636990 w 9141714"/>
                <a:gd name="connsiteY6" fmla="*/ 646299 h 662001"/>
                <a:gd name="connsiteX7" fmla="*/ 5601176 w 9141714"/>
                <a:gd name="connsiteY7" fmla="*/ 644298 h 662001"/>
                <a:gd name="connsiteX8" fmla="*/ 3988594 w 9141714"/>
                <a:gd name="connsiteY8" fmla="*/ 466086 h 662001"/>
                <a:gd name="connsiteX9" fmla="*/ 3152680 w 9141714"/>
                <a:gd name="connsiteY9" fmla="*/ 347785 h 662001"/>
                <a:gd name="connsiteX10" fmla="*/ 3152585 w 9141714"/>
                <a:gd name="connsiteY10" fmla="*/ 347785 h 662001"/>
                <a:gd name="connsiteX11" fmla="*/ 2947035 w 9141714"/>
                <a:gd name="connsiteY11" fmla="*/ 318162 h 662001"/>
                <a:gd name="connsiteX12" fmla="*/ 2899410 w 9141714"/>
                <a:gd name="connsiteY12" fmla="*/ 311304 h 662001"/>
                <a:gd name="connsiteX13" fmla="*/ 2867120 w 9141714"/>
                <a:gd name="connsiteY13" fmla="*/ 306637 h 662001"/>
                <a:gd name="connsiteX14" fmla="*/ 2765393 w 9141714"/>
                <a:gd name="connsiteY14" fmla="*/ 291969 h 662001"/>
                <a:gd name="connsiteX15" fmla="*/ 1443228 w 9141714"/>
                <a:gd name="connsiteY15" fmla="*/ 157285 h 662001"/>
                <a:gd name="connsiteX16" fmla="*/ 1441704 w 9141714"/>
                <a:gd name="connsiteY16" fmla="*/ 157285 h 662001"/>
                <a:gd name="connsiteX17" fmla="*/ 800767 w 9141714"/>
                <a:gd name="connsiteY17" fmla="*/ 129377 h 662001"/>
                <a:gd name="connsiteX18" fmla="*/ 0 w 9141714"/>
                <a:gd name="connsiteY18" fmla="*/ 177478 h 662001"/>
                <a:gd name="connsiteX19" fmla="*/ 0 w 9141714"/>
                <a:gd name="connsiteY19" fmla="*/ 1551 h 662001"/>
                <a:gd name="connsiteX20" fmla="*/ 2273903 w 9141714"/>
                <a:gd name="connsiteY20" fmla="*/ 119185 h 662001"/>
                <a:gd name="connsiteX21" fmla="*/ 3013901 w 9141714"/>
                <a:gd name="connsiteY21" fmla="*/ 207863 h 662001"/>
                <a:gd name="connsiteX22" fmla="*/ 4061555 w 9141714"/>
                <a:gd name="connsiteY22" fmla="*/ 347404 h 662001"/>
                <a:gd name="connsiteX23" fmla="*/ 4064222 w 9141714"/>
                <a:gd name="connsiteY23" fmla="*/ 347785 h 662001"/>
                <a:gd name="connsiteX24" fmla="*/ 4283012 w 9141714"/>
                <a:gd name="connsiteY24" fmla="*/ 377979 h 662001"/>
                <a:gd name="connsiteX25" fmla="*/ 4997196 w 9141714"/>
                <a:gd name="connsiteY25" fmla="*/ 471515 h 662001"/>
                <a:gd name="connsiteX26" fmla="*/ 5052727 w 9141714"/>
                <a:gd name="connsiteY26" fmla="*/ 478278 h 662001"/>
                <a:gd name="connsiteX27" fmla="*/ 6503099 w 9141714"/>
                <a:gd name="connsiteY27" fmla="*/ 583148 h 662001"/>
                <a:gd name="connsiteX28" fmla="*/ 7815358 w 9141714"/>
                <a:gd name="connsiteY28" fmla="*/ 527236 h 662001"/>
                <a:gd name="connsiteX29" fmla="*/ 8059674 w 9141714"/>
                <a:gd name="connsiteY29" fmla="*/ 506662 h 662001"/>
                <a:gd name="connsiteX30" fmla="*/ 8450199 w 9141714"/>
                <a:gd name="connsiteY30" fmla="*/ 467324 h 662001"/>
                <a:gd name="connsiteX31" fmla="*/ 8766429 w 9141714"/>
                <a:gd name="connsiteY31" fmla="*/ 430938 h 662001"/>
                <a:gd name="connsiteX32" fmla="*/ 9141714 w 9141714"/>
                <a:gd name="connsiteY32" fmla="*/ 381694 h 66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141714" h="662001">
                  <a:moveTo>
                    <a:pt x="9141714" y="381694"/>
                  </a:moveTo>
                  <a:lnTo>
                    <a:pt x="9141714" y="400744"/>
                  </a:lnTo>
                  <a:cubicBezTo>
                    <a:pt x="8933974" y="434272"/>
                    <a:pt x="8805005" y="452751"/>
                    <a:pt x="8803291" y="452751"/>
                  </a:cubicBezTo>
                  <a:cubicBezTo>
                    <a:pt x="8779002" y="456846"/>
                    <a:pt x="8638984" y="477230"/>
                    <a:pt x="8329517" y="514949"/>
                  </a:cubicBezTo>
                  <a:cubicBezTo>
                    <a:pt x="8025860" y="551525"/>
                    <a:pt x="7564089" y="600769"/>
                    <a:pt x="7098887" y="630392"/>
                  </a:cubicBezTo>
                  <a:cubicBezTo>
                    <a:pt x="6816661" y="647537"/>
                    <a:pt x="6542342" y="660777"/>
                    <a:pt x="6247924" y="661920"/>
                  </a:cubicBezTo>
                  <a:cubicBezTo>
                    <a:pt x="6055519" y="662682"/>
                    <a:pt x="5854446" y="658205"/>
                    <a:pt x="5636990" y="646299"/>
                  </a:cubicBezTo>
                  <a:cubicBezTo>
                    <a:pt x="5625084" y="645632"/>
                    <a:pt x="5613178" y="644965"/>
                    <a:pt x="5601176" y="644298"/>
                  </a:cubicBezTo>
                  <a:cubicBezTo>
                    <a:pt x="5199793" y="623153"/>
                    <a:pt x="4734211" y="569146"/>
                    <a:pt x="3988594" y="466086"/>
                  </a:cubicBezTo>
                  <a:cubicBezTo>
                    <a:pt x="3742944" y="432177"/>
                    <a:pt x="3466910" y="392934"/>
                    <a:pt x="3152680" y="347785"/>
                  </a:cubicBezTo>
                  <a:lnTo>
                    <a:pt x="3152585" y="347785"/>
                  </a:lnTo>
                  <a:cubicBezTo>
                    <a:pt x="3085814" y="338165"/>
                    <a:pt x="3017330" y="328354"/>
                    <a:pt x="2947035" y="318162"/>
                  </a:cubicBezTo>
                  <a:cubicBezTo>
                    <a:pt x="2931319" y="315876"/>
                    <a:pt x="2915412" y="313590"/>
                    <a:pt x="2899410" y="311304"/>
                  </a:cubicBezTo>
                  <a:cubicBezTo>
                    <a:pt x="2888742" y="309780"/>
                    <a:pt x="2877979" y="308256"/>
                    <a:pt x="2867120" y="306637"/>
                  </a:cubicBezTo>
                  <a:cubicBezTo>
                    <a:pt x="2833688" y="301779"/>
                    <a:pt x="2799683" y="296922"/>
                    <a:pt x="2765393" y="291969"/>
                  </a:cubicBezTo>
                  <a:cubicBezTo>
                    <a:pt x="2285905" y="229294"/>
                    <a:pt x="1835849" y="184050"/>
                    <a:pt x="1443228" y="157285"/>
                  </a:cubicBezTo>
                  <a:lnTo>
                    <a:pt x="1441704" y="157285"/>
                  </a:lnTo>
                  <a:cubicBezTo>
                    <a:pt x="1205103" y="141188"/>
                    <a:pt x="989267" y="131853"/>
                    <a:pt x="800767" y="129377"/>
                  </a:cubicBezTo>
                  <a:cubicBezTo>
                    <a:pt x="430911" y="123567"/>
                    <a:pt x="163449" y="144045"/>
                    <a:pt x="0" y="177478"/>
                  </a:cubicBezTo>
                  <a:lnTo>
                    <a:pt x="0" y="1551"/>
                  </a:lnTo>
                  <a:cubicBezTo>
                    <a:pt x="624745" y="-8355"/>
                    <a:pt x="1409129" y="28983"/>
                    <a:pt x="2273903" y="119185"/>
                  </a:cubicBezTo>
                  <a:cubicBezTo>
                    <a:pt x="2537174" y="148998"/>
                    <a:pt x="2783396" y="178716"/>
                    <a:pt x="3013901" y="207863"/>
                  </a:cubicBezTo>
                  <a:cubicBezTo>
                    <a:pt x="3406331" y="257298"/>
                    <a:pt x="3753326" y="304827"/>
                    <a:pt x="4061555" y="347404"/>
                  </a:cubicBezTo>
                  <a:cubicBezTo>
                    <a:pt x="4062508" y="347499"/>
                    <a:pt x="4063365" y="347690"/>
                    <a:pt x="4064222" y="347785"/>
                  </a:cubicBezTo>
                  <a:cubicBezTo>
                    <a:pt x="4139470" y="358167"/>
                    <a:pt x="4212336" y="368264"/>
                    <a:pt x="4283012" y="377979"/>
                  </a:cubicBezTo>
                  <a:cubicBezTo>
                    <a:pt x="4551045" y="414841"/>
                    <a:pt x="4787360" y="446845"/>
                    <a:pt x="4997196" y="471515"/>
                  </a:cubicBezTo>
                  <a:cubicBezTo>
                    <a:pt x="5015865" y="473801"/>
                    <a:pt x="5034344" y="476087"/>
                    <a:pt x="5052727" y="478278"/>
                  </a:cubicBezTo>
                  <a:cubicBezTo>
                    <a:pt x="5652230" y="550763"/>
                    <a:pt x="6066758" y="579433"/>
                    <a:pt x="6503099" y="583148"/>
                  </a:cubicBezTo>
                  <a:cubicBezTo>
                    <a:pt x="6889433" y="587053"/>
                    <a:pt x="7296341" y="568860"/>
                    <a:pt x="7815358" y="527236"/>
                  </a:cubicBezTo>
                  <a:cubicBezTo>
                    <a:pt x="7894130" y="520950"/>
                    <a:pt x="7975473" y="514092"/>
                    <a:pt x="8059674" y="506662"/>
                  </a:cubicBezTo>
                  <a:cubicBezTo>
                    <a:pt x="8183309" y="494946"/>
                    <a:pt x="8313230" y="482088"/>
                    <a:pt x="8450199" y="467324"/>
                  </a:cubicBezTo>
                  <a:cubicBezTo>
                    <a:pt x="8551640" y="456370"/>
                    <a:pt x="8656891" y="444369"/>
                    <a:pt x="8766429" y="430938"/>
                  </a:cubicBezTo>
                  <a:cubicBezTo>
                    <a:pt x="8886349" y="416365"/>
                    <a:pt x="9011317" y="400077"/>
                    <a:pt x="9141714" y="381694"/>
                  </a:cubicBezTo>
                  <a:close/>
                </a:path>
              </a:pathLst>
            </a:custGeom>
            <a:gradFill>
              <a:gsLst>
                <a:gs pos="24000">
                  <a:srgbClr val="2A446F"/>
                </a:gs>
                <a:gs pos="80000">
                  <a:srgbClr val="2A446F">
                    <a:lumMod val="70000"/>
                    <a:lumOff val="30000"/>
                  </a:srgbClr>
                </a:gs>
              </a:gsLst>
              <a:lin ang="12600000" scaled="0"/>
            </a:gra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20E75A-3468-C8D7-2E4C-DE41A34AC9BF}"/>
                </a:ext>
              </a:extLst>
            </p:cNvPr>
            <p:cNvSpPr/>
            <p:nvPr userDrawn="1"/>
          </p:nvSpPr>
          <p:spPr>
            <a:xfrm>
              <a:off x="5372046" y="6212779"/>
              <a:ext cx="6819953" cy="372828"/>
            </a:xfrm>
            <a:custGeom>
              <a:avLst/>
              <a:gdLst>
                <a:gd name="connsiteX0" fmla="*/ 5113687 w 5113686"/>
                <a:gd name="connsiteY0" fmla="*/ 0 h 279551"/>
                <a:gd name="connsiteX1" fmla="*/ 5113687 w 5113686"/>
                <a:gd name="connsiteY1" fmla="*/ 205073 h 279551"/>
                <a:gd name="connsiteX2" fmla="*/ 4738402 w 5113686"/>
                <a:gd name="connsiteY2" fmla="*/ 247079 h 279551"/>
                <a:gd name="connsiteX3" fmla="*/ 4563047 w 5113686"/>
                <a:gd name="connsiteY3" fmla="*/ 258128 h 279551"/>
                <a:gd name="connsiteX4" fmla="*/ 4379500 w 5113686"/>
                <a:gd name="connsiteY4" fmla="*/ 266224 h 279551"/>
                <a:gd name="connsiteX5" fmla="*/ 4379214 w 5113686"/>
                <a:gd name="connsiteY5" fmla="*/ 266224 h 279551"/>
                <a:gd name="connsiteX6" fmla="*/ 3988975 w 5113686"/>
                <a:gd name="connsiteY6" fmla="*/ 276511 h 279551"/>
                <a:gd name="connsiteX7" fmla="*/ 2977610 w 5113686"/>
                <a:gd name="connsiteY7" fmla="*/ 274511 h 279551"/>
                <a:gd name="connsiteX8" fmla="*/ 2623566 w 5113686"/>
                <a:gd name="connsiteY8" fmla="*/ 267557 h 279551"/>
                <a:gd name="connsiteX9" fmla="*/ 2044446 w 5113686"/>
                <a:gd name="connsiteY9" fmla="*/ 250793 h 279551"/>
                <a:gd name="connsiteX10" fmla="*/ 1795081 w 5113686"/>
                <a:gd name="connsiteY10" fmla="*/ 241364 h 279551"/>
                <a:gd name="connsiteX11" fmla="*/ 1792795 w 5113686"/>
                <a:gd name="connsiteY11" fmla="*/ 241268 h 279551"/>
                <a:gd name="connsiteX12" fmla="*/ 992791 w 5113686"/>
                <a:gd name="connsiteY12" fmla="*/ 206978 h 279551"/>
                <a:gd name="connsiteX13" fmla="*/ 984885 w 5113686"/>
                <a:gd name="connsiteY13" fmla="*/ 206597 h 279551"/>
                <a:gd name="connsiteX14" fmla="*/ 313753 w 5113686"/>
                <a:gd name="connsiteY14" fmla="*/ 176213 h 279551"/>
                <a:gd name="connsiteX15" fmla="*/ 36195 w 5113686"/>
                <a:gd name="connsiteY15" fmla="*/ 163925 h 279551"/>
                <a:gd name="connsiteX16" fmla="*/ 0 w 5113686"/>
                <a:gd name="connsiteY16" fmla="*/ 162306 h 279551"/>
                <a:gd name="connsiteX17" fmla="*/ 33528 w 5113686"/>
                <a:gd name="connsiteY17" fmla="*/ 163544 h 279551"/>
                <a:gd name="connsiteX18" fmla="*/ 320135 w 5113686"/>
                <a:gd name="connsiteY18" fmla="*/ 174308 h 279551"/>
                <a:gd name="connsiteX19" fmla="*/ 984885 w 5113686"/>
                <a:gd name="connsiteY19" fmla="*/ 199549 h 279551"/>
                <a:gd name="connsiteX20" fmla="*/ 1422940 w 5113686"/>
                <a:gd name="connsiteY20" fmla="*/ 214789 h 279551"/>
                <a:gd name="connsiteX21" fmla="*/ 1535144 w 5113686"/>
                <a:gd name="connsiteY21" fmla="*/ 218313 h 279551"/>
                <a:gd name="connsiteX22" fmla="*/ 2818829 w 5113686"/>
                <a:gd name="connsiteY22" fmla="*/ 242030 h 279551"/>
                <a:gd name="connsiteX23" fmla="*/ 3690938 w 5113686"/>
                <a:gd name="connsiteY23" fmla="*/ 233363 h 279551"/>
                <a:gd name="connsiteX24" fmla="*/ 3691318 w 5113686"/>
                <a:gd name="connsiteY24" fmla="*/ 233363 h 279551"/>
                <a:gd name="connsiteX25" fmla="*/ 4320064 w 5113686"/>
                <a:gd name="connsiteY25" fmla="*/ 197263 h 279551"/>
                <a:gd name="connsiteX26" fmla="*/ 5060347 w 5113686"/>
                <a:gd name="connsiteY26" fmla="*/ 25813 h 279551"/>
                <a:gd name="connsiteX27" fmla="*/ 5113687 w 5113686"/>
                <a:gd name="connsiteY27" fmla="*/ 0 h 279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113686" h="279551">
                  <a:moveTo>
                    <a:pt x="5113687" y="0"/>
                  </a:moveTo>
                  <a:lnTo>
                    <a:pt x="5113687" y="205073"/>
                  </a:lnTo>
                  <a:cubicBezTo>
                    <a:pt x="4996720" y="223647"/>
                    <a:pt x="4871276" y="237077"/>
                    <a:pt x="4738402" y="247079"/>
                  </a:cubicBezTo>
                  <a:cubicBezTo>
                    <a:pt x="4681347" y="251365"/>
                    <a:pt x="4622863" y="254984"/>
                    <a:pt x="4563047" y="258128"/>
                  </a:cubicBezTo>
                  <a:cubicBezTo>
                    <a:pt x="4503134" y="261271"/>
                    <a:pt x="4441888" y="263938"/>
                    <a:pt x="4379500" y="266224"/>
                  </a:cubicBezTo>
                  <a:lnTo>
                    <a:pt x="4379214" y="266224"/>
                  </a:lnTo>
                  <a:cubicBezTo>
                    <a:pt x="4253674" y="270796"/>
                    <a:pt x="4123372" y="273844"/>
                    <a:pt x="3988975" y="276511"/>
                  </a:cubicBezTo>
                  <a:cubicBezTo>
                    <a:pt x="3654743" y="281940"/>
                    <a:pt x="3290316" y="279368"/>
                    <a:pt x="2977610" y="274511"/>
                  </a:cubicBezTo>
                  <a:cubicBezTo>
                    <a:pt x="2848927" y="272415"/>
                    <a:pt x="2729008" y="269939"/>
                    <a:pt x="2623566" y="267557"/>
                  </a:cubicBezTo>
                  <a:cubicBezTo>
                    <a:pt x="2254186" y="258699"/>
                    <a:pt x="2077402" y="252413"/>
                    <a:pt x="2044446" y="250793"/>
                  </a:cubicBezTo>
                  <a:cubicBezTo>
                    <a:pt x="2044446" y="251079"/>
                    <a:pt x="1953863" y="247745"/>
                    <a:pt x="1795081" y="241364"/>
                  </a:cubicBezTo>
                  <a:cubicBezTo>
                    <a:pt x="1794320" y="241364"/>
                    <a:pt x="1793557" y="241364"/>
                    <a:pt x="1792795" y="241268"/>
                  </a:cubicBezTo>
                  <a:cubicBezTo>
                    <a:pt x="1606962" y="233839"/>
                    <a:pt x="1328547" y="222123"/>
                    <a:pt x="992791" y="206978"/>
                  </a:cubicBezTo>
                  <a:cubicBezTo>
                    <a:pt x="990124" y="206978"/>
                    <a:pt x="987552" y="206788"/>
                    <a:pt x="984885" y="206597"/>
                  </a:cubicBezTo>
                  <a:cubicBezTo>
                    <a:pt x="781526" y="197834"/>
                    <a:pt x="553783" y="187071"/>
                    <a:pt x="313753" y="176213"/>
                  </a:cubicBezTo>
                  <a:cubicBezTo>
                    <a:pt x="222790" y="172117"/>
                    <a:pt x="130016" y="168021"/>
                    <a:pt x="36195" y="163925"/>
                  </a:cubicBezTo>
                  <a:cubicBezTo>
                    <a:pt x="24193" y="163354"/>
                    <a:pt x="12097" y="162878"/>
                    <a:pt x="0" y="162306"/>
                  </a:cubicBezTo>
                  <a:cubicBezTo>
                    <a:pt x="11239" y="162687"/>
                    <a:pt x="22384" y="163163"/>
                    <a:pt x="33528" y="163544"/>
                  </a:cubicBezTo>
                  <a:cubicBezTo>
                    <a:pt x="131445" y="167164"/>
                    <a:pt x="226981" y="170783"/>
                    <a:pt x="320135" y="174308"/>
                  </a:cubicBezTo>
                  <a:cubicBezTo>
                    <a:pt x="556260" y="183356"/>
                    <a:pt x="777621" y="191929"/>
                    <a:pt x="984885" y="199549"/>
                  </a:cubicBezTo>
                  <a:cubicBezTo>
                    <a:pt x="1138428" y="205264"/>
                    <a:pt x="1284351" y="210407"/>
                    <a:pt x="1422940" y="214789"/>
                  </a:cubicBezTo>
                  <a:cubicBezTo>
                    <a:pt x="1460849" y="216027"/>
                    <a:pt x="1498282" y="217170"/>
                    <a:pt x="1535144" y="218313"/>
                  </a:cubicBezTo>
                  <a:cubicBezTo>
                    <a:pt x="2052828" y="234601"/>
                    <a:pt x="2464594" y="239268"/>
                    <a:pt x="2818829" y="242030"/>
                  </a:cubicBezTo>
                  <a:cubicBezTo>
                    <a:pt x="3161633" y="242602"/>
                    <a:pt x="3447859" y="240125"/>
                    <a:pt x="3690938" y="233363"/>
                  </a:cubicBezTo>
                  <a:lnTo>
                    <a:pt x="3691318" y="233363"/>
                  </a:lnTo>
                  <a:cubicBezTo>
                    <a:pt x="3941636" y="226409"/>
                    <a:pt x="4146328" y="214884"/>
                    <a:pt x="4320064" y="197263"/>
                  </a:cubicBezTo>
                  <a:cubicBezTo>
                    <a:pt x="4626864" y="166116"/>
                    <a:pt x="4853369" y="121158"/>
                    <a:pt x="5060347" y="25813"/>
                  </a:cubicBezTo>
                  <a:cubicBezTo>
                    <a:pt x="5078254" y="17621"/>
                    <a:pt x="5096065" y="9049"/>
                    <a:pt x="5113687" y="0"/>
                  </a:cubicBezTo>
                  <a:close/>
                </a:path>
              </a:pathLst>
            </a:custGeom>
            <a:gradFill>
              <a:gsLst>
                <a:gs pos="20000">
                  <a:srgbClr val="2A446F">
                    <a:lumMod val="50000"/>
                    <a:lumOff val="50000"/>
                  </a:srgbClr>
                </a:gs>
                <a:gs pos="80000">
                  <a:srgbClr val="2A446F">
                    <a:alpha val="0"/>
                  </a:srgbClr>
                </a:gs>
              </a:gsLst>
              <a:lin ang="12600000" scaled="0"/>
            </a:grad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008915-EDCC-3A44-8BDD-988B849E761C}"/>
                </a:ext>
              </a:extLst>
            </p:cNvPr>
            <p:cNvSpPr/>
            <p:nvPr userDrawn="1"/>
          </p:nvSpPr>
          <p:spPr>
            <a:xfrm>
              <a:off x="5237392" y="6597688"/>
              <a:ext cx="507" cy="635"/>
            </a:xfrm>
            <a:custGeom>
              <a:avLst/>
              <a:gdLst>
                <a:gd name="connsiteX0" fmla="*/ 0 w 380"/>
                <a:gd name="connsiteY0" fmla="*/ 0 h 476"/>
                <a:gd name="connsiteX1" fmla="*/ 381 w 380"/>
                <a:gd name="connsiteY1" fmla="*/ 381 h 476"/>
                <a:gd name="connsiteX2" fmla="*/ 0 w 380"/>
                <a:gd name="connsiteY2" fmla="*/ 476 h 476"/>
                <a:gd name="connsiteX3" fmla="*/ 0 w 380"/>
                <a:gd name="connsiteY3" fmla="*/ 0 h 476"/>
              </a:gdLst>
              <a:ahLst/>
              <a:cxnLst>
                <a:cxn ang="0">
                  <a:pos x="connsiteX0" y="connsiteY0"/>
                </a:cxn>
                <a:cxn ang="0">
                  <a:pos x="connsiteX1" y="connsiteY1"/>
                </a:cxn>
                <a:cxn ang="0">
                  <a:pos x="connsiteX2" y="connsiteY2"/>
                </a:cxn>
                <a:cxn ang="0">
                  <a:pos x="connsiteX3" y="connsiteY3"/>
                </a:cxn>
              </a:cxnLst>
              <a:rect l="l" t="t" r="r" b="b"/>
              <a:pathLst>
                <a:path w="380" h="476">
                  <a:moveTo>
                    <a:pt x="0" y="0"/>
                  </a:moveTo>
                  <a:cubicBezTo>
                    <a:pt x="0" y="0"/>
                    <a:pt x="190" y="95"/>
                    <a:pt x="381" y="381"/>
                  </a:cubicBezTo>
                  <a:cubicBezTo>
                    <a:pt x="286" y="381"/>
                    <a:pt x="95" y="476"/>
                    <a:pt x="0" y="476"/>
                  </a:cubicBezTo>
                  <a:lnTo>
                    <a:pt x="0" y="0"/>
                  </a:lnTo>
                  <a:close/>
                </a:path>
              </a:pathLst>
            </a:custGeom>
            <a:gradFill>
              <a:gsLst>
                <a:gs pos="20000">
                  <a:srgbClr val="FF69A7">
                    <a:alpha val="50000"/>
                  </a:srgbClr>
                </a:gs>
                <a:gs pos="80000">
                  <a:srgbClr val="FF7FBF">
                    <a:alpha val="50000"/>
                  </a:srgbClr>
                </a:gs>
              </a:gsLst>
              <a:lin ang="12600000" scaled="0"/>
            </a:grad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8D8DE00-CABA-343B-8E8D-F0B6CB19BEEB}"/>
                </a:ext>
              </a:extLst>
            </p:cNvPr>
            <p:cNvSpPr/>
            <p:nvPr userDrawn="1"/>
          </p:nvSpPr>
          <p:spPr>
            <a:xfrm>
              <a:off x="5237899" y="5849217"/>
              <a:ext cx="6954100" cy="1008781"/>
            </a:xfrm>
            <a:custGeom>
              <a:avLst/>
              <a:gdLst>
                <a:gd name="connsiteX0" fmla="*/ 2296608 w 6954100"/>
                <a:gd name="connsiteY0" fmla="*/ 0 h 1008781"/>
                <a:gd name="connsiteX1" fmla="*/ 2303213 w 6954100"/>
                <a:gd name="connsiteY1" fmla="*/ 0 h 1008781"/>
                <a:gd name="connsiteX2" fmla="*/ 2021203 w 6954100"/>
                <a:gd name="connsiteY2" fmla="*/ 117504 h 1008781"/>
                <a:gd name="connsiteX3" fmla="*/ 1464804 w 6954100"/>
                <a:gd name="connsiteY3" fmla="*/ 542425 h 1008781"/>
                <a:gd name="connsiteX4" fmla="*/ 1450450 w 6954100"/>
                <a:gd name="connsiteY4" fmla="*/ 588538 h 1008781"/>
                <a:gd name="connsiteX5" fmla="*/ 1447654 w 6954100"/>
                <a:gd name="connsiteY5" fmla="*/ 614452 h 1008781"/>
                <a:gd name="connsiteX6" fmla="*/ 1447654 w 6954100"/>
                <a:gd name="connsiteY6" fmla="*/ 623853 h 1008781"/>
                <a:gd name="connsiteX7" fmla="*/ 1500753 w 6954100"/>
                <a:gd name="connsiteY7" fmla="*/ 740976 h 1008781"/>
                <a:gd name="connsiteX8" fmla="*/ 1564905 w 6954100"/>
                <a:gd name="connsiteY8" fmla="*/ 792805 h 1008781"/>
                <a:gd name="connsiteX9" fmla="*/ 2053978 w 6954100"/>
                <a:gd name="connsiteY9" fmla="*/ 938892 h 1008781"/>
                <a:gd name="connsiteX10" fmla="*/ 2279966 w 6954100"/>
                <a:gd name="connsiteY10" fmla="*/ 965060 h 1008781"/>
                <a:gd name="connsiteX11" fmla="*/ 3094749 w 6954100"/>
                <a:gd name="connsiteY11" fmla="*/ 985893 h 1008781"/>
                <a:gd name="connsiteX12" fmla="*/ 4612778 w 6954100"/>
                <a:gd name="connsiteY12" fmla="*/ 880076 h 1008781"/>
                <a:gd name="connsiteX13" fmla="*/ 4773092 w 6954100"/>
                <a:gd name="connsiteY13" fmla="*/ 862038 h 1008781"/>
                <a:gd name="connsiteX14" fmla="*/ 5185184 w 6954100"/>
                <a:gd name="connsiteY14" fmla="*/ 806271 h 1008781"/>
                <a:gd name="connsiteX15" fmla="*/ 5974560 w 6954100"/>
                <a:gd name="connsiteY15" fmla="*/ 703374 h 1008781"/>
                <a:gd name="connsiteX16" fmla="*/ 5974940 w 6954100"/>
                <a:gd name="connsiteY16" fmla="*/ 703374 h 1008781"/>
                <a:gd name="connsiteX17" fmla="*/ 6542138 w 6954100"/>
                <a:gd name="connsiteY17" fmla="*/ 635413 h 1008781"/>
                <a:gd name="connsiteX18" fmla="*/ 6954100 w 6954100"/>
                <a:gd name="connsiteY18" fmla="*/ 591460 h 1008781"/>
                <a:gd name="connsiteX19" fmla="*/ 6954100 w 6954100"/>
                <a:gd name="connsiteY19" fmla="*/ 788360 h 1008781"/>
                <a:gd name="connsiteX20" fmla="*/ 6951433 w 6954100"/>
                <a:gd name="connsiteY20" fmla="*/ 788613 h 1008781"/>
                <a:gd name="connsiteX21" fmla="*/ 5274089 w 6954100"/>
                <a:gd name="connsiteY21" fmla="*/ 974897 h 1008781"/>
                <a:gd name="connsiteX22" fmla="*/ 4911161 w 6954100"/>
                <a:gd name="connsiteY22" fmla="*/ 1008781 h 1008781"/>
                <a:gd name="connsiteX23" fmla="*/ 593606 w 6954100"/>
                <a:gd name="connsiteY23" fmla="*/ 1008781 h 1008781"/>
                <a:gd name="connsiteX24" fmla="*/ 462468 w 6954100"/>
                <a:gd name="connsiteY24" fmla="*/ 983658 h 1008781"/>
                <a:gd name="connsiteX25" fmla="*/ 98830 w 6954100"/>
                <a:gd name="connsiteY25" fmla="*/ 848572 h 1008781"/>
                <a:gd name="connsiteX26" fmla="*/ 0 w 6954100"/>
                <a:gd name="connsiteY26" fmla="*/ 748979 h 1008781"/>
                <a:gd name="connsiteX27" fmla="*/ 81555 w 6954100"/>
                <a:gd name="connsiteY27" fmla="*/ 724716 h 1008781"/>
                <a:gd name="connsiteX28" fmla="*/ 248601 w 6954100"/>
                <a:gd name="connsiteY28" fmla="*/ 675047 h 1008781"/>
                <a:gd name="connsiteX29" fmla="*/ 474209 w 6954100"/>
                <a:gd name="connsiteY29" fmla="*/ 607212 h 1008781"/>
                <a:gd name="connsiteX30" fmla="*/ 552589 w 6954100"/>
                <a:gd name="connsiteY30" fmla="*/ 583330 h 1008781"/>
                <a:gd name="connsiteX31" fmla="*/ 561099 w 6954100"/>
                <a:gd name="connsiteY31" fmla="*/ 580789 h 1008781"/>
                <a:gd name="connsiteX32" fmla="*/ 724716 w 6954100"/>
                <a:gd name="connsiteY32" fmla="*/ 530611 h 1008781"/>
                <a:gd name="connsiteX33" fmla="*/ 2296608 w 6954100"/>
                <a:gd name="connsiteY33" fmla="*/ 0 h 100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54100" h="1008781">
                  <a:moveTo>
                    <a:pt x="2296608" y="0"/>
                  </a:moveTo>
                  <a:lnTo>
                    <a:pt x="2303213" y="0"/>
                  </a:lnTo>
                  <a:cubicBezTo>
                    <a:pt x="2229916" y="27312"/>
                    <a:pt x="2131212" y="65675"/>
                    <a:pt x="2021203" y="117504"/>
                  </a:cubicBezTo>
                  <a:cubicBezTo>
                    <a:pt x="1800549" y="220909"/>
                    <a:pt x="1532511" y="381477"/>
                    <a:pt x="1464804" y="542425"/>
                  </a:cubicBezTo>
                  <a:cubicBezTo>
                    <a:pt x="1458071" y="557797"/>
                    <a:pt x="1453244" y="573294"/>
                    <a:pt x="1450450" y="588538"/>
                  </a:cubicBezTo>
                  <a:cubicBezTo>
                    <a:pt x="1448797" y="597176"/>
                    <a:pt x="1447909" y="605814"/>
                    <a:pt x="1447654" y="614452"/>
                  </a:cubicBezTo>
                  <a:cubicBezTo>
                    <a:pt x="1447528" y="617501"/>
                    <a:pt x="1447528" y="620678"/>
                    <a:pt x="1447654" y="623853"/>
                  </a:cubicBezTo>
                  <a:cubicBezTo>
                    <a:pt x="1448670" y="664249"/>
                    <a:pt x="1465312" y="703756"/>
                    <a:pt x="1500753" y="740976"/>
                  </a:cubicBezTo>
                  <a:cubicBezTo>
                    <a:pt x="1517649" y="758760"/>
                    <a:pt x="1538862" y="776165"/>
                    <a:pt x="1564905" y="792805"/>
                  </a:cubicBezTo>
                  <a:cubicBezTo>
                    <a:pt x="1659543" y="853145"/>
                    <a:pt x="1816682" y="904466"/>
                    <a:pt x="2053978" y="938892"/>
                  </a:cubicBezTo>
                  <a:cubicBezTo>
                    <a:pt x="2122447" y="949181"/>
                    <a:pt x="2197778" y="957946"/>
                    <a:pt x="2279966" y="965060"/>
                  </a:cubicBezTo>
                  <a:cubicBezTo>
                    <a:pt x="2502018" y="984497"/>
                    <a:pt x="2773994" y="992245"/>
                    <a:pt x="3094749" y="985893"/>
                  </a:cubicBezTo>
                  <a:cubicBezTo>
                    <a:pt x="3517382" y="977383"/>
                    <a:pt x="4024366" y="944100"/>
                    <a:pt x="4612778" y="880076"/>
                  </a:cubicBezTo>
                  <a:cubicBezTo>
                    <a:pt x="4665496" y="874233"/>
                    <a:pt x="4718976" y="868262"/>
                    <a:pt x="4773092" y="862038"/>
                  </a:cubicBezTo>
                  <a:cubicBezTo>
                    <a:pt x="4914478" y="842729"/>
                    <a:pt x="5051672" y="824182"/>
                    <a:pt x="5185184" y="806271"/>
                  </a:cubicBezTo>
                  <a:cubicBezTo>
                    <a:pt x="5464398" y="768796"/>
                    <a:pt x="5726847" y="734370"/>
                    <a:pt x="5974560" y="703374"/>
                  </a:cubicBezTo>
                  <a:lnTo>
                    <a:pt x="5974940" y="703374"/>
                  </a:lnTo>
                  <a:cubicBezTo>
                    <a:pt x="6173109" y="678604"/>
                    <a:pt x="6361879" y="655865"/>
                    <a:pt x="6542138" y="635413"/>
                  </a:cubicBezTo>
                  <a:cubicBezTo>
                    <a:pt x="6684538" y="619407"/>
                    <a:pt x="6821734" y="604671"/>
                    <a:pt x="6954100" y="591460"/>
                  </a:cubicBezTo>
                  <a:lnTo>
                    <a:pt x="6954100" y="788360"/>
                  </a:lnTo>
                  <a:cubicBezTo>
                    <a:pt x="6953211" y="788360"/>
                    <a:pt x="6952322" y="788486"/>
                    <a:pt x="6951433" y="788613"/>
                  </a:cubicBezTo>
                  <a:cubicBezTo>
                    <a:pt x="6468204" y="840347"/>
                    <a:pt x="5922309" y="909230"/>
                    <a:pt x="5274089" y="974897"/>
                  </a:cubicBezTo>
                  <a:lnTo>
                    <a:pt x="4911161" y="1008781"/>
                  </a:lnTo>
                  <a:lnTo>
                    <a:pt x="593606" y="1008781"/>
                  </a:lnTo>
                  <a:lnTo>
                    <a:pt x="462468" y="983658"/>
                  </a:lnTo>
                  <a:cubicBezTo>
                    <a:pt x="276303" y="940773"/>
                    <a:pt x="165809" y="892493"/>
                    <a:pt x="98830" y="848572"/>
                  </a:cubicBezTo>
                  <a:cubicBezTo>
                    <a:pt x="21976" y="798776"/>
                    <a:pt x="3049" y="754823"/>
                    <a:pt x="0" y="748979"/>
                  </a:cubicBezTo>
                  <a:cubicBezTo>
                    <a:pt x="27186" y="740849"/>
                    <a:pt x="54370" y="732846"/>
                    <a:pt x="81555" y="724716"/>
                  </a:cubicBezTo>
                  <a:cubicBezTo>
                    <a:pt x="137323" y="708202"/>
                    <a:pt x="193089" y="691687"/>
                    <a:pt x="248601" y="675047"/>
                  </a:cubicBezTo>
                  <a:cubicBezTo>
                    <a:pt x="324059" y="652435"/>
                    <a:pt x="399135" y="629824"/>
                    <a:pt x="474209" y="607212"/>
                  </a:cubicBezTo>
                  <a:cubicBezTo>
                    <a:pt x="500379" y="599208"/>
                    <a:pt x="526547" y="591333"/>
                    <a:pt x="552589" y="583330"/>
                  </a:cubicBezTo>
                  <a:cubicBezTo>
                    <a:pt x="555510" y="582440"/>
                    <a:pt x="558305" y="581679"/>
                    <a:pt x="561099" y="580789"/>
                  </a:cubicBezTo>
                  <a:cubicBezTo>
                    <a:pt x="615724" y="564148"/>
                    <a:pt x="670347" y="547379"/>
                    <a:pt x="724716" y="530611"/>
                  </a:cubicBezTo>
                  <a:cubicBezTo>
                    <a:pt x="1258631" y="366106"/>
                    <a:pt x="1783146" y="193851"/>
                    <a:pt x="2296608" y="0"/>
                  </a:cubicBezTo>
                  <a:close/>
                </a:path>
              </a:pathLst>
            </a:custGeom>
            <a:gradFill>
              <a:gsLst>
                <a:gs pos="20000">
                  <a:srgbClr val="2A446F">
                    <a:lumMod val="70000"/>
                    <a:lumOff val="30000"/>
                  </a:srgbClr>
                </a:gs>
                <a:gs pos="72000">
                  <a:srgbClr val="2A446F">
                    <a:alpha val="0"/>
                  </a:srgbClr>
                </a:gs>
              </a:gsLst>
              <a:lin ang="12600000" scaled="0"/>
            </a:grad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B84D434-0448-9A7B-F6AA-59D43CD69D60}"/>
                </a:ext>
              </a:extLst>
            </p:cNvPr>
            <p:cNvSpPr/>
            <p:nvPr userDrawn="1"/>
          </p:nvSpPr>
          <p:spPr>
            <a:xfrm>
              <a:off x="0" y="6160210"/>
              <a:ext cx="5356580" cy="697791"/>
            </a:xfrm>
            <a:custGeom>
              <a:avLst/>
              <a:gdLst>
                <a:gd name="connsiteX0" fmla="*/ 1535201 w 5356580"/>
                <a:gd name="connsiteY0" fmla="*/ 490 h 697791"/>
                <a:gd name="connsiteX1" fmla="*/ 1922753 w 5356580"/>
                <a:gd name="connsiteY1" fmla="*/ 1887 h 697791"/>
                <a:gd name="connsiteX2" fmla="*/ 1924785 w 5356580"/>
                <a:gd name="connsiteY2" fmla="*/ 1887 h 697791"/>
                <a:gd name="connsiteX3" fmla="*/ 2181263 w 5356580"/>
                <a:gd name="connsiteY3" fmla="*/ 10906 h 697791"/>
                <a:gd name="connsiteX4" fmla="*/ 3990195 w 5356580"/>
                <a:gd name="connsiteY4" fmla="*/ 204883 h 697791"/>
                <a:gd name="connsiteX5" fmla="*/ 3990321 w 5356580"/>
                <a:gd name="connsiteY5" fmla="*/ 204883 h 697791"/>
                <a:gd name="connsiteX6" fmla="*/ 4015854 w 5356580"/>
                <a:gd name="connsiteY6" fmla="*/ 210473 h 697791"/>
                <a:gd name="connsiteX7" fmla="*/ 4015982 w 5356580"/>
                <a:gd name="connsiteY7" fmla="*/ 210473 h 697791"/>
                <a:gd name="connsiteX8" fmla="*/ 4098552 w 5356580"/>
                <a:gd name="connsiteY8" fmla="*/ 229655 h 697791"/>
                <a:gd name="connsiteX9" fmla="*/ 4098807 w 5356580"/>
                <a:gd name="connsiteY9" fmla="*/ 229655 h 697791"/>
                <a:gd name="connsiteX10" fmla="*/ 4204498 w 5356580"/>
                <a:gd name="connsiteY10" fmla="*/ 255951 h 697791"/>
                <a:gd name="connsiteX11" fmla="*/ 4204624 w 5356580"/>
                <a:gd name="connsiteY11" fmla="*/ 255951 h 697791"/>
                <a:gd name="connsiteX12" fmla="*/ 4307901 w 5356580"/>
                <a:gd name="connsiteY12" fmla="*/ 283390 h 697791"/>
                <a:gd name="connsiteX13" fmla="*/ 5346512 w 5356580"/>
                <a:gd name="connsiteY13" fmla="*/ 692685 h 697791"/>
                <a:gd name="connsiteX14" fmla="*/ 5356580 w 5356580"/>
                <a:gd name="connsiteY14" fmla="*/ 697791 h 697791"/>
                <a:gd name="connsiteX15" fmla="*/ 4891959 w 5356580"/>
                <a:gd name="connsiteY15" fmla="*/ 697791 h 697791"/>
                <a:gd name="connsiteX16" fmla="*/ 4557367 w 5356580"/>
                <a:gd name="connsiteY16" fmla="*/ 583742 h 697791"/>
                <a:gd name="connsiteX17" fmla="*/ 2560833 w 5356580"/>
                <a:gd name="connsiteY17" fmla="*/ 205010 h 697791"/>
                <a:gd name="connsiteX18" fmla="*/ 2560452 w 5356580"/>
                <a:gd name="connsiteY18" fmla="*/ 205010 h 697791"/>
                <a:gd name="connsiteX19" fmla="*/ 2514086 w 5356580"/>
                <a:gd name="connsiteY19" fmla="*/ 201961 h 697791"/>
                <a:gd name="connsiteX20" fmla="*/ 1224078 w 5356580"/>
                <a:gd name="connsiteY20" fmla="*/ 185066 h 697791"/>
                <a:gd name="connsiteX21" fmla="*/ 832185 w 5356580"/>
                <a:gd name="connsiteY21" fmla="*/ 193197 h 697791"/>
                <a:gd name="connsiteX22" fmla="*/ 0 w 5356580"/>
                <a:gd name="connsiteY22" fmla="*/ 203994 h 697791"/>
                <a:gd name="connsiteX23" fmla="*/ 0 w 5356580"/>
                <a:gd name="connsiteY23" fmla="*/ 29072 h 697791"/>
                <a:gd name="connsiteX24" fmla="*/ 1535201 w 5356580"/>
                <a:gd name="connsiteY24" fmla="*/ 490 h 69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56580" h="697791">
                  <a:moveTo>
                    <a:pt x="1535201" y="490"/>
                  </a:moveTo>
                  <a:cubicBezTo>
                    <a:pt x="1677613" y="-424"/>
                    <a:pt x="1807757" y="-114"/>
                    <a:pt x="1922753" y="1887"/>
                  </a:cubicBezTo>
                  <a:lnTo>
                    <a:pt x="1924785" y="1887"/>
                  </a:lnTo>
                  <a:cubicBezTo>
                    <a:pt x="2021584" y="3538"/>
                    <a:pt x="2107711" y="6461"/>
                    <a:pt x="2181263" y="10906"/>
                  </a:cubicBezTo>
                  <a:cubicBezTo>
                    <a:pt x="2893657" y="31994"/>
                    <a:pt x="3466951" y="89665"/>
                    <a:pt x="3990195" y="204883"/>
                  </a:cubicBezTo>
                  <a:lnTo>
                    <a:pt x="3990321" y="204883"/>
                  </a:lnTo>
                  <a:cubicBezTo>
                    <a:pt x="3998833" y="206663"/>
                    <a:pt x="4007344" y="208567"/>
                    <a:pt x="4015854" y="210473"/>
                  </a:cubicBezTo>
                  <a:lnTo>
                    <a:pt x="4015982" y="210473"/>
                  </a:lnTo>
                  <a:cubicBezTo>
                    <a:pt x="4043675" y="216697"/>
                    <a:pt x="4071114" y="223049"/>
                    <a:pt x="4098552" y="229655"/>
                  </a:cubicBezTo>
                  <a:lnTo>
                    <a:pt x="4098807" y="229655"/>
                  </a:lnTo>
                  <a:cubicBezTo>
                    <a:pt x="4134248" y="238166"/>
                    <a:pt x="4169437" y="246805"/>
                    <a:pt x="4204498" y="255951"/>
                  </a:cubicBezTo>
                  <a:lnTo>
                    <a:pt x="4204624" y="255951"/>
                  </a:lnTo>
                  <a:cubicBezTo>
                    <a:pt x="4239177" y="264716"/>
                    <a:pt x="4273603" y="273989"/>
                    <a:pt x="4307901" y="283390"/>
                  </a:cubicBezTo>
                  <a:cubicBezTo>
                    <a:pt x="4667528" y="382474"/>
                    <a:pt x="5014960" y="521573"/>
                    <a:pt x="5346512" y="692685"/>
                  </a:cubicBezTo>
                  <a:lnTo>
                    <a:pt x="5356580" y="697791"/>
                  </a:lnTo>
                  <a:lnTo>
                    <a:pt x="4891959" y="697791"/>
                  </a:lnTo>
                  <a:lnTo>
                    <a:pt x="4557367" y="583742"/>
                  </a:lnTo>
                  <a:cubicBezTo>
                    <a:pt x="3886854" y="369144"/>
                    <a:pt x="3258428" y="253028"/>
                    <a:pt x="2560833" y="205010"/>
                  </a:cubicBezTo>
                  <a:lnTo>
                    <a:pt x="2560452" y="205010"/>
                  </a:lnTo>
                  <a:cubicBezTo>
                    <a:pt x="2545082" y="203994"/>
                    <a:pt x="2529583" y="202851"/>
                    <a:pt x="2514086" y="201961"/>
                  </a:cubicBezTo>
                  <a:cubicBezTo>
                    <a:pt x="2114317" y="176302"/>
                    <a:pt x="1691174" y="172490"/>
                    <a:pt x="1224078" y="185066"/>
                  </a:cubicBezTo>
                  <a:cubicBezTo>
                    <a:pt x="1099206" y="187989"/>
                    <a:pt x="968237" y="190656"/>
                    <a:pt x="832185" y="193197"/>
                  </a:cubicBezTo>
                  <a:cubicBezTo>
                    <a:pt x="571516" y="198024"/>
                    <a:pt x="292046" y="201961"/>
                    <a:pt x="0" y="203994"/>
                  </a:cubicBezTo>
                  <a:lnTo>
                    <a:pt x="0" y="29072"/>
                  </a:lnTo>
                  <a:cubicBezTo>
                    <a:pt x="570310" y="16972"/>
                    <a:pt x="1107964" y="3229"/>
                    <a:pt x="1535201" y="490"/>
                  </a:cubicBezTo>
                  <a:close/>
                </a:path>
              </a:pathLst>
            </a:custGeom>
            <a:gradFill>
              <a:gsLst>
                <a:gs pos="20000">
                  <a:srgbClr val="2A446F">
                    <a:lumMod val="50000"/>
                    <a:lumOff val="50000"/>
                  </a:srgbClr>
                </a:gs>
                <a:gs pos="80000">
                  <a:srgbClr val="2A446F">
                    <a:alpha val="0"/>
                  </a:srgbClr>
                </a:gs>
              </a:gsLst>
              <a:lin ang="12600000" scaled="0"/>
            </a:gradFill>
            <a:ln w="9525" cap="flat">
              <a:noFill/>
              <a:prstDash val="solid"/>
              <a:miter/>
            </a:ln>
          </p:spPr>
          <p:txBody>
            <a:bodyPr rtlCol="0" anchor="ctr"/>
            <a:lstStyle/>
            <a:p>
              <a:endParaRPr lang="en-US"/>
            </a:p>
          </p:txBody>
        </p:sp>
      </p:grpSp>
      <p:sp>
        <p:nvSpPr>
          <p:cNvPr id="40" name="Rectangle 39">
            <a:extLst>
              <a:ext uri="{FF2B5EF4-FFF2-40B4-BE49-F238E27FC236}">
                <a16:creationId xmlns:a16="http://schemas.microsoft.com/office/drawing/2014/main" id="{88A42D2E-E999-A165-4F14-EB516865848E}"/>
              </a:ext>
            </a:extLst>
          </p:cNvPr>
          <p:cNvSpPr/>
          <p:nvPr userDrawn="1"/>
        </p:nvSpPr>
        <p:spPr bwMode="auto">
          <a:xfrm>
            <a:off x="-1" y="5562600"/>
            <a:ext cx="12191999" cy="129540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67371625"/>
      </p:ext>
    </p:extLst>
  </p:cSld>
  <p:clrMapOvr>
    <a:masterClrMapping/>
  </p:clrMapOvr>
  <p:transition>
    <p:fade/>
  </p:transition>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4">
          <p15:clr>
            <a:srgbClr val="954F72"/>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919027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grpSp>
        <p:nvGrpSpPr>
          <p:cNvPr id="7" name="Group 6">
            <a:extLst>
              <a:ext uri="{FF2B5EF4-FFF2-40B4-BE49-F238E27FC236}">
                <a16:creationId xmlns:a16="http://schemas.microsoft.com/office/drawing/2014/main" id="{A212062A-ADA0-5E71-3F8C-0E4ACCACF97A}"/>
              </a:ext>
              <a:ext uri="{C183D7F6-B498-43B3-948B-1728B52AA6E4}">
                <adec:decorative xmlns:adec="http://schemas.microsoft.com/office/drawing/2017/decorative" val="1"/>
              </a:ext>
            </a:extLst>
          </p:cNvPr>
          <p:cNvGrpSpPr/>
          <p:nvPr userDrawn="1"/>
        </p:nvGrpSpPr>
        <p:grpSpPr>
          <a:xfrm>
            <a:off x="11207931" y="114223"/>
            <a:ext cx="984069" cy="1526510"/>
            <a:chOff x="11207931" y="114223"/>
            <a:chExt cx="984069" cy="1526510"/>
          </a:xfrm>
        </p:grpSpPr>
        <p:sp>
          <p:nvSpPr>
            <p:cNvPr id="8" name="Freeform 3">
              <a:extLst>
                <a:ext uri="{FF2B5EF4-FFF2-40B4-BE49-F238E27FC236}">
                  <a16:creationId xmlns:a16="http://schemas.microsoft.com/office/drawing/2014/main" id="{946D7FD1-B235-251F-4CBB-C3571901D599}"/>
                </a:ext>
              </a:extLst>
            </p:cNvPr>
            <p:cNvSpPr/>
            <p:nvPr/>
          </p:nvSpPr>
          <p:spPr bwMode="auto">
            <a:xfrm>
              <a:off x="11683516" y="209494"/>
              <a:ext cx="508484" cy="1049410"/>
            </a:xfrm>
            <a:custGeom>
              <a:avLst/>
              <a:gdLst>
                <a:gd name="connsiteX0" fmla="*/ 508484 w 508484"/>
                <a:gd name="connsiteY0" fmla="*/ 0 h 1049410"/>
                <a:gd name="connsiteX1" fmla="*/ 508484 w 508484"/>
                <a:gd name="connsiteY1" fmla="*/ 1049410 h 1049410"/>
                <a:gd name="connsiteX2" fmla="*/ 420411 w 508484"/>
                <a:gd name="connsiteY2" fmla="*/ 1040532 h 1049410"/>
                <a:gd name="connsiteX3" fmla="*/ 0 w 508484"/>
                <a:gd name="connsiteY3" fmla="*/ 524705 h 1049410"/>
                <a:gd name="connsiteX4" fmla="*/ 420411 w 508484"/>
                <a:gd name="connsiteY4" fmla="*/ 8878 h 1049410"/>
                <a:gd name="connsiteX5" fmla="*/ 508484 w 508484"/>
                <a:gd name="connsiteY5" fmla="*/ 0 h 1049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484" h="1049410">
                  <a:moveTo>
                    <a:pt x="508484" y="0"/>
                  </a:moveTo>
                  <a:lnTo>
                    <a:pt x="508484" y="1049410"/>
                  </a:lnTo>
                  <a:lnTo>
                    <a:pt x="420411" y="1040532"/>
                  </a:lnTo>
                  <a:cubicBezTo>
                    <a:pt x="180483" y="991436"/>
                    <a:pt x="0" y="779147"/>
                    <a:pt x="0" y="524705"/>
                  </a:cubicBezTo>
                  <a:cubicBezTo>
                    <a:pt x="0" y="270263"/>
                    <a:pt x="180483" y="57975"/>
                    <a:pt x="420411" y="8878"/>
                  </a:cubicBezTo>
                  <a:lnTo>
                    <a:pt x="508484" y="0"/>
                  </a:lnTo>
                  <a:close/>
                </a:path>
              </a:pathLst>
            </a:cu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Freeform 4">
              <a:extLst>
                <a:ext uri="{FF2B5EF4-FFF2-40B4-BE49-F238E27FC236}">
                  <a16:creationId xmlns:a16="http://schemas.microsoft.com/office/drawing/2014/main" id="{9DDD8D3E-3A2D-0990-88BB-166BF3EF9508}"/>
                </a:ext>
              </a:extLst>
            </p:cNvPr>
            <p:cNvSpPr/>
            <p:nvPr/>
          </p:nvSpPr>
          <p:spPr>
            <a:xfrm>
              <a:off x="11593087" y="114223"/>
              <a:ext cx="598913" cy="1253024"/>
            </a:xfrm>
            <a:custGeom>
              <a:avLst/>
              <a:gdLst>
                <a:gd name="connsiteX0" fmla="*/ 579415 w 733022"/>
                <a:gd name="connsiteY0" fmla="*/ 1154516 h 1533601"/>
                <a:gd name="connsiteX1" fmla="*/ 654140 w 733022"/>
                <a:gd name="connsiteY1" fmla="*/ 1182331 h 1533601"/>
                <a:gd name="connsiteX2" fmla="*/ 733022 w 733022"/>
                <a:gd name="connsiteY2" fmla="*/ 1195890 h 1533601"/>
                <a:gd name="connsiteX3" fmla="*/ 733022 w 733022"/>
                <a:gd name="connsiteY3" fmla="*/ 1519078 h 1533601"/>
                <a:gd name="connsiteX4" fmla="*/ 728849 w 733022"/>
                <a:gd name="connsiteY4" fmla="*/ 1528684 h 1533601"/>
                <a:gd name="connsiteX5" fmla="*/ 715183 w 733022"/>
                <a:gd name="connsiteY5" fmla="*/ 1533561 h 1533601"/>
                <a:gd name="connsiteX6" fmla="*/ 427500 w 733022"/>
                <a:gd name="connsiteY6" fmla="*/ 1456569 h 1533601"/>
                <a:gd name="connsiteX7" fmla="*/ 427481 w 733022"/>
                <a:gd name="connsiteY7" fmla="*/ 1456569 h 1533601"/>
                <a:gd name="connsiteX8" fmla="*/ 419765 w 733022"/>
                <a:gd name="connsiteY8" fmla="*/ 1431112 h 1533601"/>
                <a:gd name="connsiteX9" fmla="*/ 409753 w 733022"/>
                <a:gd name="connsiteY9" fmla="*/ 1009571 h 1533601"/>
                <a:gd name="connsiteX10" fmla="*/ 524291 w 733022"/>
                <a:gd name="connsiteY10" fmla="*/ 1122789 h 1533601"/>
                <a:gd name="connsiteX11" fmla="*/ 364754 w 733022"/>
                <a:gd name="connsiteY11" fmla="*/ 1399179 h 1533601"/>
                <a:gd name="connsiteX12" fmla="*/ 338820 w 733022"/>
                <a:gd name="connsiteY12" fmla="*/ 1405185 h 1533601"/>
                <a:gd name="connsiteX13" fmla="*/ 128318 w 733022"/>
                <a:gd name="connsiteY13" fmla="*/ 1194584 h 1533601"/>
                <a:gd name="connsiteX14" fmla="*/ 134321 w 733022"/>
                <a:gd name="connsiteY14" fmla="*/ 1168637 h 1533601"/>
                <a:gd name="connsiteX15" fmla="*/ 18202 w 733022"/>
                <a:gd name="connsiteY15" fmla="*/ 798631 h 1533601"/>
                <a:gd name="connsiteX16" fmla="*/ 333739 w 733022"/>
                <a:gd name="connsiteY16" fmla="*/ 798631 h 1533601"/>
                <a:gd name="connsiteX17" fmla="*/ 377363 w 733022"/>
                <a:gd name="connsiteY17" fmla="*/ 954723 h 1533601"/>
                <a:gd name="connsiteX18" fmla="*/ 102441 w 733022"/>
                <a:gd name="connsiteY18" fmla="*/ 1113544 h 1533601"/>
                <a:gd name="connsiteX19" fmla="*/ 76996 w 733022"/>
                <a:gd name="connsiteY19" fmla="*/ 1105824 h 1533601"/>
                <a:gd name="connsiteX20" fmla="*/ 41 w 733022"/>
                <a:gd name="connsiteY20" fmla="*/ 818081 h 1533601"/>
                <a:gd name="connsiteX21" fmla="*/ 18202 w 733022"/>
                <a:gd name="connsiteY21" fmla="*/ 798631 h 1533601"/>
                <a:gd name="connsiteX22" fmla="*/ 733022 w 733022"/>
                <a:gd name="connsiteY22" fmla="*/ 440947 h 1533601"/>
                <a:gd name="connsiteX23" fmla="*/ 733022 w 733022"/>
                <a:gd name="connsiteY23" fmla="*/ 627192 h 1533601"/>
                <a:gd name="connsiteX24" fmla="*/ 694597 w 733022"/>
                <a:gd name="connsiteY24" fmla="*/ 638681 h 1533601"/>
                <a:gd name="connsiteX25" fmla="*/ 618391 w 733022"/>
                <a:gd name="connsiteY25" fmla="*/ 748942 h 1533601"/>
                <a:gd name="connsiteX26" fmla="*/ 699416 w 733022"/>
                <a:gd name="connsiteY26" fmla="*/ 889231 h 1533601"/>
                <a:gd name="connsiteX27" fmla="*/ 733022 w 733022"/>
                <a:gd name="connsiteY27" fmla="*/ 896448 h 1533601"/>
                <a:gd name="connsiteX28" fmla="*/ 733022 w 733022"/>
                <a:gd name="connsiteY28" fmla="*/ 1083871 h 1533601"/>
                <a:gd name="connsiteX29" fmla="*/ 691051 w 733022"/>
                <a:gd name="connsiteY29" fmla="*/ 1079617 h 1533601"/>
                <a:gd name="connsiteX30" fmla="*/ 433014 w 733022"/>
                <a:gd name="connsiteY30" fmla="*/ 761820 h 1533601"/>
                <a:gd name="connsiteX31" fmla="*/ 678170 w 733022"/>
                <a:gd name="connsiteY31" fmla="*/ 449027 h 1533601"/>
                <a:gd name="connsiteX32" fmla="*/ 88045 w 733022"/>
                <a:gd name="connsiteY32" fmla="*/ 418365 h 1533601"/>
                <a:gd name="connsiteX33" fmla="*/ 102441 w 733022"/>
                <a:gd name="connsiteY33" fmla="*/ 420020 h 1533601"/>
                <a:gd name="connsiteX34" fmla="*/ 372960 w 733022"/>
                <a:gd name="connsiteY34" fmla="*/ 576281 h 1533601"/>
                <a:gd name="connsiteX35" fmla="*/ 332873 w 733022"/>
                <a:gd name="connsiteY35" fmla="*/ 734971 h 1533601"/>
                <a:gd name="connsiteX36" fmla="*/ 18202 w 733022"/>
                <a:gd name="connsiteY36" fmla="*/ 734971 h 1533601"/>
                <a:gd name="connsiteX37" fmla="*/ 41 w 733022"/>
                <a:gd name="connsiteY37" fmla="*/ 715520 h 1533601"/>
                <a:gd name="connsiteX38" fmla="*/ 76996 w 733022"/>
                <a:gd name="connsiteY38" fmla="*/ 427739 h 1533601"/>
                <a:gd name="connsiteX39" fmla="*/ 88045 w 733022"/>
                <a:gd name="connsiteY39" fmla="*/ 418365 h 1533601"/>
                <a:gd name="connsiteX40" fmla="*/ 353092 w 733022"/>
                <a:gd name="connsiteY40" fmla="*/ 125773 h 1533601"/>
                <a:gd name="connsiteX41" fmla="*/ 364754 w 733022"/>
                <a:gd name="connsiteY41" fmla="*/ 134404 h 1533601"/>
                <a:gd name="connsiteX42" fmla="*/ 519455 w 733022"/>
                <a:gd name="connsiteY42" fmla="*/ 402471 h 1533601"/>
                <a:gd name="connsiteX43" fmla="*/ 404069 w 733022"/>
                <a:gd name="connsiteY43" fmla="*/ 520735 h 1533601"/>
                <a:gd name="connsiteX44" fmla="*/ 134359 w 733022"/>
                <a:gd name="connsiteY44" fmla="*/ 364945 h 1533601"/>
                <a:gd name="connsiteX45" fmla="*/ 128356 w 733022"/>
                <a:gd name="connsiteY45" fmla="*/ 338999 h 1533601"/>
                <a:gd name="connsiteX46" fmla="*/ 338820 w 733022"/>
                <a:gd name="connsiteY46" fmla="*/ 128398 h 1533601"/>
                <a:gd name="connsiteX47" fmla="*/ 353092 w 733022"/>
                <a:gd name="connsiteY47" fmla="*/ 125773 h 1533601"/>
                <a:gd name="connsiteX48" fmla="*/ 715183 w 733022"/>
                <a:gd name="connsiteY48" fmla="*/ 41 h 1533601"/>
                <a:gd name="connsiteX49" fmla="*/ 715202 w 733022"/>
                <a:gd name="connsiteY49" fmla="*/ 41 h 1533601"/>
                <a:gd name="connsiteX50" fmla="*/ 728860 w 733022"/>
                <a:gd name="connsiteY50" fmla="*/ 4910 h 1533601"/>
                <a:gd name="connsiteX51" fmla="*/ 733022 w 733022"/>
                <a:gd name="connsiteY51" fmla="*/ 14482 h 1533601"/>
                <a:gd name="connsiteX52" fmla="*/ 733022 w 733022"/>
                <a:gd name="connsiteY52" fmla="*/ 325990 h 1533601"/>
                <a:gd name="connsiteX53" fmla="*/ 651303 w 733022"/>
                <a:gd name="connsiteY53" fmla="*/ 340329 h 1533601"/>
                <a:gd name="connsiteX54" fmla="*/ 574202 w 733022"/>
                <a:gd name="connsiteY54" fmla="*/ 369991 h 1533601"/>
                <a:gd name="connsiteX55" fmla="*/ 419821 w 733022"/>
                <a:gd name="connsiteY55" fmla="*/ 102489 h 1533601"/>
                <a:gd name="connsiteX56" fmla="*/ 427538 w 733022"/>
                <a:gd name="connsiteY56" fmla="*/ 77032 h 1533601"/>
                <a:gd name="connsiteX57" fmla="*/ 715183 w 733022"/>
                <a:gd name="connsiteY57" fmla="*/ 41 h 153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733022" h="1533601">
                  <a:moveTo>
                    <a:pt x="579415" y="1154516"/>
                  </a:moveTo>
                  <a:cubicBezTo>
                    <a:pt x="603213" y="1165954"/>
                    <a:pt x="628197" y="1175308"/>
                    <a:pt x="654140" y="1182331"/>
                  </a:cubicBezTo>
                  <a:lnTo>
                    <a:pt x="733022" y="1195890"/>
                  </a:lnTo>
                  <a:lnTo>
                    <a:pt x="733022" y="1519078"/>
                  </a:lnTo>
                  <a:lnTo>
                    <a:pt x="728849" y="1528684"/>
                  </a:lnTo>
                  <a:cubicBezTo>
                    <a:pt x="725303" y="1531998"/>
                    <a:pt x="720443" y="1533909"/>
                    <a:pt x="715183" y="1533561"/>
                  </a:cubicBezTo>
                  <a:cubicBezTo>
                    <a:pt x="612463" y="1526782"/>
                    <a:pt x="515258" y="1499819"/>
                    <a:pt x="427500" y="1456569"/>
                  </a:cubicBezTo>
                  <a:lnTo>
                    <a:pt x="427481" y="1456569"/>
                  </a:lnTo>
                  <a:cubicBezTo>
                    <a:pt x="418052" y="1451918"/>
                    <a:pt x="414495" y="1440226"/>
                    <a:pt x="419765" y="1431112"/>
                  </a:cubicBezTo>
                  <a:close/>
                  <a:moveTo>
                    <a:pt x="409753" y="1009571"/>
                  </a:moveTo>
                  <a:cubicBezTo>
                    <a:pt x="440580" y="1054045"/>
                    <a:pt x="479424" y="1092456"/>
                    <a:pt x="524291" y="1122789"/>
                  </a:cubicBezTo>
                  <a:lnTo>
                    <a:pt x="364754" y="1399179"/>
                  </a:lnTo>
                  <a:cubicBezTo>
                    <a:pt x="359484" y="1408311"/>
                    <a:pt x="347571" y="1411060"/>
                    <a:pt x="338820" y="1405185"/>
                  </a:cubicBezTo>
                  <a:cubicBezTo>
                    <a:pt x="255730" y="1349376"/>
                    <a:pt x="184100" y="1277751"/>
                    <a:pt x="128318" y="1194584"/>
                  </a:cubicBezTo>
                  <a:cubicBezTo>
                    <a:pt x="122446" y="1185828"/>
                    <a:pt x="125194" y="1173910"/>
                    <a:pt x="134321" y="1168637"/>
                  </a:cubicBezTo>
                  <a:close/>
                  <a:moveTo>
                    <a:pt x="18202" y="798631"/>
                  </a:moveTo>
                  <a:lnTo>
                    <a:pt x="333739" y="798631"/>
                  </a:lnTo>
                  <a:cubicBezTo>
                    <a:pt x="338462" y="854289"/>
                    <a:pt x="353650" y="906991"/>
                    <a:pt x="377363" y="954723"/>
                  </a:cubicBezTo>
                  <a:lnTo>
                    <a:pt x="102441" y="1113544"/>
                  </a:lnTo>
                  <a:cubicBezTo>
                    <a:pt x="93331" y="1118816"/>
                    <a:pt x="81644" y="1115258"/>
                    <a:pt x="76996" y="1105824"/>
                  </a:cubicBezTo>
                  <a:cubicBezTo>
                    <a:pt x="33766" y="1018063"/>
                    <a:pt x="6816" y="920849"/>
                    <a:pt x="41" y="818081"/>
                  </a:cubicBezTo>
                  <a:cubicBezTo>
                    <a:pt x="-656" y="807556"/>
                    <a:pt x="7682" y="798631"/>
                    <a:pt x="18202" y="798631"/>
                  </a:cubicBezTo>
                  <a:close/>
                  <a:moveTo>
                    <a:pt x="733022" y="440947"/>
                  </a:moveTo>
                  <a:lnTo>
                    <a:pt x="733022" y="627192"/>
                  </a:lnTo>
                  <a:lnTo>
                    <a:pt x="694597" y="638681"/>
                  </a:lnTo>
                  <a:cubicBezTo>
                    <a:pt x="652977" y="659505"/>
                    <a:pt x="623092" y="700871"/>
                    <a:pt x="618391" y="748942"/>
                  </a:cubicBezTo>
                  <a:cubicBezTo>
                    <a:pt x="612336" y="810922"/>
                    <a:pt x="647367" y="865710"/>
                    <a:pt x="699416" y="889231"/>
                  </a:cubicBezTo>
                  <a:lnTo>
                    <a:pt x="733022" y="896448"/>
                  </a:lnTo>
                  <a:lnTo>
                    <a:pt x="733022" y="1083871"/>
                  </a:lnTo>
                  <a:lnTo>
                    <a:pt x="691051" y="1079617"/>
                  </a:lnTo>
                  <a:cubicBezTo>
                    <a:pt x="543639" y="1049300"/>
                    <a:pt x="432521" y="918253"/>
                    <a:pt x="433014" y="761820"/>
                  </a:cubicBezTo>
                  <a:cubicBezTo>
                    <a:pt x="433475" y="612208"/>
                    <a:pt x="537754" y="484162"/>
                    <a:pt x="678170" y="449027"/>
                  </a:cubicBezTo>
                  <a:close/>
                  <a:moveTo>
                    <a:pt x="88045" y="418365"/>
                  </a:moveTo>
                  <a:cubicBezTo>
                    <a:pt x="92687" y="416955"/>
                    <a:pt x="97886" y="417384"/>
                    <a:pt x="102441" y="420020"/>
                  </a:cubicBezTo>
                  <a:lnTo>
                    <a:pt x="372960" y="576281"/>
                  </a:lnTo>
                  <a:cubicBezTo>
                    <a:pt x="350187" y="624934"/>
                    <a:pt x="336185" y="678503"/>
                    <a:pt x="332873" y="734971"/>
                  </a:cubicBezTo>
                  <a:lnTo>
                    <a:pt x="18202" y="734971"/>
                  </a:lnTo>
                  <a:cubicBezTo>
                    <a:pt x="7682" y="734971"/>
                    <a:pt x="-656" y="726045"/>
                    <a:pt x="41" y="715520"/>
                  </a:cubicBezTo>
                  <a:cubicBezTo>
                    <a:pt x="6816" y="612752"/>
                    <a:pt x="33766" y="515501"/>
                    <a:pt x="76996" y="427739"/>
                  </a:cubicBezTo>
                  <a:cubicBezTo>
                    <a:pt x="79320" y="423023"/>
                    <a:pt x="83404" y="419775"/>
                    <a:pt x="88045" y="418365"/>
                  </a:cubicBezTo>
                  <a:close/>
                  <a:moveTo>
                    <a:pt x="353092" y="125773"/>
                  </a:moveTo>
                  <a:cubicBezTo>
                    <a:pt x="357823" y="126868"/>
                    <a:pt x="362119" y="129838"/>
                    <a:pt x="364754" y="134404"/>
                  </a:cubicBezTo>
                  <a:lnTo>
                    <a:pt x="519455" y="402471"/>
                  </a:lnTo>
                  <a:cubicBezTo>
                    <a:pt x="473873" y="434122"/>
                    <a:pt x="434652" y="474359"/>
                    <a:pt x="404069" y="520735"/>
                  </a:cubicBezTo>
                  <a:lnTo>
                    <a:pt x="134359" y="364945"/>
                  </a:lnTo>
                  <a:cubicBezTo>
                    <a:pt x="125231" y="359673"/>
                    <a:pt x="122484" y="347754"/>
                    <a:pt x="128356" y="338999"/>
                  </a:cubicBezTo>
                  <a:cubicBezTo>
                    <a:pt x="184138" y="255869"/>
                    <a:pt x="255730" y="184244"/>
                    <a:pt x="338820" y="128398"/>
                  </a:cubicBezTo>
                  <a:cubicBezTo>
                    <a:pt x="343196" y="125460"/>
                    <a:pt x="348362" y="124679"/>
                    <a:pt x="353092" y="125773"/>
                  </a:cubicBezTo>
                  <a:close/>
                  <a:moveTo>
                    <a:pt x="715183" y="41"/>
                  </a:moveTo>
                  <a:lnTo>
                    <a:pt x="715202" y="41"/>
                  </a:lnTo>
                  <a:cubicBezTo>
                    <a:pt x="720453" y="-308"/>
                    <a:pt x="725313" y="1599"/>
                    <a:pt x="728860" y="4910"/>
                  </a:cubicBezTo>
                  <a:lnTo>
                    <a:pt x="733022" y="14482"/>
                  </a:lnTo>
                  <a:lnTo>
                    <a:pt x="733022" y="325990"/>
                  </a:lnTo>
                  <a:lnTo>
                    <a:pt x="651303" y="340329"/>
                  </a:lnTo>
                  <a:cubicBezTo>
                    <a:pt x="624470" y="347792"/>
                    <a:pt x="598678" y="357762"/>
                    <a:pt x="574202" y="369991"/>
                  </a:cubicBezTo>
                  <a:lnTo>
                    <a:pt x="419821" y="102489"/>
                  </a:lnTo>
                  <a:cubicBezTo>
                    <a:pt x="414552" y="93357"/>
                    <a:pt x="418090" y="81683"/>
                    <a:pt x="427538" y="77032"/>
                  </a:cubicBezTo>
                  <a:cubicBezTo>
                    <a:pt x="515258" y="33801"/>
                    <a:pt x="612463" y="6819"/>
                    <a:pt x="715183" y="41"/>
                  </a:cubicBezTo>
                  <a:close/>
                </a:path>
              </a:pathLst>
            </a:custGeom>
            <a:gradFill>
              <a:gsLst>
                <a:gs pos="6000">
                  <a:srgbClr val="FF9248">
                    <a:alpha val="34000"/>
                  </a:srgbClr>
                </a:gs>
                <a:gs pos="77000">
                  <a:schemeClr val="accent4">
                    <a:alpha val="29000"/>
                  </a:schemeClr>
                </a:gs>
              </a:gsLst>
              <a:lin ang="3343960" scaled="1"/>
            </a:gradFill>
            <a:ln w="5992" cap="flat">
              <a:noFill/>
              <a:prstDash val="solid"/>
              <a:miter/>
            </a:ln>
          </p:spPr>
          <p:txBody>
            <a:bodyPr wrap="square" rtlCol="0" anchor="ctr">
              <a:noAutofit/>
            </a:bodyPr>
            <a:lstStyle/>
            <a:p>
              <a:endParaRPr lang="en-US"/>
            </a:p>
          </p:txBody>
        </p:sp>
        <p:sp>
          <p:nvSpPr>
            <p:cNvPr id="10" name="Donut 5">
              <a:extLst>
                <a:ext uri="{FF2B5EF4-FFF2-40B4-BE49-F238E27FC236}">
                  <a16:creationId xmlns:a16="http://schemas.microsoft.com/office/drawing/2014/main" id="{CB7F8171-560B-6BA3-154F-E382418D3276}"/>
                </a:ext>
              </a:extLst>
            </p:cNvPr>
            <p:cNvSpPr/>
            <p:nvPr/>
          </p:nvSpPr>
          <p:spPr bwMode="auto">
            <a:xfrm>
              <a:off x="11207931" y="1255577"/>
              <a:ext cx="385156" cy="385156"/>
            </a:xfrm>
            <a:prstGeom prst="donut">
              <a:avLst/>
            </a:prstGeom>
            <a:gradFill>
              <a:gsLst>
                <a:gs pos="6000">
                  <a:srgbClr val="FF9248">
                    <a:alpha val="34000"/>
                  </a:srgbClr>
                </a:gs>
                <a:gs pos="77000">
                  <a:schemeClr val="accent4">
                    <a:alpha val="29000"/>
                  </a:schemeClr>
                </a:gs>
              </a:gsLst>
              <a:lin ang="3343960" scaled="1"/>
            </a:gradFill>
            <a:ln w="5992" cap="flat">
              <a:noFill/>
              <a:prstDash val="solid"/>
              <a:miter/>
            </a:ln>
          </p:spPr>
          <p:txBody>
            <a:bodyPr wrap="square" rtlCol="0" anchor="ctr">
              <a:noAutofit/>
            </a:bodyPr>
            <a:lstStyle/>
            <a:p>
              <a:endParaRPr lang="en-US">
                <a:solidFill>
                  <a:schemeClr val="tx1"/>
                </a:solidFill>
              </a:endParaRPr>
            </a:p>
          </p:txBody>
        </p:sp>
      </p:grpSp>
    </p:spTree>
    <p:extLst>
      <p:ext uri="{BB962C8B-B14F-4D97-AF65-F5344CB8AC3E}">
        <p14:creationId xmlns:p14="http://schemas.microsoft.com/office/powerpoint/2010/main" val="31452645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1409779914"/>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cstate="hqprint">
            <a:lum/>
            <a:extLst>
              <a:ext uri="{28A0092B-C50C-407E-A947-70E740481C1C}">
                <a14:useLocalDpi xmlns:a14="http://schemas.microsoft.com/office/drawing/2010/main"/>
              </a:ext>
            </a:extLst>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1336808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509892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060204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73238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10563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37952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07396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40214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446553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23229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56514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28794382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40625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image" Target="../media/image2.svg"/><Relationship Id="rId5" Type="http://schemas.openxmlformats.org/officeDocument/2006/relationships/slideLayout" Target="../slideLayouts/slideLayout83.xml"/><Relationship Id="rId10" Type="http://schemas.openxmlformats.org/officeDocument/2006/relationships/image" Target="../media/image1.png"/><Relationship Id="rId4" Type="http://schemas.openxmlformats.org/officeDocument/2006/relationships/slideLayout" Target="../slideLayouts/slideLayout8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2.xml"/><Relationship Id="rId21" Type="http://schemas.openxmlformats.org/officeDocument/2006/relationships/slideLayout" Target="../slideLayouts/slideLayout107.xml"/><Relationship Id="rId42" Type="http://schemas.openxmlformats.org/officeDocument/2006/relationships/slideLayout" Target="../slideLayouts/slideLayout128.xml"/><Relationship Id="rId47" Type="http://schemas.openxmlformats.org/officeDocument/2006/relationships/slideLayout" Target="../slideLayouts/slideLayout133.xml"/><Relationship Id="rId63" Type="http://schemas.openxmlformats.org/officeDocument/2006/relationships/slideLayout" Target="../slideLayouts/slideLayout149.xml"/><Relationship Id="rId68" Type="http://schemas.openxmlformats.org/officeDocument/2006/relationships/slideLayout" Target="../slideLayouts/slideLayout154.xml"/><Relationship Id="rId16" Type="http://schemas.openxmlformats.org/officeDocument/2006/relationships/slideLayout" Target="../slideLayouts/slideLayout102.xml"/><Relationship Id="rId11" Type="http://schemas.openxmlformats.org/officeDocument/2006/relationships/slideLayout" Target="../slideLayouts/slideLayout97.xml"/><Relationship Id="rId32" Type="http://schemas.openxmlformats.org/officeDocument/2006/relationships/slideLayout" Target="../slideLayouts/slideLayout118.xml"/><Relationship Id="rId37" Type="http://schemas.openxmlformats.org/officeDocument/2006/relationships/slideLayout" Target="../slideLayouts/slideLayout123.xml"/><Relationship Id="rId53" Type="http://schemas.openxmlformats.org/officeDocument/2006/relationships/slideLayout" Target="../slideLayouts/slideLayout139.xml"/><Relationship Id="rId58" Type="http://schemas.openxmlformats.org/officeDocument/2006/relationships/slideLayout" Target="../slideLayouts/slideLayout144.xml"/><Relationship Id="rId74" Type="http://schemas.openxmlformats.org/officeDocument/2006/relationships/slideLayout" Target="../slideLayouts/slideLayout160.xml"/><Relationship Id="rId79" Type="http://schemas.openxmlformats.org/officeDocument/2006/relationships/slideLayout" Target="../slideLayouts/slideLayout165.xml"/><Relationship Id="rId5" Type="http://schemas.openxmlformats.org/officeDocument/2006/relationships/slideLayout" Target="../slideLayouts/slideLayout91.xml"/><Relationship Id="rId61" Type="http://schemas.openxmlformats.org/officeDocument/2006/relationships/slideLayout" Target="../slideLayouts/slideLayout147.xml"/><Relationship Id="rId82" Type="http://schemas.openxmlformats.org/officeDocument/2006/relationships/image" Target="../media/image2.svg"/><Relationship Id="rId19" Type="http://schemas.openxmlformats.org/officeDocument/2006/relationships/slideLayout" Target="../slideLayouts/slideLayout10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slideLayout" Target="../slideLayouts/slideLayout113.xml"/><Relationship Id="rId30" Type="http://schemas.openxmlformats.org/officeDocument/2006/relationships/slideLayout" Target="../slideLayouts/slideLayout116.xml"/><Relationship Id="rId35" Type="http://schemas.openxmlformats.org/officeDocument/2006/relationships/slideLayout" Target="../slideLayouts/slideLayout121.xml"/><Relationship Id="rId43" Type="http://schemas.openxmlformats.org/officeDocument/2006/relationships/slideLayout" Target="../slideLayouts/slideLayout129.xml"/><Relationship Id="rId48" Type="http://schemas.openxmlformats.org/officeDocument/2006/relationships/slideLayout" Target="../slideLayouts/slideLayout134.xml"/><Relationship Id="rId56" Type="http://schemas.openxmlformats.org/officeDocument/2006/relationships/slideLayout" Target="../slideLayouts/slideLayout142.xml"/><Relationship Id="rId64" Type="http://schemas.openxmlformats.org/officeDocument/2006/relationships/slideLayout" Target="../slideLayouts/slideLayout150.xml"/><Relationship Id="rId69" Type="http://schemas.openxmlformats.org/officeDocument/2006/relationships/slideLayout" Target="../slideLayouts/slideLayout155.xml"/><Relationship Id="rId77" Type="http://schemas.openxmlformats.org/officeDocument/2006/relationships/slideLayout" Target="../slideLayouts/slideLayout163.xml"/><Relationship Id="rId8" Type="http://schemas.openxmlformats.org/officeDocument/2006/relationships/slideLayout" Target="../slideLayouts/slideLayout94.xml"/><Relationship Id="rId51" Type="http://schemas.openxmlformats.org/officeDocument/2006/relationships/slideLayout" Target="../slideLayouts/slideLayout137.xml"/><Relationship Id="rId72" Type="http://schemas.openxmlformats.org/officeDocument/2006/relationships/slideLayout" Target="../slideLayouts/slideLayout158.xml"/><Relationship Id="rId80" Type="http://schemas.openxmlformats.org/officeDocument/2006/relationships/theme" Target="../theme/theme3.xml"/><Relationship Id="rId3" Type="http://schemas.openxmlformats.org/officeDocument/2006/relationships/slideLayout" Target="../slideLayouts/slideLayout89.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33" Type="http://schemas.openxmlformats.org/officeDocument/2006/relationships/slideLayout" Target="../slideLayouts/slideLayout119.xml"/><Relationship Id="rId38" Type="http://schemas.openxmlformats.org/officeDocument/2006/relationships/slideLayout" Target="../slideLayouts/slideLayout124.xml"/><Relationship Id="rId46" Type="http://schemas.openxmlformats.org/officeDocument/2006/relationships/slideLayout" Target="../slideLayouts/slideLayout132.xml"/><Relationship Id="rId59" Type="http://schemas.openxmlformats.org/officeDocument/2006/relationships/slideLayout" Target="../slideLayouts/slideLayout145.xml"/><Relationship Id="rId67" Type="http://schemas.openxmlformats.org/officeDocument/2006/relationships/slideLayout" Target="../slideLayouts/slideLayout153.xml"/><Relationship Id="rId20" Type="http://schemas.openxmlformats.org/officeDocument/2006/relationships/slideLayout" Target="../slideLayouts/slideLayout106.xml"/><Relationship Id="rId41" Type="http://schemas.openxmlformats.org/officeDocument/2006/relationships/slideLayout" Target="../slideLayouts/slideLayout127.xml"/><Relationship Id="rId54" Type="http://schemas.openxmlformats.org/officeDocument/2006/relationships/slideLayout" Target="../slideLayouts/slideLayout140.xml"/><Relationship Id="rId62" Type="http://schemas.openxmlformats.org/officeDocument/2006/relationships/slideLayout" Target="../slideLayouts/slideLayout148.xml"/><Relationship Id="rId70" Type="http://schemas.openxmlformats.org/officeDocument/2006/relationships/slideLayout" Target="../slideLayouts/slideLayout156.xml"/><Relationship Id="rId75" Type="http://schemas.openxmlformats.org/officeDocument/2006/relationships/slideLayout" Target="../slideLayouts/slideLayout161.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slideLayout" Target="../slideLayouts/slideLayout114.xml"/><Relationship Id="rId36" Type="http://schemas.openxmlformats.org/officeDocument/2006/relationships/slideLayout" Target="../slideLayouts/slideLayout122.xml"/><Relationship Id="rId49" Type="http://schemas.openxmlformats.org/officeDocument/2006/relationships/slideLayout" Target="../slideLayouts/slideLayout135.xml"/><Relationship Id="rId57" Type="http://schemas.openxmlformats.org/officeDocument/2006/relationships/slideLayout" Target="../slideLayouts/slideLayout143.xml"/><Relationship Id="rId10" Type="http://schemas.openxmlformats.org/officeDocument/2006/relationships/slideLayout" Target="../slideLayouts/slideLayout96.xml"/><Relationship Id="rId31" Type="http://schemas.openxmlformats.org/officeDocument/2006/relationships/slideLayout" Target="../slideLayouts/slideLayout117.xml"/><Relationship Id="rId44" Type="http://schemas.openxmlformats.org/officeDocument/2006/relationships/slideLayout" Target="../slideLayouts/slideLayout130.xml"/><Relationship Id="rId52" Type="http://schemas.openxmlformats.org/officeDocument/2006/relationships/slideLayout" Target="../slideLayouts/slideLayout138.xml"/><Relationship Id="rId60" Type="http://schemas.openxmlformats.org/officeDocument/2006/relationships/slideLayout" Target="../slideLayouts/slideLayout146.xml"/><Relationship Id="rId65" Type="http://schemas.openxmlformats.org/officeDocument/2006/relationships/slideLayout" Target="../slideLayouts/slideLayout151.xml"/><Relationship Id="rId73" Type="http://schemas.openxmlformats.org/officeDocument/2006/relationships/slideLayout" Target="../slideLayouts/slideLayout159.xml"/><Relationship Id="rId78" Type="http://schemas.openxmlformats.org/officeDocument/2006/relationships/slideLayout" Target="../slideLayouts/slideLayout164.xml"/><Relationship Id="rId81" Type="http://schemas.openxmlformats.org/officeDocument/2006/relationships/image" Target="../media/image1.png"/><Relationship Id="rId4" Type="http://schemas.openxmlformats.org/officeDocument/2006/relationships/slideLayout" Target="../slideLayouts/slideLayout90.xml"/><Relationship Id="rId9" Type="http://schemas.openxmlformats.org/officeDocument/2006/relationships/slideLayout" Target="../slideLayouts/slideLayout95.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39" Type="http://schemas.openxmlformats.org/officeDocument/2006/relationships/slideLayout" Target="../slideLayouts/slideLayout125.xml"/><Relationship Id="rId34" Type="http://schemas.openxmlformats.org/officeDocument/2006/relationships/slideLayout" Target="../slideLayouts/slideLayout120.xml"/><Relationship Id="rId50" Type="http://schemas.openxmlformats.org/officeDocument/2006/relationships/slideLayout" Target="../slideLayouts/slideLayout136.xml"/><Relationship Id="rId55" Type="http://schemas.openxmlformats.org/officeDocument/2006/relationships/slideLayout" Target="../slideLayouts/slideLayout141.xml"/><Relationship Id="rId76" Type="http://schemas.openxmlformats.org/officeDocument/2006/relationships/slideLayout" Target="../slideLayouts/slideLayout162.xml"/><Relationship Id="rId7" Type="http://schemas.openxmlformats.org/officeDocument/2006/relationships/slideLayout" Target="../slideLayouts/slideLayout93.xml"/><Relationship Id="rId71" Type="http://schemas.openxmlformats.org/officeDocument/2006/relationships/slideLayout" Target="../slideLayouts/slideLayout157.xml"/><Relationship Id="rId2" Type="http://schemas.openxmlformats.org/officeDocument/2006/relationships/slideLayout" Target="../slideLayouts/slideLayout88.xml"/><Relationship Id="rId29" Type="http://schemas.openxmlformats.org/officeDocument/2006/relationships/slideLayout" Target="../slideLayouts/slideLayout115.xml"/><Relationship Id="rId24" Type="http://schemas.openxmlformats.org/officeDocument/2006/relationships/slideLayout" Target="../slideLayouts/slideLayout110.xml"/><Relationship Id="rId40" Type="http://schemas.openxmlformats.org/officeDocument/2006/relationships/slideLayout" Target="../slideLayouts/slideLayout126.xml"/><Relationship Id="rId45" Type="http://schemas.openxmlformats.org/officeDocument/2006/relationships/slideLayout" Target="../slideLayouts/slideLayout131.xml"/><Relationship Id="rId66" Type="http://schemas.openxmlformats.org/officeDocument/2006/relationships/slideLayout" Target="../slideLayouts/slideLayout1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0">
            <a:extLst>
              <a:ext uri="{96DAC541-7B7A-43D3-8B79-37D633B846F1}">
                <asvg:svgBlip xmlns:asvg="http://schemas.microsoft.com/office/drawing/2016/SVG/main" r:embed="rId8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502" r:id="rId1"/>
    <p:sldLayoutId id="2147485512" r:id="rId2"/>
    <p:sldLayoutId id="2147485497" r:id="rId3"/>
    <p:sldLayoutId id="2147485523" r:id="rId4"/>
    <p:sldLayoutId id="2147485513" r:id="rId5"/>
    <p:sldLayoutId id="2147485524" r:id="rId6"/>
    <p:sldLayoutId id="2147485498" r:id="rId7"/>
    <p:sldLayoutId id="2147485514" r:id="rId8"/>
    <p:sldLayoutId id="2147485510" r:id="rId9"/>
    <p:sldLayoutId id="2147485515" r:id="rId10"/>
    <p:sldLayoutId id="2147485451" r:id="rId11"/>
    <p:sldLayoutId id="2147485503" r:id="rId12"/>
    <p:sldLayoutId id="2147485452" r:id="rId13"/>
    <p:sldLayoutId id="2147485453" r:id="rId14"/>
    <p:sldLayoutId id="2147485454" r:id="rId15"/>
    <p:sldLayoutId id="2147485455" r:id="rId16"/>
    <p:sldLayoutId id="2147485456" r:id="rId17"/>
    <p:sldLayoutId id="2147485457" r:id="rId18"/>
    <p:sldLayoutId id="2147485458" r:id="rId19"/>
    <p:sldLayoutId id="2147485459" r:id="rId20"/>
    <p:sldLayoutId id="2147485460" r:id="rId21"/>
    <p:sldLayoutId id="2147485461" r:id="rId22"/>
    <p:sldLayoutId id="2147485462" r:id="rId23"/>
    <p:sldLayoutId id="2147485463" r:id="rId24"/>
    <p:sldLayoutId id="2147485464" r:id="rId25"/>
    <p:sldLayoutId id="2147485465" r:id="rId26"/>
    <p:sldLayoutId id="2147485466" r:id="rId27"/>
    <p:sldLayoutId id="2147485467" r:id="rId28"/>
    <p:sldLayoutId id="2147485468" r:id="rId29"/>
    <p:sldLayoutId id="2147485469" r:id="rId30"/>
    <p:sldLayoutId id="2147485470" r:id="rId31"/>
    <p:sldLayoutId id="2147485471" r:id="rId32"/>
    <p:sldLayoutId id="2147485472" r:id="rId33"/>
    <p:sldLayoutId id="2147485473" r:id="rId34"/>
    <p:sldLayoutId id="2147485474" r:id="rId35"/>
    <p:sldLayoutId id="2147485475" r:id="rId36"/>
    <p:sldLayoutId id="2147485476" r:id="rId37"/>
    <p:sldLayoutId id="2147485477" r:id="rId38"/>
    <p:sldLayoutId id="2147485478" r:id="rId39"/>
    <p:sldLayoutId id="2147485479" r:id="rId40"/>
    <p:sldLayoutId id="2147485480" r:id="rId41"/>
    <p:sldLayoutId id="2147485481" r:id="rId42"/>
    <p:sldLayoutId id="2147485482" r:id="rId43"/>
    <p:sldLayoutId id="2147485483" r:id="rId44"/>
    <p:sldLayoutId id="2147485484" r:id="rId45"/>
    <p:sldLayoutId id="2147485485" r:id="rId46"/>
    <p:sldLayoutId id="2147485486" r:id="rId47"/>
    <p:sldLayoutId id="2147485487" r:id="rId48"/>
    <p:sldLayoutId id="2147485488" r:id="rId49"/>
    <p:sldLayoutId id="2147485490" r:id="rId50"/>
    <p:sldLayoutId id="2147485491" r:id="rId51"/>
    <p:sldLayoutId id="2147485516" r:id="rId52"/>
    <p:sldLayoutId id="2147485517" r:id="rId53"/>
    <p:sldLayoutId id="2147485525" r:id="rId54"/>
    <p:sldLayoutId id="2147485499" r:id="rId55"/>
    <p:sldLayoutId id="2147485518" r:id="rId56"/>
    <p:sldLayoutId id="2147485511" r:id="rId57"/>
    <p:sldLayoutId id="2147485519" r:id="rId58"/>
    <p:sldLayoutId id="2147485520" r:id="rId59"/>
    <p:sldLayoutId id="2147485521" r:id="rId60"/>
    <p:sldLayoutId id="2147485504" r:id="rId61"/>
    <p:sldLayoutId id="2147485505" r:id="rId62"/>
    <p:sldLayoutId id="2147485506" r:id="rId63"/>
    <p:sldLayoutId id="2147485507" r:id="rId64"/>
    <p:sldLayoutId id="2147485508" r:id="rId65"/>
    <p:sldLayoutId id="2147485509" r:id="rId66"/>
    <p:sldLayoutId id="2147485522" r:id="rId67"/>
    <p:sldLayoutId id="2147485493" r:id="rId68"/>
    <p:sldLayoutId id="2147485494" r:id="rId69"/>
    <p:sldLayoutId id="2147485495" r:id="rId70"/>
    <p:sldLayoutId id="2147485496" r:id="rId71"/>
    <p:sldLayoutId id="2147485526" r:id="rId72"/>
    <p:sldLayoutId id="2147485527" r:id="rId73"/>
    <p:sldLayoutId id="2147485528" r:id="rId74"/>
    <p:sldLayoutId id="2147488192" r:id="rId75"/>
    <p:sldLayoutId id="2147488197" r:id="rId76"/>
    <p:sldLayoutId id="2147485723" r:id="rId77"/>
    <p:sldLayoutId id="2147488199" r:id="rId7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5216"/>
            <a:ext cx="10430257" cy="30777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591056"/>
            <a:ext cx="10426700" cy="566309"/>
          </a:xfrm>
          <a:prstGeom prst="rect">
            <a:avLst/>
          </a:prstGeom>
        </p:spPr>
        <p:txBody>
          <a:bodyPr vert="horz" wrap="square" lIns="0" tIns="0" rIns="0" bIns="0" rtlCol="0">
            <a:spAutoFit/>
          </a:bodyPr>
          <a:lstStyle/>
          <a:p>
            <a:pPr lvl="0"/>
            <a:r>
              <a:rPr lang="en-US"/>
              <a:t>Click to edit Master text styles</a:t>
            </a:r>
          </a:p>
          <a:p>
            <a:pPr lvl="1"/>
            <a:r>
              <a:rPr lang="en-US"/>
              <a:t>Second level</a:t>
            </a:r>
          </a:p>
        </p:txBody>
      </p:sp>
      <p:pic>
        <p:nvPicPr>
          <p:cNvPr id="6" name="Graphic 5">
            <a:extLst>
              <a:ext uri="{FF2B5EF4-FFF2-40B4-BE49-F238E27FC236}">
                <a16:creationId xmlns:a16="http://schemas.microsoft.com/office/drawing/2014/main" id="{C21DE6D5-FF91-85A4-E9FC-5084016E9E3B}"/>
              </a:ext>
            </a:extLst>
          </p:cNvPr>
          <p:cNvPicPr>
            <a:picLocks noChangeAspect="1"/>
          </p:cNvPicPr>
          <p:nvPr userDrawn="1"/>
        </p:nvPicPr>
        <p:blipFill>
          <a:blip r:embed="rId10">
            <a:extLst>
              <a:ext uri="{96DAC541-7B7A-43D3-8B79-37D633B846F1}">
                <asvg:svgBlip xmlns:asvg="http://schemas.microsoft.com/office/drawing/2016/SVG/main" r:embed="rId1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238725712"/>
      </p:ext>
    </p:extLst>
  </p:cSld>
  <p:clrMap bg1="lt1" tx1="dk1" bg2="lt2" tx2="dk2" accent1="accent1" accent2="accent2" accent3="accent3" accent4="accent4" accent5="accent5" accent6="accent6" hlink="hlink" folHlink="folHlink"/>
  <p:sldLayoutIdLst>
    <p:sldLayoutId id="2147485610" r:id="rId1"/>
    <p:sldLayoutId id="2147485611" r:id="rId2"/>
    <p:sldLayoutId id="2147485612" r:id="rId3"/>
    <p:sldLayoutId id="2147485613" r:id="rId4"/>
    <p:sldLayoutId id="2147485614" r:id="rId5"/>
    <p:sldLayoutId id="2147485615" r:id="rId6"/>
    <p:sldLayoutId id="2147485616" r:id="rId7"/>
    <p:sldLayoutId id="2147485617" r:id="rId8"/>
  </p:sldLayoutIdLst>
  <p:transition>
    <p:fade/>
  </p:transition>
  <p:hf hdr="0" ftr="0" dt="0"/>
  <p:txStyles>
    <p:title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p:titleStyle>
    <p:bodyStyle>
      <a:lvl1pPr marL="169863" marR="0" indent="-169863"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2000" kern="1200" spc="0" baseline="0">
          <a:solidFill>
            <a:schemeClr val="tx1"/>
          </a:solidFill>
          <a:latin typeface="+mn-lt"/>
          <a:ea typeface="+mn-ea"/>
          <a:cs typeface="Segoe UI" panose="020B0502040204020203" pitchFamily="34" charset="0"/>
        </a:defRPr>
      </a:lvl1pPr>
      <a:lvl2pPr marL="346075" marR="0" indent="-168275"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15:clr>
            <a:srgbClr val="A5A5A5"/>
          </p15:clr>
        </p15:guide>
        <p15:guide id="2" pos="7680">
          <p15:clr>
            <a:srgbClr val="A5A5A5"/>
          </p15:clr>
        </p15:guide>
        <p15:guide id="3" pos="186">
          <p15:clr>
            <a:srgbClr val="A5A5A5"/>
          </p15:clr>
        </p15:guide>
        <p15:guide id="26" pos="7496">
          <p15:clr>
            <a:srgbClr val="A5A5A5"/>
          </p15:clr>
        </p15:guide>
        <p15:guide id="27" orient="horz">
          <p15:clr>
            <a:srgbClr val="A5A5A5"/>
          </p15:clr>
        </p15:guide>
        <p15:guide id="28" orient="horz" pos="4320">
          <p15:clr>
            <a:srgbClr val="A5A5A5"/>
          </p15:clr>
        </p15:guide>
        <p15:guide id="29" orient="horz" pos="184">
          <p15:clr>
            <a:srgbClr val="A5A5A5"/>
          </p15:clr>
        </p15:guide>
        <p15:guide id="40" orient="horz" pos="4134">
          <p15:clr>
            <a:srgbClr val="A5A5A5"/>
          </p15:clr>
        </p15:guide>
        <p15:guide id="42" pos="365">
          <p15:clr>
            <a:srgbClr val="C35EA4"/>
          </p15:clr>
        </p15:guide>
        <p15:guide id="43" orient="horz" pos="367">
          <p15:clr>
            <a:srgbClr val="C35EA4"/>
          </p15:clr>
        </p15:guide>
        <p15:guide id="44" orient="horz" pos="3953">
          <p15:clr>
            <a:srgbClr val="C35EA4"/>
          </p15:clr>
        </p15:guide>
        <p15:guide id="45" pos="7307">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1">
            <a:extLst>
              <a:ext uri="{96DAC541-7B7A-43D3-8B79-37D633B846F1}">
                <asvg:svgBlip xmlns:asvg="http://schemas.microsoft.com/office/drawing/2016/SVG/main" r:embed="rId8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421004410"/>
      </p:ext>
    </p:extLst>
  </p:cSld>
  <p:clrMap bg1="lt1" tx1="dk1" bg2="lt2" tx2="dk2" accent1="accent1" accent2="accent2" accent3="accent3" accent4="accent4" accent5="accent5" accent6="accent6" hlink="hlink" folHlink="folHlink"/>
  <p:sldLayoutIdLst>
    <p:sldLayoutId id="2147488201" r:id="rId1"/>
    <p:sldLayoutId id="2147488202" r:id="rId2"/>
    <p:sldLayoutId id="2147488203" r:id="rId3"/>
    <p:sldLayoutId id="2147488204" r:id="rId4"/>
    <p:sldLayoutId id="2147488205" r:id="rId5"/>
    <p:sldLayoutId id="2147488206" r:id="rId6"/>
    <p:sldLayoutId id="2147488207" r:id="rId7"/>
    <p:sldLayoutId id="2147488208" r:id="rId8"/>
    <p:sldLayoutId id="2147488209" r:id="rId9"/>
    <p:sldLayoutId id="2147488210" r:id="rId10"/>
    <p:sldLayoutId id="2147488211" r:id="rId11"/>
    <p:sldLayoutId id="2147488212" r:id="rId12"/>
    <p:sldLayoutId id="2147488213" r:id="rId13"/>
    <p:sldLayoutId id="2147488214" r:id="rId14"/>
    <p:sldLayoutId id="2147488215" r:id="rId15"/>
    <p:sldLayoutId id="2147488216" r:id="rId16"/>
    <p:sldLayoutId id="2147488217" r:id="rId17"/>
    <p:sldLayoutId id="2147488218" r:id="rId18"/>
    <p:sldLayoutId id="2147488219" r:id="rId19"/>
    <p:sldLayoutId id="2147488220" r:id="rId20"/>
    <p:sldLayoutId id="2147488221" r:id="rId21"/>
    <p:sldLayoutId id="2147488222" r:id="rId22"/>
    <p:sldLayoutId id="2147488223" r:id="rId23"/>
    <p:sldLayoutId id="2147488224" r:id="rId24"/>
    <p:sldLayoutId id="2147488225" r:id="rId25"/>
    <p:sldLayoutId id="2147488226" r:id="rId26"/>
    <p:sldLayoutId id="2147488227" r:id="rId27"/>
    <p:sldLayoutId id="2147488228" r:id="rId28"/>
    <p:sldLayoutId id="2147488229" r:id="rId29"/>
    <p:sldLayoutId id="2147488230" r:id="rId30"/>
    <p:sldLayoutId id="2147488231" r:id="rId31"/>
    <p:sldLayoutId id="2147488232" r:id="rId32"/>
    <p:sldLayoutId id="2147488233" r:id="rId33"/>
    <p:sldLayoutId id="2147488234" r:id="rId34"/>
    <p:sldLayoutId id="2147488235" r:id="rId35"/>
    <p:sldLayoutId id="2147488236" r:id="rId36"/>
    <p:sldLayoutId id="2147488237" r:id="rId37"/>
    <p:sldLayoutId id="2147488238" r:id="rId38"/>
    <p:sldLayoutId id="2147488239" r:id="rId39"/>
    <p:sldLayoutId id="2147488240" r:id="rId40"/>
    <p:sldLayoutId id="2147488241" r:id="rId41"/>
    <p:sldLayoutId id="2147488242" r:id="rId42"/>
    <p:sldLayoutId id="2147488243" r:id="rId43"/>
    <p:sldLayoutId id="2147488244" r:id="rId44"/>
    <p:sldLayoutId id="2147488245" r:id="rId45"/>
    <p:sldLayoutId id="2147488246" r:id="rId46"/>
    <p:sldLayoutId id="2147488247" r:id="rId47"/>
    <p:sldLayoutId id="2147488248" r:id="rId48"/>
    <p:sldLayoutId id="2147488249" r:id="rId49"/>
    <p:sldLayoutId id="2147488250" r:id="rId50"/>
    <p:sldLayoutId id="2147488251" r:id="rId51"/>
    <p:sldLayoutId id="2147488252" r:id="rId52"/>
    <p:sldLayoutId id="2147488253" r:id="rId53"/>
    <p:sldLayoutId id="2147488254" r:id="rId54"/>
    <p:sldLayoutId id="2147488255" r:id="rId55"/>
    <p:sldLayoutId id="2147488256" r:id="rId56"/>
    <p:sldLayoutId id="2147488257" r:id="rId57"/>
    <p:sldLayoutId id="2147488258" r:id="rId58"/>
    <p:sldLayoutId id="2147488259" r:id="rId59"/>
    <p:sldLayoutId id="2147488260" r:id="rId60"/>
    <p:sldLayoutId id="2147488261" r:id="rId61"/>
    <p:sldLayoutId id="2147488262" r:id="rId62"/>
    <p:sldLayoutId id="2147488263" r:id="rId63"/>
    <p:sldLayoutId id="2147488264" r:id="rId64"/>
    <p:sldLayoutId id="2147488265" r:id="rId65"/>
    <p:sldLayoutId id="2147488266" r:id="rId66"/>
    <p:sldLayoutId id="2147488267" r:id="rId67"/>
    <p:sldLayoutId id="2147488268" r:id="rId68"/>
    <p:sldLayoutId id="2147488269" r:id="rId69"/>
    <p:sldLayoutId id="2147488270" r:id="rId70"/>
    <p:sldLayoutId id="2147488271" r:id="rId71"/>
    <p:sldLayoutId id="2147488272" r:id="rId72"/>
    <p:sldLayoutId id="2147488273" r:id="rId73"/>
    <p:sldLayoutId id="2147488274" r:id="rId74"/>
    <p:sldLayoutId id="2147488275" r:id="rId75"/>
    <p:sldLayoutId id="2147488276" r:id="rId76"/>
    <p:sldLayoutId id="2147488277" r:id="rId77"/>
    <p:sldLayoutId id="2147488278" r:id="rId78"/>
    <p:sldLayoutId id="2147488279" r:id="rId7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75.xml"/><Relationship Id="rId4" Type="http://schemas.openxmlformats.org/officeDocument/2006/relationships/image" Target="../media/image78.png"/></Relationships>
</file>

<file path=ppt/slides/_rels/slide1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0.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8.xml"/><Relationship Id="rId5" Type="http://schemas.openxmlformats.org/officeDocument/2006/relationships/image" Target="../media/image84.png"/><Relationship Id="rId4" Type="http://schemas.openxmlformats.org/officeDocument/2006/relationships/image" Target="../media/image8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9.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82.xml"/><Relationship Id="rId1" Type="http://schemas.openxmlformats.org/officeDocument/2006/relationships/tags" Target="../tags/tag10.xml"/><Relationship Id="rId4" Type="http://schemas.openxmlformats.org/officeDocument/2006/relationships/hyperlink" Target="https://microsofteur.sharepoint.com/:p:/t/MEExCatalogExtension/EcZWu50QgfJHvtOteQBDR9MBaYwROpef_X9POCkfI5TfKA?e=TJFU8M"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4.xml"/><Relationship Id="rId1" Type="http://schemas.openxmlformats.org/officeDocument/2006/relationships/tags" Target="../tags/tag11.xml"/><Relationship Id="rId4" Type="http://schemas.openxmlformats.org/officeDocument/2006/relationships/hyperlink" Target="https://microsofteur.sharepoint.com/:p:/t/MEExCatalogExtension/EcZWu50QgfJHvtOteQBDR9MBaYwROpef_X9POCkfI5TfKA?e=TJFU8M"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8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4.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18"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58.png"/><Relationship Id="rId12" Type="http://schemas.openxmlformats.org/officeDocument/2006/relationships/image" Target="../media/image63.svg"/><Relationship Id="rId17" Type="http://schemas.openxmlformats.org/officeDocument/2006/relationships/image" Target="../media/image67.svg"/><Relationship Id="rId2" Type="http://schemas.openxmlformats.org/officeDocument/2006/relationships/notesSlide" Target="../notesSlides/notesSlide2.xml"/><Relationship Id="rId16" Type="http://schemas.openxmlformats.org/officeDocument/2006/relationships/image" Target="../media/image66.png"/><Relationship Id="rId1" Type="http://schemas.openxmlformats.org/officeDocument/2006/relationships/slideLayout" Target="../slideLayouts/slideLayout164.xml"/><Relationship Id="rId6" Type="http://schemas.openxmlformats.org/officeDocument/2006/relationships/hyperlink" Target="https://microsoftlmsap2.lms.sapsf.com/learning/user/deeplink.do?linkId=REGISTRATION&amp;fromSF=Y&amp;scheduleID=2399009#/5B6357564361803619009D6058EE2E0E/classdetails/2399009" TargetMode="External"/><Relationship Id="rId11" Type="http://schemas.openxmlformats.org/officeDocument/2006/relationships/image" Target="../media/image62.png"/><Relationship Id="rId5" Type="http://schemas.openxmlformats.org/officeDocument/2006/relationships/hyperlink" Target="https://microsoftlmsap2.lms.sapsf.com/learning/user/deeplink.do?linkId=REGISTRATION&amp;fromSF=Y&amp;scheduleID=2399010#/5B6357564361803619009D6058EE2E0E/classdetails/2399010" TargetMode="External"/><Relationship Id="rId15" Type="http://schemas.openxmlformats.org/officeDocument/2006/relationships/hyperlink" Target="https://learningplayer.microsoft.com/activity/s9295735/launch" TargetMode="External"/><Relationship Id="rId10" Type="http://schemas.openxmlformats.org/officeDocument/2006/relationships/image" Target="../media/image61.svg"/><Relationship Id="rId4" Type="http://schemas.openxmlformats.org/officeDocument/2006/relationships/hyperlink" Target="https://microsoftlmsap2.lms.sapsf.com/learning/user/deeplink.do?linkId=REGISTRATION&amp;fromSF=Y&amp;scheduleID=2399011#/5B6357564361803619009D6058EE2E0E/classdetails/2399011" TargetMode="External"/><Relationship Id="rId9" Type="http://schemas.openxmlformats.org/officeDocument/2006/relationships/image" Target="../media/image60.png"/><Relationship Id="rId14" Type="http://schemas.openxmlformats.org/officeDocument/2006/relationships/image" Target="../media/image65.sv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5.xml"/><Relationship Id="rId1" Type="http://schemas.openxmlformats.org/officeDocument/2006/relationships/tags" Target="../tags/tag14.xml"/><Relationship Id="rId5" Type="http://schemas.openxmlformats.org/officeDocument/2006/relationships/image" Target="../media/image90.svg"/><Relationship Id="rId4" Type="http://schemas.openxmlformats.org/officeDocument/2006/relationships/image" Target="../media/image89.png"/></Relationships>
</file>

<file path=ppt/slides/_rels/slide2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3.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0.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4.xml"/><Relationship Id="rId1" Type="http://schemas.openxmlformats.org/officeDocument/2006/relationships/slideLayout" Target="../slideLayouts/slideLayout6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7.xml"/><Relationship Id="rId6" Type="http://schemas.openxmlformats.org/officeDocument/2006/relationships/image" Target="../media/image70.svg"/><Relationship Id="rId5" Type="http://schemas.openxmlformats.org/officeDocument/2006/relationships/image" Target="../media/image69.png"/><Relationship Id="rId4" Type="http://schemas.openxmlformats.org/officeDocument/2006/relationships/image" Target="../media/image92.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hyperlink" Target="https://dschool.stanford.edu/resources" TargetMode="External"/><Relationship Id="rId2" Type="http://schemas.openxmlformats.org/officeDocument/2006/relationships/slideLayout" Target="../slideLayouts/slideLayout14.xml"/><Relationship Id="rId1" Type="http://schemas.openxmlformats.org/officeDocument/2006/relationships/tags" Target="../tags/tag18.xml"/><Relationship Id="rId6" Type="http://schemas.openxmlformats.org/officeDocument/2006/relationships/hyperlink" Target="https://miro.com/miroverse/design-thinking-workshop/" TargetMode="External"/><Relationship Id="rId5" Type="http://schemas.openxmlformats.org/officeDocument/2006/relationships/hyperlink" Target="https://www.ideou.com/pages/design-thinking-resources" TargetMode="External"/><Relationship Id="rId4" Type="http://schemas.openxmlformats.org/officeDocument/2006/relationships/image" Target="../media/image9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0.xml"/></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8.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microsoft.com/office/2018/10/relationships/comments" Target="../comments/modernComment_7FFFFFD6_8839F39A.xm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0.xml"/><Relationship Id="rId1" Type="http://schemas.openxmlformats.org/officeDocument/2006/relationships/tags" Target="../tags/tag1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6.xml"/><Relationship Id="rId1" Type="http://schemas.openxmlformats.org/officeDocument/2006/relationships/tags" Target="../tags/tag20.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7.xml"/><Relationship Id="rId1" Type="http://schemas.openxmlformats.org/officeDocument/2006/relationships/tags" Target="../tags/tag2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9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3.xml"/><Relationship Id="rId1" Type="http://schemas.openxmlformats.org/officeDocument/2006/relationships/tags" Target="../tags/tag23.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0.xml"/><Relationship Id="rId1" Type="http://schemas.openxmlformats.org/officeDocument/2006/relationships/tags" Target="../tags/tag24.xml"/></Relationships>
</file>

<file path=ppt/slides/_rels/slide37.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hyperlink" Target="https://forms.office.com/r/YkFmVAdnfG" TargetMode="External"/><Relationship Id="rId2" Type="http://schemas.openxmlformats.org/officeDocument/2006/relationships/notesSlide" Target="../notesSlides/notesSlide38.xml"/><Relationship Id="rId1" Type="http://schemas.openxmlformats.org/officeDocument/2006/relationships/slideLayout" Target="../slideLayouts/slideLayout15.xml"/><Relationship Id="rId4" Type="http://schemas.openxmlformats.org/officeDocument/2006/relationships/image" Target="../media/image98.jpeg"/></Relationships>
</file>

<file path=ppt/slides/_rels/slide39.xml.rels><?xml version="1.0" encoding="UTF-8" standalone="yes"?>
<Relationships xmlns="http://schemas.openxmlformats.org/package/2006/relationships"><Relationship Id="rId3" Type="http://schemas.openxmlformats.org/officeDocument/2006/relationships/hyperlink" Target="https://aka.ms/AICardsCommunity" TargetMode="External"/><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9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8.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mailto:admin@credly.com" TargetMode="External"/><Relationship Id="rId2" Type="http://schemas.openxmlformats.org/officeDocument/2006/relationships/notesSlide" Target="../notesSlides/notesSlide42.xml"/><Relationship Id="rId1" Type="http://schemas.openxmlformats.org/officeDocument/2006/relationships/slideLayout" Target="../slideLayouts/slideLayout13.xml"/><Relationship Id="rId4" Type="http://schemas.openxmlformats.org/officeDocument/2006/relationships/image" Target="../media/image102.png"/></Relationships>
</file>

<file path=ppt/slides/_rels/slide4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6.xml"/><Relationship Id="rId1" Type="http://schemas.openxmlformats.org/officeDocument/2006/relationships/tags" Target="../tags/tag2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0.xml"/><Relationship Id="rId1" Type="http://schemas.openxmlformats.org/officeDocument/2006/relationships/tags" Target="../tags/tag6.xml"/><Relationship Id="rId5" Type="http://schemas.openxmlformats.org/officeDocument/2006/relationships/image" Target="../media/image70.sv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7.xml"/><Relationship Id="rId1" Type="http://schemas.openxmlformats.org/officeDocument/2006/relationships/slideLayout" Target="../slideLayouts/slideLayout65.xml"/></Relationships>
</file>

<file path=ppt/slides/_rels/slide8.xml.rels><?xml version="1.0" encoding="UTF-8" standalone="yes"?>
<Relationships xmlns="http://schemas.openxmlformats.org/package/2006/relationships"><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s>
</file>

<file path=ppt/slides/_rels/slide9.xml.rels><?xml version="1.0" encoding="UTF-8" standalone="yes"?>
<Relationships xmlns="http://schemas.openxmlformats.org/package/2006/relationships"><Relationship Id="rId3" Type="http://schemas.microsoft.com/office/2018/10/relationships/comments" Target="../comments/modernComment_7FFFF00C_1ABDB941.xml"/><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8C49DB6-4B28-93E7-57E4-A592D1EED8B0}"/>
              </a:ext>
            </a:extLst>
          </p:cNvPr>
          <p:cNvSpPr txBox="1">
            <a:spLocks/>
          </p:cNvSpPr>
          <p:nvPr/>
        </p:nvSpPr>
        <p:spPr>
          <a:xfrm>
            <a:off x="541814" y="6384133"/>
            <a:ext cx="9144000" cy="307777"/>
          </a:xfrm>
          <a:prstGeom prst="rect">
            <a:avLst/>
          </a:prstGeom>
          <a:noFill/>
        </p:spPr>
        <p:txBody>
          <a:bodyPr vert="horz" lIns="0" tIns="0" rIns="0" bIns="0" rtlCol="0" anchor="b" anchorCtr="0">
            <a:spAutoFit/>
          </a:bodyPr>
          <a:lstStyle>
            <a:lvl1pPr marL="0" algn="l" defTabSz="932742" rtl="0" eaLnBrk="1" latinLnBrk="0" hangingPunct="1">
              <a:lnSpc>
                <a:spcPct val="100000"/>
              </a:lnSpc>
              <a:spcBef>
                <a:spcPts val="1200"/>
              </a:spcBef>
              <a:buNone/>
              <a:defRPr lang="en-US" sz="4000" b="0" kern="1200" cap="none" spc="-50" baseline="0" dirty="0">
                <a:ln w="3175">
                  <a:noFill/>
                </a:ln>
                <a:gradFill>
                  <a:gsLst>
                    <a:gs pos="0">
                      <a:srgbClr val="0078D4"/>
                    </a:gs>
                    <a:gs pos="50000">
                      <a:srgbClr val="C03BC4"/>
                    </a:gs>
                    <a:gs pos="100000">
                      <a:srgbClr val="F4364C"/>
                    </a:gs>
                  </a:gsLst>
                  <a:lin ang="0" scaled="1"/>
                </a:gradFill>
                <a:effectLst/>
                <a:latin typeface="+mj-lt"/>
                <a:ea typeface="+mn-ea"/>
                <a:cs typeface="Segoe UI" pitchFamily="34" charset="0"/>
              </a:defRPr>
            </a:lvl1pPr>
          </a:lstStyle>
          <a:p>
            <a:r>
              <a:rPr lang="de-DE" sz="2000" b="1">
                <a:solidFill>
                  <a:schemeClr val="tx1"/>
                </a:solidFill>
                <a:latin typeface="Segoe UI"/>
                <a:cs typeface="Segoe UI"/>
              </a:rPr>
              <a:t>Updated: 09/22/2025</a:t>
            </a:r>
          </a:p>
        </p:txBody>
      </p:sp>
      <p:sp>
        <p:nvSpPr>
          <p:cNvPr id="6" name="Title 1">
            <a:extLst>
              <a:ext uri="{FF2B5EF4-FFF2-40B4-BE49-F238E27FC236}">
                <a16:creationId xmlns:a16="http://schemas.microsoft.com/office/drawing/2014/main" id="{F97F4F50-5106-7D66-5C38-8016E219E867}"/>
              </a:ext>
            </a:extLst>
          </p:cNvPr>
          <p:cNvSpPr txBox="1">
            <a:spLocks/>
          </p:cNvSpPr>
          <p:nvPr/>
        </p:nvSpPr>
        <p:spPr>
          <a:xfrm>
            <a:off x="401855" y="1971618"/>
            <a:ext cx="7092062" cy="1231106"/>
          </a:xfrm>
          <a:prstGeom prst="rect">
            <a:avLst/>
          </a:prstGeom>
          <a:noFill/>
        </p:spPr>
        <p:txBody>
          <a:bodyPr vert="horz" wrap="square" lIns="0" tIns="0" rIns="0" bIns="0" rtlCol="0" anchor="b" anchorCtr="0">
            <a:spAutoFit/>
          </a:bodyPr>
          <a:lstStyle>
            <a:defPPr>
              <a:defRPr lang="en-US"/>
            </a:defPPr>
            <a:lvl1pPr marL="0" algn="l" defTabSz="932742" rtl="0" eaLnBrk="1" latinLnBrk="0" hangingPunct="1">
              <a:lnSpc>
                <a:spcPct val="100000"/>
              </a:lnSpc>
              <a:spcBef>
                <a:spcPct val="0"/>
              </a:spcBef>
              <a:buNone/>
              <a:defRPr lang="en-US" sz="4000" b="0" kern="1200" cap="none" spc="-50" baseline="0">
                <a:ln w="3175">
                  <a:noFill/>
                </a:ln>
                <a:solidFill>
                  <a:schemeClr val="tx1"/>
                </a:solidFill>
                <a:effectLst/>
                <a:latin typeface="+mj-lt"/>
                <a:ea typeface="+mn-ea"/>
                <a:cs typeface="Segoe UI" panose="020B0502040204020203" pitchFamily="34" charset="0"/>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gradFill>
                  <a:gsLst>
                    <a:gs pos="0">
                      <a:srgbClr val="0078D4"/>
                    </a:gs>
                    <a:gs pos="100000">
                      <a:srgbClr val="F4364C"/>
                    </a:gs>
                  </a:gsLst>
                  <a:lin ang="0" scaled="0"/>
                </a:gradFill>
                <a:ea typeface="+mj-lt"/>
                <a:cs typeface="Segoe Sans Text Semibold"/>
              </a:rPr>
              <a:t>AI Discovery Cards Workshop Train the Trainer </a:t>
            </a:r>
          </a:p>
        </p:txBody>
      </p:sp>
      <p:sp>
        <p:nvSpPr>
          <p:cNvPr id="2" name="Title 1">
            <a:extLst>
              <a:ext uri="{FF2B5EF4-FFF2-40B4-BE49-F238E27FC236}">
                <a16:creationId xmlns:a16="http://schemas.microsoft.com/office/drawing/2014/main" id="{BE4B6CB6-FB3F-3ACA-0B18-E34433E282D0}"/>
              </a:ext>
            </a:extLst>
          </p:cNvPr>
          <p:cNvSpPr txBox="1">
            <a:spLocks/>
          </p:cNvSpPr>
          <p:nvPr/>
        </p:nvSpPr>
        <p:spPr>
          <a:xfrm>
            <a:off x="541814" y="4375145"/>
            <a:ext cx="9144000" cy="892552"/>
          </a:xfrm>
          <a:prstGeom prst="rect">
            <a:avLst/>
          </a:prstGeom>
          <a:noFill/>
        </p:spPr>
        <p:txBody>
          <a:bodyPr vert="horz" lIns="0" tIns="0" rIns="0" bIns="0" rtlCol="0" anchor="b" anchorCtr="0">
            <a:spAutoFit/>
          </a:bodyPr>
          <a:lstStyle>
            <a:lvl1pPr marL="0" algn="l" defTabSz="932742" rtl="0" eaLnBrk="1" latinLnBrk="0" hangingPunct="1">
              <a:lnSpc>
                <a:spcPct val="100000"/>
              </a:lnSpc>
              <a:spcBef>
                <a:spcPts val="1200"/>
              </a:spcBef>
              <a:buNone/>
              <a:defRPr lang="en-US" sz="4000" b="0" kern="1200" cap="none" spc="-50" baseline="0" dirty="0">
                <a:ln w="3175">
                  <a:noFill/>
                </a:ln>
                <a:gradFill>
                  <a:gsLst>
                    <a:gs pos="0">
                      <a:srgbClr val="0078D4"/>
                    </a:gs>
                    <a:gs pos="50000">
                      <a:srgbClr val="C03BC4"/>
                    </a:gs>
                    <a:gs pos="100000">
                      <a:srgbClr val="F4364C"/>
                    </a:gs>
                  </a:gsLst>
                  <a:lin ang="0" scaled="1"/>
                </a:gradFill>
                <a:effectLst/>
                <a:latin typeface="+mj-lt"/>
                <a:ea typeface="+mn-ea"/>
                <a:cs typeface="Segoe UI" pitchFamily="34" charset="0"/>
              </a:defRPr>
            </a:lvl1pPr>
          </a:lstStyle>
          <a:p>
            <a:r>
              <a:rPr lang="de-DE" sz="2400">
                <a:solidFill>
                  <a:schemeClr val="tx1"/>
                </a:solidFill>
                <a:latin typeface="Segoe UI" panose="020B0502040204020203" pitchFamily="34" charset="0"/>
              </a:rPr>
              <a:t>Date:</a:t>
            </a:r>
          </a:p>
          <a:p>
            <a:r>
              <a:rPr lang="de-DE" sz="2400">
                <a:solidFill>
                  <a:schemeClr val="tx1"/>
                </a:solidFill>
                <a:latin typeface="Segoe UI"/>
                <a:cs typeface="Segoe UI"/>
              </a:rPr>
              <a:t>Facilitators:</a:t>
            </a:r>
          </a:p>
        </p:txBody>
      </p:sp>
    </p:spTree>
    <p:custDataLst>
      <p:tags r:id="rId1"/>
    </p:custDataLst>
    <p:extLst>
      <p:ext uri="{BB962C8B-B14F-4D97-AF65-F5344CB8AC3E}">
        <p14:creationId xmlns:p14="http://schemas.microsoft.com/office/powerpoint/2010/main" val="1596738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30D1217-0D76-7FFB-2DE7-54F0ADB798DD}"/>
              </a:ext>
            </a:extLst>
          </p:cNvPr>
          <p:cNvPicPr>
            <a:picLocks noChangeAspect="1"/>
          </p:cNvPicPr>
          <p:nvPr/>
        </p:nvPicPr>
        <p:blipFill>
          <a:blip r:embed="rId3"/>
          <a:stretch>
            <a:fillRect/>
          </a:stretch>
        </p:blipFill>
        <p:spPr>
          <a:xfrm>
            <a:off x="354724" y="636915"/>
            <a:ext cx="1365622" cy="292633"/>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55AAACF2-F53E-1DAB-2BF7-485F053BC36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64371" y="396292"/>
            <a:ext cx="7023653" cy="6077544"/>
          </a:xfrm>
          <a:prstGeom prst="rect">
            <a:avLst/>
          </a:prstGeom>
        </p:spPr>
      </p:pic>
      <p:sp>
        <p:nvSpPr>
          <p:cNvPr id="3" name="Title 25">
            <a:extLst>
              <a:ext uri="{FF2B5EF4-FFF2-40B4-BE49-F238E27FC236}">
                <a16:creationId xmlns:a16="http://schemas.microsoft.com/office/drawing/2014/main" id="{3F9ACC65-21BF-B439-FF13-91FE6712B16F}"/>
              </a:ext>
            </a:extLst>
          </p:cNvPr>
          <p:cNvSpPr txBox="1">
            <a:spLocks/>
          </p:cNvSpPr>
          <p:nvPr/>
        </p:nvSpPr>
        <p:spPr>
          <a:xfrm>
            <a:off x="354724" y="2412247"/>
            <a:ext cx="4176987" cy="2033505"/>
          </a:xfrm>
          <a:prstGeom prst="rect">
            <a:avLst/>
          </a:prstGeom>
        </p:spPr>
        <p:txBody>
          <a:bodyPr vert="horz" wrap="square" lIns="0" tIns="38735" rIns="0" bIns="0" rtlCol="0" anchor="t">
            <a:spAutoFit/>
          </a:bodyPr>
          <a:lstStyle>
            <a:lvl1pPr algn="l" defTabSz="1048932" rtl="0" eaLnBrk="1" latinLnBrk="0" hangingPunct="1">
              <a:lnSpc>
                <a:spcPct val="90000"/>
              </a:lnSpc>
              <a:spcBef>
                <a:spcPct val="0"/>
              </a:spcBef>
              <a:buNone/>
              <a:defRPr lang="en-US" sz="6000" b="0" kern="1200" cap="none" spc="-56" baseline="0">
                <a:ln w="3175">
                  <a:noFill/>
                </a:ln>
                <a:gradFill>
                  <a:gsLst>
                    <a:gs pos="11000">
                      <a:srgbClr val="0078D4"/>
                    </a:gs>
                    <a:gs pos="91000">
                      <a:srgbClr val="8661C5"/>
                    </a:gs>
                  </a:gsLst>
                  <a:lin ang="0" scaled="0"/>
                </a:gradFill>
                <a:effectLst/>
                <a:latin typeface="+mj-lt"/>
                <a:ea typeface="+mn-ea"/>
                <a:cs typeface="Arial" panose="020B0604020202020204" pitchFamily="34" charset="0"/>
              </a:defRPr>
            </a:lvl1pPr>
          </a:lstStyle>
          <a:p>
            <a:pPr marL="0" marR="0" lvl="0" indent="0" algn="l" defTabSz="1048932"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56" normalizeH="0" baseline="0" noProof="0">
                <a:ln w="3175">
                  <a:noFill/>
                </a:ln>
                <a:gradFill>
                  <a:gsLst>
                    <a:gs pos="11000">
                      <a:srgbClr val="0078D4"/>
                    </a:gs>
                    <a:gs pos="91000">
                      <a:srgbClr val="8661C5"/>
                    </a:gs>
                  </a:gsLst>
                  <a:lin ang="0" scaled="0"/>
                </a:gradFill>
                <a:effectLst/>
                <a:uLnTx/>
                <a:uFillTx/>
                <a:latin typeface="Segoe Sans Display Semibold"/>
                <a:ea typeface="+mn-ea"/>
                <a:cs typeface="Arial" panose="020B0604020202020204" pitchFamily="34" charset="0"/>
              </a:rPr>
              <a:t>Empower everyone</a:t>
            </a:r>
            <a:r>
              <a:rPr kumimoji="0" lang="en-US" sz="3600" b="0" i="0" u="none" strike="noStrike" kern="1200" cap="none" spc="-56" normalizeH="0" baseline="0" noProof="0">
                <a:ln w="3175">
                  <a:noFill/>
                </a:ln>
                <a:solidFill>
                  <a:srgbClr val="091F2C"/>
                </a:solidFill>
                <a:effectLst/>
                <a:uLnTx/>
                <a:uFillTx/>
                <a:latin typeface="Segoe Sans Display Semibold"/>
                <a:ea typeface="+mn-ea"/>
                <a:cs typeface="Arial" panose="020B0604020202020204" pitchFamily="34" charset="0"/>
              </a:rPr>
              <a:t> to discover the best opportunities for applying AI.</a:t>
            </a:r>
          </a:p>
        </p:txBody>
      </p:sp>
    </p:spTree>
    <p:extLst>
      <p:ext uri="{BB962C8B-B14F-4D97-AF65-F5344CB8AC3E}">
        <p14:creationId xmlns:p14="http://schemas.microsoft.com/office/powerpoint/2010/main" val="1866864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men sitting around a table with cards&#10;&#10;Description automatically generated">
            <a:extLst>
              <a:ext uri="{FF2B5EF4-FFF2-40B4-BE49-F238E27FC236}">
                <a16:creationId xmlns:a16="http://schemas.microsoft.com/office/drawing/2014/main" id="{2471EFC8-2106-2821-C755-3C4A143181A8}"/>
              </a:ext>
            </a:extLst>
          </p:cNvPr>
          <p:cNvPicPr>
            <a:picLocks noChangeAspect="1"/>
          </p:cNvPicPr>
          <p:nvPr/>
        </p:nvPicPr>
        <p:blipFill>
          <a:blip r:embed="rId3" cstate="hqprint">
            <a:extLst>
              <a:ext uri="{28A0092B-C50C-407E-A947-70E740481C1C}">
                <a14:useLocalDpi xmlns:a14="http://schemas.microsoft.com/office/drawing/2010/main"/>
              </a:ext>
            </a:extLst>
          </a:blip>
          <a:srcRect b="-2"/>
          <a:stretch/>
        </p:blipFill>
        <p:spPr>
          <a:xfrm>
            <a:off x="196731" y="166533"/>
            <a:ext cx="3809612" cy="6524936"/>
          </a:xfrm>
          <a:prstGeom prst="rect">
            <a:avLst/>
          </a:prstGeom>
        </p:spPr>
      </p:pic>
      <p:pic>
        <p:nvPicPr>
          <p:cNvPr id="10" name="Picture 9" descr="A white board with yellow sticky notes on it&#10;&#10;Description automatically generated">
            <a:extLst>
              <a:ext uri="{FF2B5EF4-FFF2-40B4-BE49-F238E27FC236}">
                <a16:creationId xmlns:a16="http://schemas.microsoft.com/office/drawing/2014/main" id="{F9CE3E2E-9456-1E76-6A05-3CF7E498A77B}"/>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8183346" y="166533"/>
            <a:ext cx="3822808" cy="3160653"/>
          </a:xfrm>
          <a:prstGeom prst="rect">
            <a:avLst/>
          </a:prstGeom>
        </p:spPr>
      </p:pic>
      <p:pic>
        <p:nvPicPr>
          <p:cNvPr id="5" name="Picture 4">
            <a:extLst>
              <a:ext uri="{FF2B5EF4-FFF2-40B4-BE49-F238E27FC236}">
                <a16:creationId xmlns:a16="http://schemas.microsoft.com/office/drawing/2014/main" id="{F6569F80-8109-5352-F3D4-60BB7273F524}"/>
              </a:ext>
            </a:extLst>
          </p:cNvPr>
          <p:cNvPicPr>
            <a:picLocks noChangeAspect="1"/>
          </p:cNvPicPr>
          <p:nvPr/>
        </p:nvPicPr>
        <p:blipFill>
          <a:blip r:embed="rId5"/>
          <a:srcRect l="-30" t="17797" r="659" b="14595"/>
          <a:stretch>
            <a:fillRect/>
          </a:stretch>
        </p:blipFill>
        <p:spPr>
          <a:xfrm>
            <a:off x="8183347" y="3429000"/>
            <a:ext cx="3797619" cy="3262468"/>
          </a:xfrm>
          <a:prstGeom prst="rect">
            <a:avLst/>
          </a:prstGeom>
        </p:spPr>
      </p:pic>
      <p:pic>
        <p:nvPicPr>
          <p:cNvPr id="9" name="Picture 8">
            <a:extLst>
              <a:ext uri="{FF2B5EF4-FFF2-40B4-BE49-F238E27FC236}">
                <a16:creationId xmlns:a16="http://schemas.microsoft.com/office/drawing/2014/main" id="{9295F1A7-F261-61CB-8E2B-C66266E75369}"/>
              </a:ext>
            </a:extLst>
          </p:cNvPr>
          <p:cNvPicPr>
            <a:picLocks noChangeAspect="1"/>
          </p:cNvPicPr>
          <p:nvPr/>
        </p:nvPicPr>
        <p:blipFill>
          <a:blip r:embed="rId6"/>
          <a:srcRect l="3648" r="5911"/>
          <a:stretch>
            <a:fillRect/>
          </a:stretch>
        </p:blipFill>
        <p:spPr>
          <a:xfrm>
            <a:off x="4122003" y="166531"/>
            <a:ext cx="3947994" cy="6524937"/>
          </a:xfrm>
          <a:prstGeom prst="rect">
            <a:avLst/>
          </a:prstGeom>
        </p:spPr>
      </p:pic>
    </p:spTree>
    <p:extLst>
      <p:ext uri="{BB962C8B-B14F-4D97-AF65-F5344CB8AC3E}">
        <p14:creationId xmlns:p14="http://schemas.microsoft.com/office/powerpoint/2010/main" val="21115612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D70E4E-3B86-2EA4-2D8D-6D19AE851C4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D4F9C972-A879-0156-453F-89C300BCDDC5}"/>
              </a:ext>
            </a:extLst>
          </p:cNvPr>
          <p:cNvSpPr txBox="1">
            <a:spLocks/>
          </p:cNvSpPr>
          <p:nvPr/>
        </p:nvSpPr>
        <p:spPr>
          <a:xfrm>
            <a:off x="10176891" y="3036641"/>
            <a:ext cx="2215134" cy="415498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de-DE" sz="30000"/>
              <a:t>2</a:t>
            </a:r>
          </a:p>
        </p:txBody>
      </p:sp>
      <p:sp>
        <p:nvSpPr>
          <p:cNvPr id="2" name="Title 1">
            <a:extLst>
              <a:ext uri="{FF2B5EF4-FFF2-40B4-BE49-F238E27FC236}">
                <a16:creationId xmlns:a16="http://schemas.microsoft.com/office/drawing/2014/main" id="{E5654ADC-6ACE-81ED-4E64-27B21B573484}"/>
              </a:ext>
            </a:extLst>
          </p:cNvPr>
          <p:cNvSpPr>
            <a:spLocks noGrp="1"/>
          </p:cNvSpPr>
          <p:nvPr>
            <p:ph type="title"/>
          </p:nvPr>
        </p:nvSpPr>
        <p:spPr>
          <a:xfrm>
            <a:off x="585216" y="2980408"/>
            <a:ext cx="9144000" cy="553998"/>
          </a:xfrm>
        </p:spPr>
        <p:txBody>
          <a:bodyPr/>
          <a:lstStyle/>
          <a:p>
            <a:r>
              <a:rPr lang="en-US">
                <a:cs typeface="Segoe UI"/>
              </a:rPr>
              <a:t>Facilitator toolbox</a:t>
            </a:r>
          </a:p>
        </p:txBody>
      </p:sp>
    </p:spTree>
    <p:custDataLst>
      <p:tags r:id="rId1"/>
    </p:custDataLst>
    <p:extLst>
      <p:ext uri="{BB962C8B-B14F-4D97-AF65-F5344CB8AC3E}">
        <p14:creationId xmlns:p14="http://schemas.microsoft.com/office/powerpoint/2010/main" val="795842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6AE9A-A264-224B-D1CF-33FC61C3E7F7}"/>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58F42E47-9903-0C04-CF04-E9E05B1ADAAB}"/>
              </a:ext>
            </a:extLst>
          </p:cNvPr>
          <p:cNvSpPr>
            <a:spLocks noGrp="1"/>
          </p:cNvSpPr>
          <p:nvPr>
            <p:ph type="title"/>
          </p:nvPr>
        </p:nvSpPr>
        <p:spPr/>
        <p:txBody>
          <a:bodyPr/>
          <a:lstStyle/>
          <a:p>
            <a:r>
              <a:rPr lang="en-US">
                <a:solidFill>
                  <a:srgbClr val="0078D4"/>
                </a:solidFill>
                <a:ea typeface="+mj-lt"/>
                <a:cs typeface="Segoe Sans Text Semibold"/>
              </a:rPr>
              <a:t>The Toolbox – Materials (in-person facilitation)</a:t>
            </a:r>
            <a:endParaRPr lang="en-US"/>
          </a:p>
        </p:txBody>
      </p:sp>
      <p:sp>
        <p:nvSpPr>
          <p:cNvPr id="4" name="Rectangle 3">
            <a:extLst>
              <a:ext uri="{FF2B5EF4-FFF2-40B4-BE49-F238E27FC236}">
                <a16:creationId xmlns:a16="http://schemas.microsoft.com/office/drawing/2014/main" id="{CEDAFE30-0848-9C01-C930-B26E8A657861}"/>
              </a:ext>
            </a:extLst>
          </p:cNvPr>
          <p:cNvSpPr/>
          <p:nvPr/>
        </p:nvSpPr>
        <p:spPr bwMode="auto">
          <a:xfrm>
            <a:off x="1146612" y="5540605"/>
            <a:ext cx="2988269" cy="51225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FA011F67-DF6C-4CA2-2B08-55A578A5BF69}"/>
              </a:ext>
            </a:extLst>
          </p:cNvPr>
          <p:cNvSpPr/>
          <p:nvPr/>
        </p:nvSpPr>
        <p:spPr bwMode="auto">
          <a:xfrm>
            <a:off x="1146612" y="3867863"/>
            <a:ext cx="2988269" cy="1416909"/>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01867BF6-A3CB-C8F2-FCAE-FC9EC8D4F65B}"/>
              </a:ext>
            </a:extLst>
          </p:cNvPr>
          <p:cNvSpPr/>
          <p:nvPr/>
        </p:nvSpPr>
        <p:spPr bwMode="auto">
          <a:xfrm>
            <a:off x="1146612" y="3273165"/>
            <a:ext cx="2988269" cy="51225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C23FD3B5-6E5C-91E0-17C3-E0D104A83F64}"/>
              </a:ext>
            </a:extLst>
          </p:cNvPr>
          <p:cNvSpPr/>
          <p:nvPr/>
        </p:nvSpPr>
        <p:spPr bwMode="auto">
          <a:xfrm>
            <a:off x="1729345" y="2505454"/>
            <a:ext cx="2405536" cy="512256"/>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24F787FF-3096-67DD-AEDD-4D1204B3BB40}"/>
              </a:ext>
            </a:extLst>
          </p:cNvPr>
          <p:cNvSpPr/>
          <p:nvPr/>
        </p:nvSpPr>
        <p:spPr bwMode="auto">
          <a:xfrm>
            <a:off x="7556965" y="2035497"/>
            <a:ext cx="3863746" cy="406119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tx1"/>
              </a:solidFill>
              <a:ea typeface="Segoe UI" pitchFamily="34" charset="0"/>
              <a:cs typeface="Segoe UI" pitchFamily="34" charset="0"/>
            </a:endParaRPr>
          </a:p>
        </p:txBody>
      </p:sp>
      <p:pic>
        <p:nvPicPr>
          <p:cNvPr id="18" name="Picture 3">
            <a:extLst>
              <a:ext uri="{FF2B5EF4-FFF2-40B4-BE49-F238E27FC236}">
                <a16:creationId xmlns:a16="http://schemas.microsoft.com/office/drawing/2014/main" id="{41A7D7A9-3B6D-6605-8B76-EE7A277FEEC3}"/>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834880" y="4524193"/>
            <a:ext cx="1538988" cy="153898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564E2C2-C941-B1A5-5AE2-8E48C4F273E7}"/>
              </a:ext>
            </a:extLst>
          </p:cNvPr>
          <p:cNvSpPr txBox="1"/>
          <p:nvPr/>
        </p:nvSpPr>
        <p:spPr>
          <a:xfrm>
            <a:off x="4451117" y="2069929"/>
            <a:ext cx="973619" cy="246221"/>
          </a:xfrm>
          <a:prstGeom prst="rect">
            <a:avLst/>
          </a:prstGeom>
          <a:noFill/>
        </p:spPr>
        <p:txBody>
          <a:bodyPr wrap="square" lIns="0" tIns="0" rIns="0" bIns="0" anchor="t">
            <a:spAutoFit/>
          </a:bodyPr>
          <a:lstStyle/>
          <a:p>
            <a:pPr>
              <a:spcAft>
                <a:spcPts val="1000"/>
              </a:spcAft>
            </a:pPr>
            <a:r>
              <a:rPr lang="en-US" sz="1600">
                <a:solidFill>
                  <a:srgbClr val="000000"/>
                </a:solidFill>
                <a:latin typeface="Segoe UI Semibold"/>
                <a:ea typeface="+mn-lt"/>
                <a:cs typeface="Segoe Sans Text Light"/>
              </a:rPr>
              <a:t> Category</a:t>
            </a:r>
            <a:endParaRPr lang="en-US" sz="1600">
              <a:cs typeface="Segoe Sans Text"/>
            </a:endParaRPr>
          </a:p>
        </p:txBody>
      </p:sp>
      <p:sp>
        <p:nvSpPr>
          <p:cNvPr id="26" name="TextBox 25">
            <a:extLst>
              <a:ext uri="{FF2B5EF4-FFF2-40B4-BE49-F238E27FC236}">
                <a16:creationId xmlns:a16="http://schemas.microsoft.com/office/drawing/2014/main" id="{824C5606-56C9-93DD-1B36-BE7AC87E91BB}"/>
              </a:ext>
            </a:extLst>
          </p:cNvPr>
          <p:cNvSpPr txBox="1"/>
          <p:nvPr/>
        </p:nvSpPr>
        <p:spPr>
          <a:xfrm>
            <a:off x="4451116" y="2638472"/>
            <a:ext cx="1207861" cy="246221"/>
          </a:xfrm>
          <a:prstGeom prst="rect">
            <a:avLst/>
          </a:prstGeom>
          <a:noFill/>
        </p:spPr>
        <p:txBody>
          <a:bodyPr wrap="square" lIns="0" tIns="0" rIns="0" bIns="0" anchor="t">
            <a:spAutoFit/>
          </a:bodyPr>
          <a:lstStyle/>
          <a:p>
            <a:pPr>
              <a:spcAft>
                <a:spcPts val="1000"/>
              </a:spcAft>
            </a:pPr>
            <a:r>
              <a:rPr lang="en-US" sz="1600">
                <a:solidFill>
                  <a:srgbClr val="000000"/>
                </a:solidFill>
                <a:latin typeface="Segoe UI Semibold"/>
                <a:ea typeface="+mn-lt"/>
                <a:cs typeface="Segoe Sans Text Light"/>
              </a:rPr>
              <a:t> Title</a:t>
            </a:r>
            <a:endParaRPr lang="en-US" sz="1600">
              <a:cs typeface="Segoe Sans Text"/>
            </a:endParaRPr>
          </a:p>
        </p:txBody>
      </p:sp>
      <p:sp>
        <p:nvSpPr>
          <p:cNvPr id="27" name="TextBox 26">
            <a:extLst>
              <a:ext uri="{FF2B5EF4-FFF2-40B4-BE49-F238E27FC236}">
                <a16:creationId xmlns:a16="http://schemas.microsoft.com/office/drawing/2014/main" id="{FBF36BAA-BB71-5FB7-A347-51945C0C13BA}"/>
              </a:ext>
            </a:extLst>
          </p:cNvPr>
          <p:cNvSpPr txBox="1"/>
          <p:nvPr/>
        </p:nvSpPr>
        <p:spPr>
          <a:xfrm>
            <a:off x="4451115" y="3405506"/>
            <a:ext cx="1126174" cy="246221"/>
          </a:xfrm>
          <a:prstGeom prst="rect">
            <a:avLst/>
          </a:prstGeom>
          <a:noFill/>
        </p:spPr>
        <p:txBody>
          <a:bodyPr wrap="square" lIns="0" tIns="0" rIns="0" bIns="0" anchor="t">
            <a:spAutoFit/>
          </a:bodyPr>
          <a:lstStyle/>
          <a:p>
            <a:pPr>
              <a:spcAft>
                <a:spcPts val="1000"/>
              </a:spcAft>
            </a:pPr>
            <a:r>
              <a:rPr lang="en-US" sz="1600">
                <a:solidFill>
                  <a:srgbClr val="000000"/>
                </a:solidFill>
                <a:latin typeface="Segoe UI Semibold"/>
                <a:ea typeface="+mn-lt"/>
                <a:cs typeface="Segoe Sans Text Light"/>
              </a:rPr>
              <a:t> Description</a:t>
            </a:r>
            <a:endParaRPr lang="en-US" sz="1600">
              <a:cs typeface="Segoe Sans Text"/>
            </a:endParaRPr>
          </a:p>
        </p:txBody>
      </p:sp>
      <p:sp>
        <p:nvSpPr>
          <p:cNvPr id="28" name="TextBox 27">
            <a:extLst>
              <a:ext uri="{FF2B5EF4-FFF2-40B4-BE49-F238E27FC236}">
                <a16:creationId xmlns:a16="http://schemas.microsoft.com/office/drawing/2014/main" id="{5A7E8192-7CCB-209E-323B-A6482252467F}"/>
              </a:ext>
            </a:extLst>
          </p:cNvPr>
          <p:cNvSpPr txBox="1"/>
          <p:nvPr/>
        </p:nvSpPr>
        <p:spPr>
          <a:xfrm>
            <a:off x="4451115" y="4453207"/>
            <a:ext cx="1075113" cy="246221"/>
          </a:xfrm>
          <a:prstGeom prst="rect">
            <a:avLst/>
          </a:prstGeom>
          <a:noFill/>
        </p:spPr>
        <p:txBody>
          <a:bodyPr wrap="square" lIns="0" tIns="0" rIns="0" bIns="0" anchor="t">
            <a:spAutoFit/>
          </a:bodyPr>
          <a:lstStyle/>
          <a:p>
            <a:pPr>
              <a:spcAft>
                <a:spcPts val="1000"/>
              </a:spcAft>
            </a:pPr>
            <a:r>
              <a:rPr lang="en-US" sz="1600">
                <a:solidFill>
                  <a:srgbClr val="000000"/>
                </a:solidFill>
                <a:latin typeface="Segoe UI Semibold"/>
                <a:ea typeface="+mn-lt"/>
                <a:cs typeface="Segoe Sans Text Light"/>
              </a:rPr>
              <a:t> Examples</a:t>
            </a:r>
            <a:endParaRPr lang="en-US" sz="1600">
              <a:cs typeface="Segoe Sans Text"/>
            </a:endParaRPr>
          </a:p>
        </p:txBody>
      </p:sp>
      <p:sp>
        <p:nvSpPr>
          <p:cNvPr id="29" name="TextBox 28">
            <a:extLst>
              <a:ext uri="{FF2B5EF4-FFF2-40B4-BE49-F238E27FC236}">
                <a16:creationId xmlns:a16="http://schemas.microsoft.com/office/drawing/2014/main" id="{CB3465B5-5C73-2528-AA39-BECC812FAC1E}"/>
              </a:ext>
            </a:extLst>
          </p:cNvPr>
          <p:cNvSpPr txBox="1"/>
          <p:nvPr/>
        </p:nvSpPr>
        <p:spPr>
          <a:xfrm>
            <a:off x="4451113" y="5673623"/>
            <a:ext cx="1075113" cy="246221"/>
          </a:xfrm>
          <a:prstGeom prst="rect">
            <a:avLst/>
          </a:prstGeom>
          <a:noFill/>
        </p:spPr>
        <p:txBody>
          <a:bodyPr wrap="square" lIns="0" tIns="0" rIns="0" bIns="0" anchor="t">
            <a:spAutoFit/>
          </a:bodyPr>
          <a:lstStyle/>
          <a:p>
            <a:pPr>
              <a:spcAft>
                <a:spcPts val="1000"/>
              </a:spcAft>
            </a:pPr>
            <a:r>
              <a:rPr lang="en-US" sz="1600">
                <a:solidFill>
                  <a:srgbClr val="000000"/>
                </a:solidFill>
                <a:latin typeface="Segoe UI Semibold"/>
                <a:ea typeface="+mn-lt"/>
                <a:cs typeface="Segoe Sans Text Light"/>
              </a:rPr>
              <a:t> AI services</a:t>
            </a:r>
            <a:endParaRPr lang="en-US" sz="1600">
              <a:cs typeface="Segoe Sans Text"/>
            </a:endParaRPr>
          </a:p>
        </p:txBody>
      </p:sp>
      <p:pic>
        <p:nvPicPr>
          <p:cNvPr id="30" name="Picture 29">
            <a:extLst>
              <a:ext uri="{FF2B5EF4-FFF2-40B4-BE49-F238E27FC236}">
                <a16:creationId xmlns:a16="http://schemas.microsoft.com/office/drawing/2014/main" id="{2D7B2CE8-8186-0942-21E2-764A437F940B}"/>
              </a:ext>
            </a:extLst>
          </p:cNvPr>
          <p:cNvPicPr>
            <a:picLocks noChangeAspect="1"/>
          </p:cNvPicPr>
          <p:nvPr/>
        </p:nvPicPr>
        <p:blipFill>
          <a:blip r:embed="rId5"/>
          <a:stretch>
            <a:fillRect/>
          </a:stretch>
        </p:blipFill>
        <p:spPr>
          <a:xfrm>
            <a:off x="1067386" y="2037412"/>
            <a:ext cx="2864306" cy="4061193"/>
          </a:xfrm>
          <a:prstGeom prst="rect">
            <a:avLst/>
          </a:prstGeom>
        </p:spPr>
      </p:pic>
      <p:cxnSp>
        <p:nvCxnSpPr>
          <p:cNvPr id="31" name="Connector: Elbow 30">
            <a:extLst>
              <a:ext uri="{FF2B5EF4-FFF2-40B4-BE49-F238E27FC236}">
                <a16:creationId xmlns:a16="http://schemas.microsoft.com/office/drawing/2014/main" id="{2FFC7E3B-6899-6FAF-A34D-0CD0B6C71868}"/>
              </a:ext>
            </a:extLst>
          </p:cNvPr>
          <p:cNvCxnSpPr>
            <a:cxnSpLocks/>
            <a:stCxn id="30" idx="0"/>
            <a:endCxn id="25" idx="0"/>
          </p:cNvCxnSpPr>
          <p:nvPr/>
        </p:nvCxnSpPr>
        <p:spPr>
          <a:xfrm rot="16200000" flipH="1">
            <a:off x="3702474" y="834476"/>
            <a:ext cx="32517" cy="2438388"/>
          </a:xfrm>
          <a:prstGeom prst="bentConnector3">
            <a:avLst>
              <a:gd name="adj1" fmla="val -703017"/>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3DBC5D0-D205-9E42-6F94-9DA40187A698}"/>
              </a:ext>
            </a:extLst>
          </p:cNvPr>
          <p:cNvCxnSpPr>
            <a:stCxn id="16" idx="3"/>
            <a:endCxn id="26" idx="1"/>
          </p:cNvCxnSpPr>
          <p:nvPr/>
        </p:nvCxnSpPr>
        <p:spPr>
          <a:xfrm>
            <a:off x="4134881" y="2761582"/>
            <a:ext cx="316235" cy="1"/>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9DF4EE5-C92B-68F2-E40F-19F1A758AC6A}"/>
              </a:ext>
            </a:extLst>
          </p:cNvPr>
          <p:cNvCxnSpPr>
            <a:cxnSpLocks/>
            <a:stCxn id="7" idx="3"/>
          </p:cNvCxnSpPr>
          <p:nvPr/>
        </p:nvCxnSpPr>
        <p:spPr>
          <a:xfrm>
            <a:off x="4134881" y="3529293"/>
            <a:ext cx="316235" cy="1"/>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97CC77A-5474-628F-8966-C6BD68F22763}"/>
              </a:ext>
            </a:extLst>
          </p:cNvPr>
          <p:cNvCxnSpPr>
            <a:stCxn id="6" idx="3"/>
            <a:endCxn id="28" idx="1"/>
          </p:cNvCxnSpPr>
          <p:nvPr/>
        </p:nvCxnSpPr>
        <p:spPr>
          <a:xfrm>
            <a:off x="4134881" y="4576318"/>
            <a:ext cx="316234" cy="0"/>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EC2317F-F4DF-EA1B-4AE0-C71D71B428DA}"/>
              </a:ext>
            </a:extLst>
          </p:cNvPr>
          <p:cNvCxnSpPr>
            <a:stCxn id="4" idx="3"/>
            <a:endCxn id="29" idx="1"/>
          </p:cNvCxnSpPr>
          <p:nvPr/>
        </p:nvCxnSpPr>
        <p:spPr>
          <a:xfrm>
            <a:off x="4134881" y="5796733"/>
            <a:ext cx="316232" cy="1"/>
          </a:xfrm>
          <a:prstGeom prst="straightConnector1">
            <a:avLst/>
          </a:prstGeom>
          <a:ln w="1905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00A1328-B209-434E-717C-B4C95178F943}"/>
              </a:ext>
            </a:extLst>
          </p:cNvPr>
          <p:cNvSpPr txBox="1"/>
          <p:nvPr/>
        </p:nvSpPr>
        <p:spPr>
          <a:xfrm>
            <a:off x="7884029" y="2343655"/>
            <a:ext cx="3209618" cy="2695610"/>
          </a:xfrm>
          <a:prstGeom prst="rect">
            <a:avLst/>
          </a:prstGeom>
          <a:noFill/>
        </p:spPr>
        <p:txBody>
          <a:bodyPr wrap="square" lIns="0" tIns="0" rIns="0" bIns="0" anchor="t">
            <a:spAutoFit/>
          </a:bodyPr>
          <a:lstStyle/>
          <a:p>
            <a:pPr>
              <a:spcAft>
                <a:spcPts val="500"/>
              </a:spcAft>
            </a:pPr>
            <a:r>
              <a:rPr lang="en-US" sz="2000">
                <a:latin typeface="Segoe UI Semibold"/>
                <a:ea typeface="+mn-lt"/>
                <a:cs typeface="Segoe Sans Text Light"/>
              </a:rPr>
              <a:t>Materials to prepare:</a:t>
            </a:r>
          </a:p>
          <a:p>
            <a:pPr marL="285750" indent="-285750">
              <a:spcAft>
                <a:spcPts val="1000"/>
              </a:spcAft>
              <a:buFont typeface="Arial" panose="020B0604020202020204" pitchFamily="34" charset="0"/>
              <a:buChar char="•"/>
            </a:pPr>
            <a:r>
              <a:rPr lang="en-US" sz="1800">
                <a:latin typeface="Segoe Sans Text Light"/>
                <a:ea typeface="+mn-lt"/>
                <a:cs typeface="Segoe Sans Text Light"/>
              </a:rPr>
              <a:t>79 physical cards that showcase specific AI use cases. Tangible and easy to grasp.</a:t>
            </a:r>
          </a:p>
          <a:p>
            <a:pPr marL="285750" indent="-285750">
              <a:spcAft>
                <a:spcPts val="1000"/>
              </a:spcAft>
              <a:buFont typeface="Arial" panose="020B0604020202020204" pitchFamily="34" charset="0"/>
              <a:buChar char="•"/>
            </a:pPr>
            <a:r>
              <a:rPr lang="en-US" sz="1800">
                <a:latin typeface="Segoe Sans Text Light"/>
                <a:ea typeface="+mn-lt"/>
                <a:cs typeface="Segoe Sans Text Light"/>
              </a:rPr>
              <a:t>Flipchart or Whiteboard</a:t>
            </a:r>
          </a:p>
          <a:p>
            <a:pPr marL="285750" indent="-285750">
              <a:spcAft>
                <a:spcPts val="1000"/>
              </a:spcAft>
              <a:buFont typeface="Arial" panose="020B0604020202020204" pitchFamily="34" charset="0"/>
              <a:buChar char="•"/>
            </a:pPr>
            <a:r>
              <a:rPr lang="en-US" sz="1800">
                <a:latin typeface="Segoe Sans Text Light"/>
                <a:ea typeface="+mn-lt"/>
                <a:cs typeface="Segoe Sans Text Light"/>
              </a:rPr>
              <a:t>Sticky notes</a:t>
            </a:r>
          </a:p>
          <a:p>
            <a:pPr marL="285750" indent="-285750">
              <a:spcAft>
                <a:spcPts val="1000"/>
              </a:spcAft>
              <a:buFont typeface="Arial" panose="020B0604020202020204" pitchFamily="34" charset="0"/>
              <a:buChar char="•"/>
            </a:pPr>
            <a:r>
              <a:rPr lang="en-US" sz="1800">
                <a:latin typeface="Segoe Sans Text Light"/>
                <a:ea typeface="+mn-lt"/>
                <a:cs typeface="Segoe Sans Text Light"/>
              </a:rPr>
              <a:t>Pens and markers</a:t>
            </a:r>
            <a:endParaRPr lang="en-US" sz="1800">
              <a:latin typeface="Segoe Sans Text Light"/>
              <a:ea typeface="+mn-lt"/>
              <a:cs typeface="Segoe Sans Text"/>
            </a:endParaRPr>
          </a:p>
        </p:txBody>
      </p:sp>
    </p:spTree>
    <p:custDataLst>
      <p:tags r:id="rId1"/>
    </p:custDataLst>
    <p:extLst>
      <p:ext uri="{BB962C8B-B14F-4D97-AF65-F5344CB8AC3E}">
        <p14:creationId xmlns:p14="http://schemas.microsoft.com/office/powerpoint/2010/main" val="3493104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154415-96D2-D4DA-39AA-EF5B17135035}"/>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F5E6DB0-C58F-3DCC-4316-449778C870C7}"/>
              </a:ext>
            </a:extLst>
          </p:cNvPr>
          <p:cNvSpPr>
            <a:spLocks noGrp="1"/>
          </p:cNvSpPr>
          <p:nvPr>
            <p:ph type="title"/>
          </p:nvPr>
        </p:nvSpPr>
        <p:spPr>
          <a:xfrm>
            <a:off x="588263" y="457200"/>
            <a:ext cx="11018520" cy="553998"/>
          </a:xfrm>
        </p:spPr>
        <p:txBody>
          <a:bodyPr/>
          <a:lstStyle/>
          <a:p>
            <a:r>
              <a:rPr lang="en-US">
                <a:solidFill>
                  <a:srgbClr val="0078D4"/>
                </a:solidFill>
                <a:ea typeface="+mj-lt"/>
                <a:cs typeface="Segoe Sans Text Semibold"/>
              </a:rPr>
              <a:t>The Toolbox – Interactive board (virtual facilitation)</a:t>
            </a:r>
            <a:endParaRPr lang="en-US"/>
          </a:p>
        </p:txBody>
      </p:sp>
      <p:sp>
        <p:nvSpPr>
          <p:cNvPr id="2" name="TextBox 1">
            <a:extLst>
              <a:ext uri="{FF2B5EF4-FFF2-40B4-BE49-F238E27FC236}">
                <a16:creationId xmlns:a16="http://schemas.microsoft.com/office/drawing/2014/main" id="{B10E41DF-67B1-74A4-FCE3-FC759AE6CB35}"/>
              </a:ext>
            </a:extLst>
          </p:cNvPr>
          <p:cNvSpPr txBox="1"/>
          <p:nvPr/>
        </p:nvSpPr>
        <p:spPr>
          <a:xfrm>
            <a:off x="6397834" y="1428093"/>
            <a:ext cx="5205903" cy="3559949"/>
          </a:xfrm>
          <a:prstGeom prst="rect">
            <a:avLst/>
          </a:prstGeom>
          <a:noFill/>
          <a:ln>
            <a:solidFill>
              <a:srgbClr val="FFB900"/>
            </a:solidFill>
          </a:ln>
        </p:spPr>
        <p:txBody>
          <a:bodyPr wrap="square" lIns="0" tIns="0" rIns="0" bIns="0" anchor="t">
            <a:spAutoFit/>
          </a:bodyPr>
          <a:lstStyle/>
          <a:p>
            <a:pPr>
              <a:spcAft>
                <a:spcPts val="500"/>
              </a:spcAft>
            </a:pPr>
            <a:r>
              <a:rPr lang="en-US" sz="1800">
                <a:solidFill>
                  <a:srgbClr val="000000"/>
                </a:solidFill>
                <a:latin typeface="Segoe UI Semibold"/>
                <a:ea typeface="+mn-lt"/>
                <a:cs typeface="Segoe Sans Text Light"/>
              </a:rPr>
              <a:t>Interactive Board </a:t>
            </a:r>
          </a:p>
          <a:p>
            <a:pPr>
              <a:spcAft>
                <a:spcPts val="500"/>
              </a:spcAft>
            </a:pPr>
            <a:r>
              <a:rPr lang="en-US" sz="1600">
                <a:solidFill>
                  <a:srgbClr val="000000"/>
                </a:solidFill>
                <a:latin typeface="Segoe Sans Text Light"/>
                <a:ea typeface="+mn-lt"/>
                <a:cs typeface="Segoe Sans Text Light"/>
              </a:rPr>
              <a:t>Leverage the carefully created, interactive workshop resource to collaborate and ideate quickly and effectively.</a:t>
            </a:r>
          </a:p>
          <a:p>
            <a:pPr>
              <a:spcAft>
                <a:spcPts val="500"/>
              </a:spcAft>
            </a:pPr>
            <a:endParaRPr lang="en-US" sz="1600">
              <a:solidFill>
                <a:srgbClr val="000000"/>
              </a:solidFill>
              <a:highlight>
                <a:srgbClr val="FFFF00"/>
              </a:highlight>
              <a:latin typeface="Segoe Sans Text Light"/>
              <a:ea typeface="+mn-lt"/>
              <a:cs typeface="Segoe Sans Text Light"/>
            </a:endParaRPr>
          </a:p>
          <a:p>
            <a:pPr>
              <a:spcAft>
                <a:spcPts val="500"/>
              </a:spcAft>
            </a:pPr>
            <a:r>
              <a:rPr lang="en-US" sz="1800">
                <a:solidFill>
                  <a:srgbClr val="000000"/>
                </a:solidFill>
                <a:highlight>
                  <a:srgbClr val="FFFF00"/>
                </a:highlight>
                <a:latin typeface="Segoe UI Semibold"/>
                <a:ea typeface="+mn-lt"/>
                <a:cs typeface="Segoe Sans Text Light"/>
              </a:rPr>
              <a:t>Mural: </a:t>
            </a:r>
            <a:r>
              <a:rPr lang="en-US" sz="1600">
                <a:solidFill>
                  <a:srgbClr val="000000"/>
                </a:solidFill>
                <a:highlight>
                  <a:srgbClr val="FFFF00"/>
                </a:highlight>
                <a:latin typeface="Segoe Sans Text Light"/>
                <a:ea typeface="+mn-lt"/>
                <a:cs typeface="Segoe Sans Text Light"/>
              </a:rPr>
              <a:t>You can request a free subscription (Microsoft internal only). To learn more, read the post </a:t>
            </a:r>
            <a:r>
              <a:rPr lang="en-US" sz="1600" b="1">
                <a:solidFill>
                  <a:srgbClr val="000000"/>
                </a:solidFill>
                <a:highlight>
                  <a:srgbClr val="FFFF00"/>
                </a:highlight>
                <a:latin typeface="Segoe Sans Text Light"/>
                <a:ea typeface="+mn-lt"/>
                <a:cs typeface="Segoe Sans Text Light"/>
              </a:rPr>
              <a:t>Mural License Request </a:t>
            </a:r>
            <a:r>
              <a:rPr lang="en-US" sz="1600">
                <a:solidFill>
                  <a:srgbClr val="000000"/>
                </a:solidFill>
                <a:highlight>
                  <a:srgbClr val="FFFF00"/>
                </a:highlight>
                <a:latin typeface="Segoe Sans Text Light"/>
                <a:ea typeface="+mn-lt"/>
                <a:cs typeface="Segoe Sans Text Light"/>
              </a:rPr>
              <a:t>at aka.ms/</a:t>
            </a:r>
            <a:r>
              <a:rPr lang="en-US" sz="1600" err="1">
                <a:solidFill>
                  <a:srgbClr val="000000"/>
                </a:solidFill>
                <a:highlight>
                  <a:srgbClr val="FFFF00"/>
                </a:highlight>
                <a:latin typeface="Segoe Sans Text Light"/>
                <a:ea typeface="+mn-lt"/>
                <a:cs typeface="Segoe Sans Text Light"/>
              </a:rPr>
              <a:t>AICardsCommunity</a:t>
            </a:r>
            <a:endParaRPr lang="en-US" sz="1600">
              <a:solidFill>
                <a:srgbClr val="000000"/>
              </a:solidFill>
              <a:highlight>
                <a:srgbClr val="FFFF00"/>
              </a:highlight>
              <a:latin typeface="Segoe Sans Text Light"/>
              <a:ea typeface="+mn-lt"/>
              <a:cs typeface="Segoe Sans Text Light"/>
            </a:endParaRPr>
          </a:p>
          <a:p>
            <a:pPr>
              <a:spcAft>
                <a:spcPts val="500"/>
              </a:spcAft>
            </a:pPr>
            <a:endParaRPr lang="en-US" sz="1600">
              <a:highlight>
                <a:srgbClr val="FFFF00"/>
              </a:highlight>
            </a:endParaRPr>
          </a:p>
          <a:p>
            <a:pPr>
              <a:spcAft>
                <a:spcPts val="500"/>
              </a:spcAft>
            </a:pPr>
            <a:r>
              <a:rPr lang="en-US" sz="1800">
                <a:solidFill>
                  <a:srgbClr val="000000"/>
                </a:solidFill>
                <a:latin typeface="Segoe UI Semibold"/>
                <a:ea typeface="+mn-lt"/>
                <a:cs typeface="Segoe Sans Text Light"/>
              </a:rPr>
              <a:t>Whiteboard: </a:t>
            </a:r>
            <a:r>
              <a:rPr lang="en-US" sz="1600">
                <a:solidFill>
                  <a:srgbClr val="000000"/>
                </a:solidFill>
                <a:latin typeface="Segoe Sans Text Light"/>
                <a:ea typeface="+mn-lt"/>
                <a:cs typeface="Segoe Sans Text Light"/>
              </a:rPr>
              <a:t>You have free access to Whiteboard through Microsoft Teams.</a:t>
            </a:r>
          </a:p>
          <a:p>
            <a:pPr>
              <a:spcAft>
                <a:spcPts val="1000"/>
              </a:spcAft>
            </a:pPr>
            <a:endParaRPr lang="en-US" sz="1600"/>
          </a:p>
          <a:p>
            <a:pPr marL="285750" indent="-285750">
              <a:spcAft>
                <a:spcPts val="1000"/>
              </a:spcAft>
              <a:buFont typeface="Arial" panose="020B0604020202020204" pitchFamily="34" charset="0"/>
              <a:buChar char="•"/>
            </a:pPr>
            <a:endParaRPr lang="en-US" sz="1600">
              <a:cs typeface="Segoe Sans Text"/>
            </a:endParaRPr>
          </a:p>
        </p:txBody>
      </p:sp>
      <p:pic>
        <p:nvPicPr>
          <p:cNvPr id="4" name="Picture 3">
            <a:extLst>
              <a:ext uri="{FF2B5EF4-FFF2-40B4-BE49-F238E27FC236}">
                <a16:creationId xmlns:a16="http://schemas.microsoft.com/office/drawing/2014/main" id="{D0EC9234-9557-13E6-D31F-4598F277F46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06069" y="1571526"/>
            <a:ext cx="5288097" cy="1293384"/>
          </a:xfrm>
          <a:prstGeom prst="rect">
            <a:avLst/>
          </a:prstGeom>
        </p:spPr>
      </p:pic>
      <p:pic>
        <p:nvPicPr>
          <p:cNvPr id="6" name="Picture 5">
            <a:extLst>
              <a:ext uri="{FF2B5EF4-FFF2-40B4-BE49-F238E27FC236}">
                <a16:creationId xmlns:a16="http://schemas.microsoft.com/office/drawing/2014/main" id="{AC44752F-174E-D1DB-C821-BF38ACF97C33}"/>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t="-428"/>
          <a:stretch/>
        </p:blipFill>
        <p:spPr>
          <a:xfrm>
            <a:off x="506070" y="2974705"/>
            <a:ext cx="5288098" cy="1032983"/>
          </a:xfrm>
          <a:prstGeom prst="rect">
            <a:avLst/>
          </a:prstGeom>
        </p:spPr>
      </p:pic>
      <p:pic>
        <p:nvPicPr>
          <p:cNvPr id="7" name="Picture 6">
            <a:extLst>
              <a:ext uri="{FF2B5EF4-FFF2-40B4-BE49-F238E27FC236}">
                <a16:creationId xmlns:a16="http://schemas.microsoft.com/office/drawing/2014/main" id="{44593DD1-2E86-DFCD-2095-8123CCF91240}"/>
              </a:ext>
            </a:extLst>
          </p:cNvPr>
          <p:cNvPicPr>
            <a:picLocks noChangeAspect="1"/>
          </p:cNvPicPr>
          <p:nvPr/>
        </p:nvPicPr>
        <p:blipFill>
          <a:blip r:embed="rId6"/>
          <a:stretch>
            <a:fillRect/>
          </a:stretch>
        </p:blipFill>
        <p:spPr>
          <a:xfrm>
            <a:off x="588263" y="4312537"/>
            <a:ext cx="5626117" cy="2521266"/>
          </a:xfrm>
          <a:prstGeom prst="rect">
            <a:avLst/>
          </a:prstGeom>
        </p:spPr>
      </p:pic>
    </p:spTree>
    <p:custDataLst>
      <p:tags r:id="rId1"/>
    </p:custDataLst>
    <p:extLst>
      <p:ext uri="{BB962C8B-B14F-4D97-AF65-F5344CB8AC3E}">
        <p14:creationId xmlns:p14="http://schemas.microsoft.com/office/powerpoint/2010/main" val="14701641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A00EAC9-804C-3F99-DB92-1E430FC3D793}"/>
              </a:ext>
              <a:ext uri="{C183D7F6-B498-43B3-948B-1728B52AA6E4}">
                <adec:decorative xmlns:adec="http://schemas.microsoft.com/office/drawing/2017/decorative" val="1"/>
              </a:ext>
            </a:extLst>
          </p:cNvPr>
          <p:cNvSpPr/>
          <p:nvPr/>
        </p:nvSpPr>
        <p:spPr bwMode="auto">
          <a:xfrm>
            <a:off x="0" y="1149599"/>
            <a:ext cx="12192000" cy="1095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 name="Titel 1">
            <a:extLst>
              <a:ext uri="{FF2B5EF4-FFF2-40B4-BE49-F238E27FC236}">
                <a16:creationId xmlns:a16="http://schemas.microsoft.com/office/drawing/2014/main" id="{5B37C216-2900-617A-3A68-E8C71F39D530}"/>
              </a:ext>
            </a:extLst>
          </p:cNvPr>
          <p:cNvSpPr txBox="1">
            <a:spLocks/>
          </p:cNvSpPr>
          <p:nvPr/>
        </p:nvSpPr>
        <p:spPr>
          <a:xfrm>
            <a:off x="588262" y="1247990"/>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pitchFamily="34" charset="0"/>
              </a:rPr>
              <a:t>Use case name:</a:t>
            </a:r>
          </a:p>
        </p:txBody>
      </p:sp>
      <p:sp>
        <p:nvSpPr>
          <p:cNvPr id="5" name="Textplatzhalter 2">
            <a:extLst>
              <a:ext uri="{FF2B5EF4-FFF2-40B4-BE49-F238E27FC236}">
                <a16:creationId xmlns:a16="http://schemas.microsoft.com/office/drawing/2014/main" id="{DE51592C-CAA7-B67B-6B4B-B8A4FF036D7C}"/>
              </a:ext>
            </a:extLst>
          </p:cNvPr>
          <p:cNvSpPr txBox="1">
            <a:spLocks/>
          </p:cNvSpPr>
          <p:nvPr/>
        </p:nvSpPr>
        <p:spPr>
          <a:xfrm>
            <a:off x="588263" y="1473510"/>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Department: </a:t>
            </a:r>
          </a:p>
        </p:txBody>
      </p:sp>
      <p:sp>
        <p:nvSpPr>
          <p:cNvPr id="6" name="Textplatzhalter 2">
            <a:extLst>
              <a:ext uri="{FF2B5EF4-FFF2-40B4-BE49-F238E27FC236}">
                <a16:creationId xmlns:a16="http://schemas.microsoft.com/office/drawing/2014/main" id="{2D4AA423-3263-4CF7-B023-3A201ED156C9}"/>
              </a:ext>
            </a:extLst>
          </p:cNvPr>
          <p:cNvSpPr txBox="1">
            <a:spLocks/>
          </p:cNvSpPr>
          <p:nvPr/>
        </p:nvSpPr>
        <p:spPr>
          <a:xfrm>
            <a:off x="6503121" y="1477129"/>
            <a:ext cx="5117378" cy="215444"/>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Internal or external use:</a:t>
            </a:r>
          </a:p>
        </p:txBody>
      </p:sp>
      <p:sp>
        <p:nvSpPr>
          <p:cNvPr id="7" name="Oval 32">
            <a:extLst>
              <a:ext uri="{FF2B5EF4-FFF2-40B4-BE49-F238E27FC236}">
                <a16:creationId xmlns:a16="http://schemas.microsoft.com/office/drawing/2014/main" id="{D465B900-850F-258D-196D-3FCCC3835DF5}"/>
              </a:ext>
              <a:ext uri="{C183D7F6-B498-43B3-948B-1728B52AA6E4}">
                <adec:decorative xmlns:adec="http://schemas.microsoft.com/office/drawing/2017/decorative" val="1"/>
              </a:ext>
            </a:extLst>
          </p:cNvPr>
          <p:cNvSpPr/>
          <p:nvPr/>
        </p:nvSpPr>
        <p:spPr bwMode="auto">
          <a:xfrm>
            <a:off x="571501" y="1768474"/>
            <a:ext cx="11048998" cy="4927601"/>
          </a:xfrm>
          <a:prstGeom prst="rect">
            <a:avLst/>
          </a:prstGeom>
          <a:solidFill>
            <a:srgbClr val="FFFFFF">
              <a:lumMod val="95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Donut 7">
            <a:extLst>
              <a:ext uri="{FF2B5EF4-FFF2-40B4-BE49-F238E27FC236}">
                <a16:creationId xmlns:a16="http://schemas.microsoft.com/office/drawing/2014/main" id="{83839F00-EE58-9A5D-D28C-5085A434BE72}"/>
              </a:ext>
            </a:extLst>
          </p:cNvPr>
          <p:cNvSpPr/>
          <p:nvPr/>
        </p:nvSpPr>
        <p:spPr bwMode="auto">
          <a:xfrm>
            <a:off x="709425" y="1881883"/>
            <a:ext cx="10773151" cy="273589"/>
          </a:xfrm>
          <a:prstGeom prst="rect">
            <a:avLst/>
          </a:prstGeom>
          <a:solidFill>
            <a:srgbClr val="FF5C39"/>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General</a:t>
            </a:r>
          </a:p>
        </p:txBody>
      </p:sp>
      <p:sp>
        <p:nvSpPr>
          <p:cNvPr id="9" name="Rectangle 8">
            <a:extLst>
              <a:ext uri="{FF2B5EF4-FFF2-40B4-BE49-F238E27FC236}">
                <a16:creationId xmlns:a16="http://schemas.microsoft.com/office/drawing/2014/main" id="{6C1FE79F-2DCC-A769-88FD-B89457B53EF4}"/>
              </a:ext>
            </a:extLst>
          </p:cNvPr>
          <p:cNvSpPr>
            <a:spLocks/>
          </p:cNvSpPr>
          <p:nvPr/>
        </p:nvSpPr>
        <p:spPr bwMode="auto">
          <a:xfrm>
            <a:off x="709424" y="2220675"/>
            <a:ext cx="5350210" cy="1949532"/>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Problem to solve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What’s the challenge/the problem you want to solve? How do you solve</a:t>
            </a:r>
            <a:b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it today?</a:t>
            </a:r>
          </a:p>
        </p:txBody>
      </p:sp>
      <p:sp>
        <p:nvSpPr>
          <p:cNvPr id="10" name="Rectangle 9">
            <a:extLst>
              <a:ext uri="{FF2B5EF4-FFF2-40B4-BE49-F238E27FC236}">
                <a16:creationId xmlns:a16="http://schemas.microsoft.com/office/drawing/2014/main" id="{1281F7DF-B444-9D5C-664C-E935BB6C2FC5}"/>
              </a:ext>
            </a:extLst>
          </p:cNvPr>
          <p:cNvSpPr>
            <a:spLocks/>
          </p:cNvSpPr>
          <p:nvPr/>
        </p:nvSpPr>
        <p:spPr bwMode="auto">
          <a:xfrm>
            <a:off x="6132367" y="2220675"/>
            <a:ext cx="5350209" cy="1949532"/>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Use case description</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What is your idea?</a:t>
            </a:r>
          </a:p>
        </p:txBody>
      </p:sp>
      <p:sp>
        <p:nvSpPr>
          <p:cNvPr id="11" name="Donut 7">
            <a:extLst>
              <a:ext uri="{FF2B5EF4-FFF2-40B4-BE49-F238E27FC236}">
                <a16:creationId xmlns:a16="http://schemas.microsoft.com/office/drawing/2014/main" id="{01F103D9-B735-F148-6E28-E97C266B3640}"/>
              </a:ext>
            </a:extLst>
          </p:cNvPr>
          <p:cNvSpPr/>
          <p:nvPr/>
        </p:nvSpPr>
        <p:spPr bwMode="auto">
          <a:xfrm>
            <a:off x="709425" y="4264876"/>
            <a:ext cx="10773151" cy="273589"/>
          </a:xfrm>
          <a:prstGeom prst="rect">
            <a:avLst/>
          </a:prstGeom>
          <a:solidFill>
            <a:srgbClr val="FF5C39"/>
          </a:solidFill>
          <a:ln w="5992" cap="flat">
            <a:noFill/>
            <a:prstDash val="solid"/>
            <a:miter/>
          </a:ln>
        </p:spPr>
        <p:txBody>
          <a:bodyPr wrap="square" lIns="91440" tIns="45720" rIns="91440" bIns="45720"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Objectives &amp; key results – Strategic fit assessment</a:t>
            </a:r>
          </a:p>
        </p:txBody>
      </p:sp>
      <p:sp>
        <p:nvSpPr>
          <p:cNvPr id="12" name="Rectangle 11">
            <a:extLst>
              <a:ext uri="{FF2B5EF4-FFF2-40B4-BE49-F238E27FC236}">
                <a16:creationId xmlns:a16="http://schemas.microsoft.com/office/drawing/2014/main" id="{13513069-0FBC-19C3-15E4-40444B6C4C2E}"/>
              </a:ext>
            </a:extLst>
          </p:cNvPr>
          <p:cNvSpPr/>
          <p:nvPr/>
        </p:nvSpPr>
        <p:spPr bwMode="auto">
          <a:xfrm>
            <a:off x="709425" y="4603668"/>
            <a:ext cx="2638739" cy="1949532"/>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Business objective </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Describe the business objective to be achieved?</a:t>
            </a:r>
          </a:p>
        </p:txBody>
      </p:sp>
      <p:sp>
        <p:nvSpPr>
          <p:cNvPr id="13" name="Rectangle 12">
            <a:extLst>
              <a:ext uri="{FF2B5EF4-FFF2-40B4-BE49-F238E27FC236}">
                <a16:creationId xmlns:a16="http://schemas.microsoft.com/office/drawing/2014/main" id="{4D147FF6-9A68-2382-67C5-524DFCC68B82}"/>
              </a:ext>
            </a:extLst>
          </p:cNvPr>
          <p:cNvSpPr>
            <a:spLocks/>
          </p:cNvSpPr>
          <p:nvPr/>
        </p:nvSpPr>
        <p:spPr bwMode="auto">
          <a:xfrm>
            <a:off x="3420896" y="4603668"/>
            <a:ext cx="2638739" cy="1949532"/>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spcAft>
                <a:spcPts val="200"/>
              </a:spcAf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KPIs </a:t>
            </a:r>
            <a:r>
              <a:rPr lang="en-US" sz="1100">
                <a:solidFill>
                  <a:srgbClr val="000000"/>
                </a:solidFill>
                <a:latin typeface="Segoe UI Semibold"/>
              </a:rPr>
              <a:t>and key</a:t>
            </a:r>
            <a:r>
              <a:rPr kumimoji="0" lang="en-US" sz="1100" b="0" i="0" u="none" strike="noStrike" kern="1200" cap="none" spc="0" normalizeH="0" baseline="0" noProof="0">
                <a:ln>
                  <a:noFill/>
                </a:ln>
                <a:solidFill>
                  <a:srgbClr val="000000"/>
                </a:solidFill>
                <a:effectLst/>
                <a:uLnTx/>
                <a:uFillTx/>
                <a:latin typeface="Segoe UI Semibold"/>
                <a:ea typeface="+mn-ea"/>
                <a:cs typeface="+mn-cs"/>
              </a:rPr>
              <a:t> results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What business KPIs does this use case support?  What are the 3-5 measurable </a:t>
            </a:r>
            <a:r>
              <a:rPr lang="en-US" sz="1100">
                <a:solidFill>
                  <a:srgbClr val="000000"/>
                </a:solidFill>
                <a:latin typeface="Segoe UI"/>
              </a:rPr>
              <a:t>key</a:t>
            </a:r>
            <a:r>
              <a:rPr kumimoji="0" lang="en-US" sz="1100" b="0" i="0" u="none" strike="noStrike" kern="1200" cap="none" spc="0" normalizeH="0" baseline="0" noProof="0">
                <a:ln>
                  <a:noFill/>
                </a:ln>
                <a:solidFill>
                  <a:srgbClr val="000000"/>
                </a:solidFill>
                <a:effectLst/>
                <a:uLnTx/>
                <a:uFillTx/>
                <a:latin typeface="Segoe UI"/>
                <a:ea typeface="+mn-ea"/>
                <a:cs typeface="+mn-cs"/>
              </a:rPr>
              <a:t> </a:t>
            </a:r>
            <a:r>
              <a:rPr lang="en-US" sz="1100">
                <a:solidFill>
                  <a:srgbClr val="000000"/>
                </a:solidFill>
                <a:latin typeface="Segoe UI"/>
              </a:rPr>
              <a:t>results</a:t>
            </a:r>
            <a:r>
              <a:rPr kumimoji="0" lang="en-US" sz="1100" b="0" i="0" u="none" strike="noStrike" kern="1200" cap="none" spc="0" normalizeH="0" baseline="0" noProof="0">
                <a:ln>
                  <a:noFill/>
                </a:ln>
                <a:solidFill>
                  <a:srgbClr val="000000"/>
                </a:solidFill>
                <a:effectLst/>
                <a:uLnTx/>
                <a:uFillTx/>
                <a:latin typeface="Segoe UI"/>
                <a:ea typeface="+mn-ea"/>
                <a:cs typeface="+mn-cs"/>
              </a:rPr>
              <a:t> that will show progress to the objective?</a:t>
            </a:r>
            <a:endParaRPr lang="en-US" sz="1100" b="0" i="0" u="none" strike="noStrike" kern="1200" cap="none" spc="0" normalizeH="0" baseline="0" noProof="0">
              <a:ln>
                <a:noFill/>
              </a:ln>
              <a:solidFill>
                <a:srgbClr val="000000"/>
              </a:solidFill>
              <a:effectLst/>
              <a:uLnTx/>
              <a:uFillTx/>
              <a:latin typeface="Segoe UI"/>
              <a:cs typeface="Segoe UI"/>
            </a:endParaRPr>
          </a:p>
        </p:txBody>
      </p:sp>
      <p:sp>
        <p:nvSpPr>
          <p:cNvPr id="14" name="Rectangle 13">
            <a:extLst>
              <a:ext uri="{FF2B5EF4-FFF2-40B4-BE49-F238E27FC236}">
                <a16:creationId xmlns:a16="http://schemas.microsoft.com/office/drawing/2014/main" id="{27815314-E2AD-26E1-B86D-9F261C3369F4}"/>
              </a:ext>
            </a:extLst>
          </p:cNvPr>
          <p:cNvSpPr/>
          <p:nvPr/>
        </p:nvSpPr>
        <p:spPr bwMode="auto">
          <a:xfrm>
            <a:off x="6132367" y="4603668"/>
            <a:ext cx="2638739" cy="1949532"/>
          </a:xfrm>
          <a:prstGeom prst="rect">
            <a:avLst/>
          </a:prstGeom>
          <a:solidFill>
            <a:schemeClr val="bg1">
              <a:alpha val="9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Primary stakeholder who is accountable for OKRs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Role: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Name: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lumMod val="65000"/>
                    <a:lumOff val="35000"/>
                  </a:srgbClr>
                </a:solidFill>
                <a:effectLst/>
                <a:uLnTx/>
                <a:uFillTx/>
                <a:latin typeface="Segoe UI"/>
                <a:ea typeface="+mn-ea"/>
                <a:cs typeface="+mn-cs"/>
              </a:rPr>
              <a:t>Org/Group:</a:t>
            </a:r>
          </a:p>
        </p:txBody>
      </p:sp>
      <p:sp>
        <p:nvSpPr>
          <p:cNvPr id="15" name="Rectangle 14">
            <a:extLst>
              <a:ext uri="{FF2B5EF4-FFF2-40B4-BE49-F238E27FC236}">
                <a16:creationId xmlns:a16="http://schemas.microsoft.com/office/drawing/2014/main" id="{3C9354F4-A81C-9F32-A838-55072C92BDCF}"/>
              </a:ext>
            </a:extLst>
          </p:cNvPr>
          <p:cNvSpPr>
            <a:spLocks/>
          </p:cNvSpPr>
          <p:nvPr/>
        </p:nvSpPr>
        <p:spPr bwMode="auto">
          <a:xfrm>
            <a:off x="8843837" y="4603668"/>
            <a:ext cx="2638739" cy="19495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Strategic fit</a:t>
            </a:r>
          </a:p>
        </p:txBody>
      </p:sp>
      <p:grpSp>
        <p:nvGrpSpPr>
          <p:cNvPr id="16" name="Group 15" descr="Rating 1 out of 5">
            <a:extLst>
              <a:ext uri="{FF2B5EF4-FFF2-40B4-BE49-F238E27FC236}">
                <a16:creationId xmlns:a16="http://schemas.microsoft.com/office/drawing/2014/main" id="{57404021-DA2C-8313-55A1-EE6B41CD43A1}"/>
              </a:ext>
            </a:extLst>
          </p:cNvPr>
          <p:cNvGrpSpPr/>
          <p:nvPr/>
        </p:nvGrpSpPr>
        <p:grpSpPr>
          <a:xfrm>
            <a:off x="8940678" y="5431346"/>
            <a:ext cx="2343272" cy="294176"/>
            <a:chOff x="8940678" y="5431346"/>
            <a:chExt cx="2343272" cy="294176"/>
          </a:xfrm>
        </p:grpSpPr>
        <p:sp>
          <p:nvSpPr>
            <p:cNvPr id="17" name="box">
              <a:extLst>
                <a:ext uri="{FF2B5EF4-FFF2-40B4-BE49-F238E27FC236}">
                  <a16:creationId xmlns:a16="http://schemas.microsoft.com/office/drawing/2014/main" id="{34BD3EBC-C0B0-1ADE-AA92-020BED8FF308}"/>
                </a:ext>
              </a:extLst>
            </p:cNvPr>
            <p:cNvSpPr/>
            <p:nvPr/>
          </p:nvSpPr>
          <p:spPr>
            <a:xfrm>
              <a:off x="8940678" y="5431346"/>
              <a:ext cx="293132" cy="294176"/>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ysClr val="windowText" lastClr="000000"/>
                  </a:solidFill>
                  <a:effectLst/>
                  <a:uLnTx/>
                  <a:uFillTx/>
                  <a:latin typeface="Segoe UI"/>
                  <a:ea typeface="+mn-ea"/>
                  <a:cs typeface="+mn-cs"/>
                </a:rPr>
                <a:t>1</a:t>
              </a:r>
            </a:p>
          </p:txBody>
        </p:sp>
        <p:sp>
          <p:nvSpPr>
            <p:cNvPr id="18" name="box">
              <a:extLst>
                <a:ext uri="{FF2B5EF4-FFF2-40B4-BE49-F238E27FC236}">
                  <a16:creationId xmlns:a16="http://schemas.microsoft.com/office/drawing/2014/main" id="{07BB13FB-F722-5AC4-F3B3-DD0D78831964}"/>
                </a:ext>
              </a:extLst>
            </p:cNvPr>
            <p:cNvSpPr/>
            <p:nvPr/>
          </p:nvSpPr>
          <p:spPr>
            <a:xfrm>
              <a:off x="9453213" y="5431346"/>
              <a:ext cx="293132" cy="294176"/>
            </a:xfrm>
            <a:prstGeom prst="rect">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Segoe UI"/>
                  <a:ea typeface="+mn-ea"/>
                  <a:cs typeface="+mn-cs"/>
                </a:rPr>
                <a:t>2</a:t>
              </a:r>
            </a:p>
          </p:txBody>
        </p:sp>
        <p:sp>
          <p:nvSpPr>
            <p:cNvPr id="19" name="box">
              <a:extLst>
                <a:ext uri="{FF2B5EF4-FFF2-40B4-BE49-F238E27FC236}">
                  <a16:creationId xmlns:a16="http://schemas.microsoft.com/office/drawing/2014/main" id="{F899AA52-D0E9-8562-679F-329132B7146A}"/>
                </a:ext>
              </a:extLst>
            </p:cNvPr>
            <p:cNvSpPr/>
            <p:nvPr/>
          </p:nvSpPr>
          <p:spPr>
            <a:xfrm>
              <a:off x="9965749" y="5431346"/>
              <a:ext cx="293132" cy="294176"/>
            </a:xfrm>
            <a:prstGeom prst="rect">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Segoe UI"/>
                  <a:ea typeface="+mn-ea"/>
                  <a:cs typeface="+mn-cs"/>
                </a:rPr>
                <a:t>3</a:t>
              </a:r>
            </a:p>
          </p:txBody>
        </p:sp>
        <p:sp>
          <p:nvSpPr>
            <p:cNvPr id="20" name="box">
              <a:extLst>
                <a:ext uri="{FF2B5EF4-FFF2-40B4-BE49-F238E27FC236}">
                  <a16:creationId xmlns:a16="http://schemas.microsoft.com/office/drawing/2014/main" id="{0E57406C-BDEC-C460-230E-29AAC80A2BA0}"/>
                </a:ext>
              </a:extLst>
            </p:cNvPr>
            <p:cNvSpPr/>
            <p:nvPr/>
          </p:nvSpPr>
          <p:spPr>
            <a:xfrm>
              <a:off x="10478284" y="5431346"/>
              <a:ext cx="293132" cy="294176"/>
            </a:xfrm>
            <a:prstGeom prst="rect">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Segoe UI"/>
                  <a:ea typeface="+mn-ea"/>
                  <a:cs typeface="+mn-cs"/>
                </a:rPr>
                <a:t>4</a:t>
              </a:r>
            </a:p>
          </p:txBody>
        </p:sp>
        <p:sp>
          <p:nvSpPr>
            <p:cNvPr id="21" name="box">
              <a:extLst>
                <a:ext uri="{FF2B5EF4-FFF2-40B4-BE49-F238E27FC236}">
                  <a16:creationId xmlns:a16="http://schemas.microsoft.com/office/drawing/2014/main" id="{84EBE362-3442-40B6-9E76-1E6798771D8B}"/>
                </a:ext>
              </a:extLst>
            </p:cNvPr>
            <p:cNvSpPr/>
            <p:nvPr/>
          </p:nvSpPr>
          <p:spPr>
            <a:xfrm>
              <a:off x="10990818" y="5431346"/>
              <a:ext cx="293132" cy="294176"/>
            </a:xfrm>
            <a:prstGeom prst="rect">
              <a:avLst/>
            </a:prstGeom>
            <a:solidFill>
              <a:schemeClr val="bg1">
                <a:lumMod val="95000"/>
                <a:alpha val="99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srgbClr>
                  </a:solidFill>
                  <a:effectLst/>
                  <a:uLnTx/>
                  <a:uFillTx/>
                  <a:latin typeface="Segoe UI"/>
                  <a:ea typeface="+mn-ea"/>
                  <a:cs typeface="+mn-cs"/>
                </a:rPr>
                <a:t>5</a:t>
              </a:r>
            </a:p>
          </p:txBody>
        </p:sp>
      </p:grpSp>
      <p:sp>
        <p:nvSpPr>
          <p:cNvPr id="22" name="TextBox 21">
            <a:extLst>
              <a:ext uri="{FF2B5EF4-FFF2-40B4-BE49-F238E27FC236}">
                <a16:creationId xmlns:a16="http://schemas.microsoft.com/office/drawing/2014/main" id="{CC2304EE-E0E7-B3D0-8016-5139728ED2C4}"/>
              </a:ext>
            </a:extLst>
          </p:cNvPr>
          <p:cNvSpPr txBox="1"/>
          <p:nvPr/>
        </p:nvSpPr>
        <p:spPr>
          <a:xfrm>
            <a:off x="8940678" y="6287373"/>
            <a:ext cx="2126177" cy="169277"/>
          </a:xfrm>
          <a:prstGeom prst="rect">
            <a:avLst/>
          </a:prstGeom>
          <a:noFill/>
        </p:spPr>
        <p:txBody>
          <a:bodyPr wrap="square" lIns="0" tIns="0" rIns="0" bIns="0">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1 = Low and 5 = High</a:t>
            </a:r>
          </a:p>
        </p:txBody>
      </p:sp>
      <p:sp>
        <p:nvSpPr>
          <p:cNvPr id="28" name="Rectangle 4">
            <a:extLst>
              <a:ext uri="{FF2B5EF4-FFF2-40B4-BE49-F238E27FC236}">
                <a16:creationId xmlns:a16="http://schemas.microsoft.com/office/drawing/2014/main" id="{8743CE12-0BDE-54FF-4B93-3159BD6453A3}"/>
              </a:ext>
            </a:extLst>
          </p:cNvPr>
          <p:cNvSpPr>
            <a:spLocks noChangeArrowheads="1"/>
          </p:cNvSpPr>
          <p:nvPr/>
        </p:nvSpPr>
        <p:spPr bwMode="auto">
          <a:xfrm>
            <a:off x="0" y="6553200"/>
            <a:ext cx="47063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DE" altLang="en-DE" sz="1400">
                <a:latin typeface="Arial" panose="020B0604020202020204" pitchFamily="34" charset="0"/>
                <a:hlinkClick r:id="rId4"/>
              </a:rPr>
              <a:t>BXT Use Case Assessment.pptx</a:t>
            </a:r>
            <a:endParaRPr lang="en-DE" altLang="en-DE" sz="1400">
              <a:latin typeface="Arial" panose="020B0604020202020204" pitchFamily="34" charset="0"/>
            </a:endParaRPr>
          </a:p>
        </p:txBody>
      </p:sp>
      <p:sp>
        <p:nvSpPr>
          <p:cNvPr id="23" name="Title 61">
            <a:extLst>
              <a:ext uri="{FF2B5EF4-FFF2-40B4-BE49-F238E27FC236}">
                <a16:creationId xmlns:a16="http://schemas.microsoft.com/office/drawing/2014/main" id="{474678A4-4FAB-73CE-3A57-E4B5A7FE6F40}"/>
              </a:ext>
            </a:extLst>
          </p:cNvPr>
          <p:cNvSpPr txBox="1">
            <a:spLocks/>
          </p:cNvSpPr>
          <p:nvPr/>
        </p:nvSpPr>
        <p:spPr>
          <a:xfrm>
            <a:off x="588263" y="466627"/>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a:lstStyle>
          <a:p>
            <a:r>
              <a:rPr lang="en-US" sz="3600" spc="-50">
                <a:solidFill>
                  <a:srgbClr val="0078D4"/>
                </a:solidFill>
                <a:ea typeface="+mj-lt"/>
                <a:cs typeface="Segoe Sans Text Semibold"/>
              </a:rPr>
              <a:t>BXT use-case prioritization template</a:t>
            </a:r>
          </a:p>
        </p:txBody>
      </p:sp>
    </p:spTree>
    <p:custDataLst>
      <p:tags r:id="rId1"/>
    </p:custDataLst>
    <p:extLst>
      <p:ext uri="{BB962C8B-B14F-4D97-AF65-F5344CB8AC3E}">
        <p14:creationId xmlns:p14="http://schemas.microsoft.com/office/powerpoint/2010/main" val="36584104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FFE9B7-D9E0-BB2E-5BF7-3F5BFC521D1F}"/>
              </a:ext>
              <a:ext uri="{C183D7F6-B498-43B3-948B-1728B52AA6E4}">
                <adec:decorative xmlns:adec="http://schemas.microsoft.com/office/drawing/2017/decorative" val="1"/>
              </a:ext>
            </a:extLst>
          </p:cNvPr>
          <p:cNvSpPr/>
          <p:nvPr/>
        </p:nvSpPr>
        <p:spPr bwMode="auto">
          <a:xfrm>
            <a:off x="0" y="1149599"/>
            <a:ext cx="12192000" cy="1095762"/>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Oval 32">
            <a:extLst>
              <a:ext uri="{FF2B5EF4-FFF2-40B4-BE49-F238E27FC236}">
                <a16:creationId xmlns:a16="http://schemas.microsoft.com/office/drawing/2014/main" id="{AAEB809B-31E6-ABD1-8F7F-49B7D52254E3}"/>
              </a:ext>
              <a:ext uri="{C183D7F6-B498-43B3-948B-1728B52AA6E4}">
                <adec:decorative xmlns:adec="http://schemas.microsoft.com/office/drawing/2017/decorative" val="1"/>
              </a:ext>
            </a:extLst>
          </p:cNvPr>
          <p:cNvSpPr/>
          <p:nvPr/>
        </p:nvSpPr>
        <p:spPr bwMode="auto">
          <a:xfrm>
            <a:off x="571501" y="1768474"/>
            <a:ext cx="11048998" cy="4927601"/>
          </a:xfrm>
          <a:prstGeom prst="rect">
            <a:avLst/>
          </a:prstGeom>
          <a:solidFill>
            <a:srgbClr val="FFFFFF">
              <a:lumMod val="95000"/>
            </a:srgbClr>
          </a:solidFill>
          <a:ln w="9525" cap="flat" cmpd="sng" algn="ctr">
            <a:noFill/>
            <a:prstDash val="solid"/>
            <a:headEnd type="none" w="med" len="med"/>
            <a:tailEnd type="none" w="med" len="med"/>
          </a:ln>
          <a:effectLst>
            <a:outerShdw blurRad="584200" dist="38100" dir="3960000" sx="102000" sy="102000" algn="tl" rotWithShape="0">
              <a:prstClr val="black">
                <a:alpha val="1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 name="Titel 1">
            <a:extLst>
              <a:ext uri="{FF2B5EF4-FFF2-40B4-BE49-F238E27FC236}">
                <a16:creationId xmlns:a16="http://schemas.microsoft.com/office/drawing/2014/main" id="{A12E4B2B-5A20-FB83-CDA1-0571E7894D92}"/>
              </a:ext>
            </a:extLst>
          </p:cNvPr>
          <p:cNvSpPr txBox="1">
            <a:spLocks/>
          </p:cNvSpPr>
          <p:nvPr/>
        </p:nvSpPr>
        <p:spPr>
          <a:xfrm>
            <a:off x="588262" y="1247990"/>
            <a:ext cx="8658247" cy="184666"/>
          </a:xfrm>
          <a:prstGeom prst="rect">
            <a:avLst/>
          </a:prstGeom>
        </p:spPr>
        <p:txBody>
          <a:bodyPr vert="horz" wrap="square" lIns="0" tIns="0" rIns="0" bIns="0" rtlCol="0" anchor="ctr">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a:rPr>
              <a:t>Use case name:</a:t>
            </a:r>
            <a:endParaRPr kumimoji="0" lang="en-US" sz="1200" b="0" i="0" u="none" strike="noStrike" kern="1200" cap="none" spc="0" normalizeH="0" baseline="0" noProof="0">
              <a:ln w="3175">
                <a:noFill/>
              </a:ln>
              <a:solidFill>
                <a:srgbClr val="000000"/>
              </a:solidFill>
              <a:effectLst/>
              <a:uLnTx/>
              <a:uFillTx/>
              <a:latin typeface="Segoe UI"/>
              <a:ea typeface="+mn-ea"/>
              <a:cs typeface="Segoe UI" pitchFamily="34" charset="0"/>
            </a:endParaRPr>
          </a:p>
        </p:txBody>
      </p:sp>
      <p:sp>
        <p:nvSpPr>
          <p:cNvPr id="10" name="Textplatzhalter 2">
            <a:extLst>
              <a:ext uri="{FF2B5EF4-FFF2-40B4-BE49-F238E27FC236}">
                <a16:creationId xmlns:a16="http://schemas.microsoft.com/office/drawing/2014/main" id="{10D28AB9-76EF-F9A2-3B90-F57B65A127DA}"/>
              </a:ext>
            </a:extLst>
          </p:cNvPr>
          <p:cNvSpPr txBox="1">
            <a:spLocks/>
          </p:cNvSpPr>
          <p:nvPr/>
        </p:nvSpPr>
        <p:spPr>
          <a:xfrm>
            <a:off x="588263" y="1477129"/>
            <a:ext cx="5117378" cy="215444"/>
          </a:xfrm>
          <a:prstGeom prst="rect">
            <a:avLst/>
          </a:prstGeom>
        </p:spPr>
        <p:txBody>
          <a:bodyPr lIns="0" tIns="0" rIns="0" bIns="0" anchor="ct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a:rPr>
              <a:t>Department:</a:t>
            </a:r>
            <a:endPar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1" name="Textplatzhalter 2">
            <a:extLst>
              <a:ext uri="{FF2B5EF4-FFF2-40B4-BE49-F238E27FC236}">
                <a16:creationId xmlns:a16="http://schemas.microsoft.com/office/drawing/2014/main" id="{538F0B55-8389-70FD-24D8-11D5CB38E11C}"/>
              </a:ext>
            </a:extLst>
          </p:cNvPr>
          <p:cNvSpPr txBox="1">
            <a:spLocks/>
          </p:cNvSpPr>
          <p:nvPr/>
        </p:nvSpPr>
        <p:spPr>
          <a:xfrm>
            <a:off x="6503121" y="1477129"/>
            <a:ext cx="5117378" cy="215444"/>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w="3175">
                  <a:noFill/>
                </a:ln>
                <a:solidFill>
                  <a:srgbClr val="000000"/>
                </a:solidFill>
                <a:effectLst/>
                <a:uLnTx/>
                <a:uFillTx/>
                <a:latin typeface="Segoe UI Semibold"/>
                <a:ea typeface="+mn-ea"/>
                <a:cs typeface="Segoe UI"/>
              </a:rPr>
              <a:t>Internal or external use:</a:t>
            </a:r>
            <a:endParaRPr kumimoji="0" lang="en-US" sz="1200" b="1"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sp>
        <p:nvSpPr>
          <p:cNvPr id="12" name="Donut 7">
            <a:extLst>
              <a:ext uri="{FF2B5EF4-FFF2-40B4-BE49-F238E27FC236}">
                <a16:creationId xmlns:a16="http://schemas.microsoft.com/office/drawing/2014/main" id="{6F0EE698-9224-595F-2A6B-CEE92F33A274}"/>
              </a:ext>
            </a:extLst>
          </p:cNvPr>
          <p:cNvSpPr/>
          <p:nvPr/>
        </p:nvSpPr>
        <p:spPr bwMode="auto">
          <a:xfrm>
            <a:off x="709425" y="1895003"/>
            <a:ext cx="10773151" cy="298097"/>
          </a:xfrm>
          <a:prstGeom prst="rect">
            <a:avLst/>
          </a:prstGeom>
          <a:solidFill>
            <a:srgbClr val="FF5C39"/>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Business viability – Business impact assessment </a:t>
            </a:r>
            <a:endParaRPr kumimoji="0" lang="en-US" sz="1200" b="0" i="0" u="none" strike="noStrike" kern="1200" cap="none" spc="0" normalizeH="0" baseline="0" noProof="0">
              <a:ln>
                <a:noFill/>
              </a:ln>
              <a:solidFill>
                <a:srgbClr val="FFFFFF"/>
              </a:solidFill>
              <a:effectLst/>
              <a:uLnTx/>
              <a:uFillTx/>
              <a:latin typeface="Segoe UI Semibold"/>
              <a:ea typeface="+mn-ea"/>
              <a:cs typeface="Segoe UI"/>
            </a:endParaRPr>
          </a:p>
        </p:txBody>
      </p:sp>
      <p:sp>
        <p:nvSpPr>
          <p:cNvPr id="13" name="Rectangle 12">
            <a:extLst>
              <a:ext uri="{FF2B5EF4-FFF2-40B4-BE49-F238E27FC236}">
                <a16:creationId xmlns:a16="http://schemas.microsoft.com/office/drawing/2014/main" id="{E6F82CE5-E241-6D15-A1B6-E5B8FF5F391C}"/>
              </a:ext>
            </a:extLst>
          </p:cNvPr>
          <p:cNvSpPr/>
          <p:nvPr/>
        </p:nvSpPr>
        <p:spPr bwMode="auto">
          <a:xfrm>
            <a:off x="709425" y="2258301"/>
            <a:ext cx="2638739" cy="1127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How does the use case align to the organization’s executive strategy?</a:t>
            </a:r>
          </a:p>
          <a:p>
            <a:pPr marL="0" marR="0" lvl="0" indent="0" algn="l" defTabSz="914400" rtl="0" eaLnBrk="1" fontAlgn="auto" latinLnBrk="0" hangingPunct="1">
              <a:lnSpc>
                <a:spcPct val="100000"/>
              </a:lnSpc>
              <a:spcBef>
                <a:spcPts val="0"/>
              </a:spcBef>
              <a:spcAft>
                <a:spcPts val="200"/>
              </a:spcAft>
              <a:buClrTx/>
              <a:buSzTx/>
              <a:buFont typeface="Arial" panose="020B0604020202020204" pitchFamily="34" charset="0"/>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t>How does the use case contribute to your organization’s executive roadmap/strategy?</a:t>
            </a:r>
            <a:endPar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Segoe UI"/>
            </a:endParaRPr>
          </a:p>
        </p:txBody>
      </p:sp>
      <p:sp>
        <p:nvSpPr>
          <p:cNvPr id="14" name="Rectangle 13">
            <a:extLst>
              <a:ext uri="{FF2B5EF4-FFF2-40B4-BE49-F238E27FC236}">
                <a16:creationId xmlns:a16="http://schemas.microsoft.com/office/drawing/2014/main" id="{57641D84-50AE-4A49-8FEA-DB950172A158}"/>
              </a:ext>
            </a:extLst>
          </p:cNvPr>
          <p:cNvSpPr/>
          <p:nvPr/>
        </p:nvSpPr>
        <p:spPr bwMode="auto">
          <a:xfrm>
            <a:off x="3420896" y="2258301"/>
            <a:ext cx="2638739" cy="1127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How does the use case generate</a:t>
            </a:r>
            <a:br>
              <a:rPr kumimoji="0" lang="en-US" sz="1000" b="0" i="0" u="none" strike="noStrike" kern="1200" cap="none" spc="0" normalizeH="0" baseline="0" noProof="0">
                <a:ln>
                  <a:noFill/>
                </a:ln>
                <a:solidFill>
                  <a:srgbClr val="000000"/>
                </a:solidFill>
                <a:effectLst/>
                <a:uLnTx/>
                <a:uFillTx/>
                <a:latin typeface="Segoe UI Semibold"/>
                <a:ea typeface="+mn-ea"/>
                <a:cs typeface="+mn-cs"/>
              </a:rPr>
            </a:br>
            <a:r>
              <a:rPr kumimoji="0" lang="en-US" sz="1000" b="0" i="0" u="none" strike="noStrike" kern="1200" cap="none" spc="0" normalizeH="0" baseline="0" noProof="0">
                <a:ln>
                  <a:noFill/>
                </a:ln>
                <a:solidFill>
                  <a:srgbClr val="000000"/>
                </a:solidFill>
                <a:effectLst/>
                <a:uLnTx/>
                <a:uFillTx/>
                <a:latin typeface="Segoe UI Semibold"/>
                <a:ea typeface="+mn-ea"/>
                <a:cs typeface="+mn-cs"/>
              </a:rPr>
              <a:t>business value?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t>e.g., additional revenue though a new service or cost saving through higher efficiency</a:t>
            </a:r>
          </a:p>
        </p:txBody>
      </p:sp>
      <p:sp>
        <p:nvSpPr>
          <p:cNvPr id="15" name="Rectangle 14">
            <a:extLst>
              <a:ext uri="{FF2B5EF4-FFF2-40B4-BE49-F238E27FC236}">
                <a16:creationId xmlns:a16="http://schemas.microsoft.com/office/drawing/2014/main" id="{C08E7E3A-FCBA-65B3-BCF0-0E11F9C57524}"/>
              </a:ext>
            </a:extLst>
          </p:cNvPr>
          <p:cNvSpPr/>
          <p:nvPr/>
        </p:nvSpPr>
        <p:spPr bwMode="auto">
          <a:xfrm>
            <a:off x="6132367" y="2258301"/>
            <a:ext cx="2638739" cy="1127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Business change management timeframe </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t>Estimate based on people, tools and</a:t>
            </a:r>
            <a:b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br>
            <a: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t>processes impact.</a:t>
            </a:r>
          </a:p>
        </p:txBody>
      </p:sp>
      <p:sp>
        <p:nvSpPr>
          <p:cNvPr id="16" name="Textfeld 25">
            <a:extLst>
              <a:ext uri="{FF2B5EF4-FFF2-40B4-BE49-F238E27FC236}">
                <a16:creationId xmlns:a16="http://schemas.microsoft.com/office/drawing/2014/main" id="{DB3EE1F1-6FF8-C9A0-5F06-25603650EBE0}"/>
              </a:ext>
            </a:extLst>
          </p:cNvPr>
          <p:cNvSpPr txBox="1"/>
          <p:nvPr/>
        </p:nvSpPr>
        <p:spPr>
          <a:xfrm>
            <a:off x="6382255" y="2806914"/>
            <a:ext cx="897228"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ZEISS Frutiger Next W1G Lt Cn" panose="020B0306040204020203" pitchFamily="34" charset="0"/>
              </a:rPr>
              <a:t>1 - 3 months</a:t>
            </a:r>
          </a:p>
        </p:txBody>
      </p:sp>
      <p:sp>
        <p:nvSpPr>
          <p:cNvPr id="17" name="box">
            <a:extLst>
              <a:ext uri="{FF2B5EF4-FFF2-40B4-BE49-F238E27FC236}">
                <a16:creationId xmlns:a16="http://schemas.microsoft.com/office/drawing/2014/main" id="{9FDAFEB4-050E-5731-7313-9CF3AA0F8969}"/>
              </a:ext>
              <a:ext uri="{C183D7F6-B498-43B3-948B-1728B52AA6E4}">
                <adec:decorative xmlns:adec="http://schemas.microsoft.com/office/drawing/2017/decorative" val="1"/>
              </a:ext>
            </a:extLst>
          </p:cNvPr>
          <p:cNvSpPr/>
          <p:nvPr/>
        </p:nvSpPr>
        <p:spPr>
          <a:xfrm>
            <a:off x="6242051" y="2821174"/>
            <a:ext cx="109978" cy="109979"/>
          </a:xfrm>
          <a:prstGeom prst="rect">
            <a:avLst/>
          </a:prstGeom>
          <a:solidFill>
            <a:srgbClr val="FFFFFF"/>
          </a:solidFill>
          <a:ln w="9525">
            <a:gradFill>
              <a:gsLst>
                <a:gs pos="0">
                  <a:schemeClr val="accent4"/>
                </a:gs>
                <a:gs pos="100000">
                  <a:srgbClr val="FF924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Textfeld 26">
            <a:extLst>
              <a:ext uri="{FF2B5EF4-FFF2-40B4-BE49-F238E27FC236}">
                <a16:creationId xmlns:a16="http://schemas.microsoft.com/office/drawing/2014/main" id="{B5F3B5D5-A882-F387-63A1-982A2D3947FF}"/>
              </a:ext>
            </a:extLst>
          </p:cNvPr>
          <p:cNvSpPr txBox="1"/>
          <p:nvPr/>
        </p:nvSpPr>
        <p:spPr>
          <a:xfrm>
            <a:off x="6388971" y="3001921"/>
            <a:ext cx="796058"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ZEISS Frutiger Next W1G Lt Cn" panose="020B0306040204020203" pitchFamily="34" charset="0"/>
              </a:rPr>
              <a:t>4 - 6 months</a:t>
            </a:r>
          </a:p>
        </p:txBody>
      </p:sp>
      <p:sp>
        <p:nvSpPr>
          <p:cNvPr id="19" name="box">
            <a:extLst>
              <a:ext uri="{FF2B5EF4-FFF2-40B4-BE49-F238E27FC236}">
                <a16:creationId xmlns:a16="http://schemas.microsoft.com/office/drawing/2014/main" id="{9A7291EF-02E2-A094-7816-BEC5A5D9FFD4}"/>
              </a:ext>
              <a:ext uri="{C183D7F6-B498-43B3-948B-1728B52AA6E4}">
                <adec:decorative xmlns:adec="http://schemas.microsoft.com/office/drawing/2017/decorative" val="1"/>
              </a:ext>
            </a:extLst>
          </p:cNvPr>
          <p:cNvSpPr/>
          <p:nvPr/>
        </p:nvSpPr>
        <p:spPr>
          <a:xfrm>
            <a:off x="6242054" y="3016181"/>
            <a:ext cx="109978" cy="109979"/>
          </a:xfrm>
          <a:prstGeom prst="rect">
            <a:avLst/>
          </a:prstGeom>
          <a:solidFill>
            <a:srgbClr val="FFFFFF"/>
          </a:solidFill>
          <a:ln w="9525">
            <a:gradFill>
              <a:gsLst>
                <a:gs pos="0">
                  <a:schemeClr val="accent4"/>
                </a:gs>
                <a:gs pos="100000">
                  <a:srgbClr val="FF924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box">
            <a:extLst>
              <a:ext uri="{FF2B5EF4-FFF2-40B4-BE49-F238E27FC236}">
                <a16:creationId xmlns:a16="http://schemas.microsoft.com/office/drawing/2014/main" id="{3D188FED-FFE8-1E7C-C2A2-02D9BD229339}"/>
              </a:ext>
              <a:ext uri="{C183D7F6-B498-43B3-948B-1728B52AA6E4}">
                <adec:decorative xmlns:adec="http://schemas.microsoft.com/office/drawing/2017/decorative" val="1"/>
              </a:ext>
            </a:extLst>
          </p:cNvPr>
          <p:cNvSpPr/>
          <p:nvPr/>
        </p:nvSpPr>
        <p:spPr>
          <a:xfrm>
            <a:off x="6242048" y="3211188"/>
            <a:ext cx="109978" cy="109979"/>
          </a:xfrm>
          <a:prstGeom prst="rect">
            <a:avLst/>
          </a:prstGeom>
          <a:solidFill>
            <a:srgbClr val="FFFFFF"/>
          </a:solidFill>
          <a:ln w="9525">
            <a:gradFill>
              <a:gsLst>
                <a:gs pos="0">
                  <a:schemeClr val="accent4"/>
                </a:gs>
                <a:gs pos="100000">
                  <a:srgbClr val="FF9248"/>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Textfeld 27">
            <a:extLst>
              <a:ext uri="{FF2B5EF4-FFF2-40B4-BE49-F238E27FC236}">
                <a16:creationId xmlns:a16="http://schemas.microsoft.com/office/drawing/2014/main" id="{14F06902-38D3-233C-2435-734761F22154}"/>
              </a:ext>
            </a:extLst>
          </p:cNvPr>
          <p:cNvSpPr txBox="1"/>
          <p:nvPr/>
        </p:nvSpPr>
        <p:spPr>
          <a:xfrm>
            <a:off x="6388965" y="3196928"/>
            <a:ext cx="759544" cy="13849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ZEISS Frutiger Next W1G Lt Cn" panose="020B0306040204020203" pitchFamily="34" charset="0"/>
              </a:rPr>
              <a:t>&gt;6 months </a:t>
            </a:r>
          </a:p>
        </p:txBody>
      </p:sp>
      <p:sp>
        <p:nvSpPr>
          <p:cNvPr id="22" name="Rectangle 21">
            <a:extLst>
              <a:ext uri="{FF2B5EF4-FFF2-40B4-BE49-F238E27FC236}">
                <a16:creationId xmlns:a16="http://schemas.microsoft.com/office/drawing/2014/main" id="{B29BB4DE-E36D-342E-AB9E-AC8C0BBF446B}"/>
              </a:ext>
            </a:extLst>
          </p:cNvPr>
          <p:cNvSpPr/>
          <p:nvPr/>
        </p:nvSpPr>
        <p:spPr bwMode="auto">
          <a:xfrm>
            <a:off x="8843837" y="2258301"/>
            <a:ext cx="2638739" cy="11272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Business impact </a:t>
            </a:r>
            <a:br>
              <a:rPr kumimoji="0" lang="en-US" sz="1000" b="0" i="0" u="none" strike="noStrike" kern="1200" cap="none" spc="0" normalizeH="0" baseline="0" noProof="0">
                <a:ln>
                  <a:noFill/>
                </a:ln>
                <a:solidFill>
                  <a:srgbClr val="000000"/>
                </a:solidFill>
                <a:effectLst/>
                <a:uLnTx/>
                <a:uFillTx/>
                <a:latin typeface="Segoe UI Semibold"/>
                <a:ea typeface="+mn-ea"/>
                <a:cs typeface="+mn-cs"/>
              </a:rPr>
            </a:br>
            <a:endParaRPr kumimoji="0" lang="en-US" sz="10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3" name="Group 22" descr="Rating 1 out of 5">
            <a:extLst>
              <a:ext uri="{FF2B5EF4-FFF2-40B4-BE49-F238E27FC236}">
                <a16:creationId xmlns:a16="http://schemas.microsoft.com/office/drawing/2014/main" id="{C574C2CE-FF8B-E506-DF0F-91AA423BDC18}"/>
              </a:ext>
            </a:extLst>
          </p:cNvPr>
          <p:cNvGrpSpPr/>
          <p:nvPr/>
        </p:nvGrpSpPr>
        <p:grpSpPr>
          <a:xfrm>
            <a:off x="8991570" y="2649086"/>
            <a:ext cx="2343273" cy="294176"/>
            <a:chOff x="8940677" y="2649086"/>
            <a:chExt cx="2343273" cy="294176"/>
          </a:xfrm>
        </p:grpSpPr>
        <p:sp>
          <p:nvSpPr>
            <p:cNvPr id="24" name="box">
              <a:extLst>
                <a:ext uri="{FF2B5EF4-FFF2-40B4-BE49-F238E27FC236}">
                  <a16:creationId xmlns:a16="http://schemas.microsoft.com/office/drawing/2014/main" id="{A0692F0A-BDF8-BA35-E7F3-4DF74A6DA663}"/>
                </a:ext>
              </a:extLst>
            </p:cNvPr>
            <p:cNvSpPr/>
            <p:nvPr/>
          </p:nvSpPr>
          <p:spPr>
            <a:xfrm>
              <a:off x="8940677" y="2649086"/>
              <a:ext cx="293132" cy="29417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a:t>
              </a:r>
            </a:p>
          </p:txBody>
        </p:sp>
        <p:sp>
          <p:nvSpPr>
            <p:cNvPr id="25" name="box">
              <a:extLst>
                <a:ext uri="{FF2B5EF4-FFF2-40B4-BE49-F238E27FC236}">
                  <a16:creationId xmlns:a16="http://schemas.microsoft.com/office/drawing/2014/main" id="{6D77B9E1-A41F-2CAD-9F03-181A1D92DD07}"/>
                </a:ext>
              </a:extLst>
            </p:cNvPr>
            <p:cNvSpPr/>
            <p:nvPr/>
          </p:nvSpPr>
          <p:spPr>
            <a:xfrm>
              <a:off x="9453213" y="2649086"/>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2</a:t>
              </a:r>
            </a:p>
          </p:txBody>
        </p:sp>
        <p:sp>
          <p:nvSpPr>
            <p:cNvPr id="26" name="box">
              <a:extLst>
                <a:ext uri="{FF2B5EF4-FFF2-40B4-BE49-F238E27FC236}">
                  <a16:creationId xmlns:a16="http://schemas.microsoft.com/office/drawing/2014/main" id="{8AB2F64E-CF9B-48BE-602E-B25A9958F73B}"/>
                </a:ext>
              </a:extLst>
            </p:cNvPr>
            <p:cNvSpPr/>
            <p:nvPr/>
          </p:nvSpPr>
          <p:spPr>
            <a:xfrm>
              <a:off x="9965749" y="2649086"/>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3</a:t>
              </a:r>
            </a:p>
          </p:txBody>
        </p:sp>
        <p:sp>
          <p:nvSpPr>
            <p:cNvPr id="27" name="box">
              <a:extLst>
                <a:ext uri="{FF2B5EF4-FFF2-40B4-BE49-F238E27FC236}">
                  <a16:creationId xmlns:a16="http://schemas.microsoft.com/office/drawing/2014/main" id="{1210E948-E8A6-102B-A55B-741A0C158A8B}"/>
                </a:ext>
              </a:extLst>
            </p:cNvPr>
            <p:cNvSpPr/>
            <p:nvPr/>
          </p:nvSpPr>
          <p:spPr>
            <a:xfrm>
              <a:off x="10478284" y="2649086"/>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4</a:t>
              </a:r>
            </a:p>
          </p:txBody>
        </p:sp>
        <p:sp>
          <p:nvSpPr>
            <p:cNvPr id="28" name="box">
              <a:extLst>
                <a:ext uri="{FF2B5EF4-FFF2-40B4-BE49-F238E27FC236}">
                  <a16:creationId xmlns:a16="http://schemas.microsoft.com/office/drawing/2014/main" id="{6E17D341-D8B4-11A0-0E50-311BFAB2515F}"/>
                </a:ext>
              </a:extLst>
            </p:cNvPr>
            <p:cNvSpPr/>
            <p:nvPr/>
          </p:nvSpPr>
          <p:spPr>
            <a:xfrm>
              <a:off x="10990818" y="2649086"/>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5</a:t>
              </a:r>
            </a:p>
          </p:txBody>
        </p:sp>
      </p:grpSp>
      <p:sp>
        <p:nvSpPr>
          <p:cNvPr id="29" name="TextBox 28">
            <a:extLst>
              <a:ext uri="{FF2B5EF4-FFF2-40B4-BE49-F238E27FC236}">
                <a16:creationId xmlns:a16="http://schemas.microsoft.com/office/drawing/2014/main" id="{79D4BBAF-1F27-8FF0-706B-F6A7AC8A9265}"/>
              </a:ext>
            </a:extLst>
          </p:cNvPr>
          <p:cNvSpPr txBox="1"/>
          <p:nvPr/>
        </p:nvSpPr>
        <p:spPr>
          <a:xfrm>
            <a:off x="8992491" y="3116216"/>
            <a:ext cx="2272790"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1 = Low and 5 = High</a:t>
            </a:r>
          </a:p>
        </p:txBody>
      </p:sp>
      <p:sp>
        <p:nvSpPr>
          <p:cNvPr id="30" name="Donut 7">
            <a:extLst>
              <a:ext uri="{FF2B5EF4-FFF2-40B4-BE49-F238E27FC236}">
                <a16:creationId xmlns:a16="http://schemas.microsoft.com/office/drawing/2014/main" id="{11F55657-E9CD-9AB8-1EE1-E454414760E2}"/>
              </a:ext>
            </a:extLst>
          </p:cNvPr>
          <p:cNvSpPr/>
          <p:nvPr/>
        </p:nvSpPr>
        <p:spPr bwMode="auto">
          <a:xfrm>
            <a:off x="709425" y="3465691"/>
            <a:ext cx="10773151" cy="298097"/>
          </a:xfrm>
          <a:prstGeom prst="rect">
            <a:avLst/>
          </a:prstGeom>
          <a:solidFill>
            <a:srgbClr val="FF5C39"/>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Experience value – User desirability impact assessment </a:t>
            </a:r>
          </a:p>
        </p:txBody>
      </p:sp>
      <p:sp>
        <p:nvSpPr>
          <p:cNvPr id="31" name="Rectangle 30">
            <a:extLst>
              <a:ext uri="{FF2B5EF4-FFF2-40B4-BE49-F238E27FC236}">
                <a16:creationId xmlns:a16="http://schemas.microsoft.com/office/drawing/2014/main" id="{B49FBAFD-FCE5-2018-3605-B7FCD91D7339}"/>
              </a:ext>
            </a:extLst>
          </p:cNvPr>
          <p:cNvSpPr/>
          <p:nvPr/>
        </p:nvSpPr>
        <p:spPr bwMode="auto">
          <a:xfrm>
            <a:off x="709425" y="3804483"/>
            <a:ext cx="2638739" cy="11649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Key personas?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t>Who are the users benefiting most from the concept?</a:t>
            </a:r>
          </a:p>
        </p:txBody>
      </p:sp>
      <p:sp>
        <p:nvSpPr>
          <p:cNvPr id="32" name="Rectangle 31">
            <a:extLst>
              <a:ext uri="{FF2B5EF4-FFF2-40B4-BE49-F238E27FC236}">
                <a16:creationId xmlns:a16="http://schemas.microsoft.com/office/drawing/2014/main" id="{FBCF22AB-9A45-2FC5-F270-B80061229B7A}"/>
              </a:ext>
            </a:extLst>
          </p:cNvPr>
          <p:cNvSpPr/>
          <p:nvPr/>
        </p:nvSpPr>
        <p:spPr bwMode="auto">
          <a:xfrm>
            <a:off x="3420896" y="3804483"/>
            <a:ext cx="2638739" cy="11649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How appealing is the overall value proposition for the user?</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t>What value does this concept offer over the user’s existing next-best alternative to drive adoption?</a:t>
            </a:r>
          </a:p>
        </p:txBody>
      </p:sp>
      <p:sp>
        <p:nvSpPr>
          <p:cNvPr id="33" name="Rectangle 32">
            <a:extLst>
              <a:ext uri="{FF2B5EF4-FFF2-40B4-BE49-F238E27FC236}">
                <a16:creationId xmlns:a16="http://schemas.microsoft.com/office/drawing/2014/main" id="{933F71A4-8332-1610-732F-A0FA7FFCC172}"/>
              </a:ext>
            </a:extLst>
          </p:cNvPr>
          <p:cNvSpPr/>
          <p:nvPr/>
        </p:nvSpPr>
        <p:spPr bwMode="auto">
          <a:xfrm>
            <a:off x="6132367" y="3804483"/>
            <a:ext cx="2638739" cy="11649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Change resistance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t>What level of resistance might be expected to the change?</a:t>
            </a:r>
          </a:p>
        </p:txBody>
      </p:sp>
      <p:sp>
        <p:nvSpPr>
          <p:cNvPr id="34" name="Rectangle 33">
            <a:extLst>
              <a:ext uri="{FF2B5EF4-FFF2-40B4-BE49-F238E27FC236}">
                <a16:creationId xmlns:a16="http://schemas.microsoft.com/office/drawing/2014/main" id="{61CB8BDB-5A60-1E11-2B3E-314D9848EDAD}"/>
              </a:ext>
            </a:extLst>
          </p:cNvPr>
          <p:cNvSpPr/>
          <p:nvPr/>
        </p:nvSpPr>
        <p:spPr bwMode="auto">
          <a:xfrm>
            <a:off x="8843837" y="3804483"/>
            <a:ext cx="2638739" cy="11649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User desirability </a:t>
            </a:r>
          </a:p>
        </p:txBody>
      </p:sp>
      <p:grpSp>
        <p:nvGrpSpPr>
          <p:cNvPr id="35" name="Group 34" descr="Rating 1 out of 5">
            <a:extLst>
              <a:ext uri="{FF2B5EF4-FFF2-40B4-BE49-F238E27FC236}">
                <a16:creationId xmlns:a16="http://schemas.microsoft.com/office/drawing/2014/main" id="{07306B62-6BD1-7CAE-AA16-12389E30A6E9}"/>
              </a:ext>
            </a:extLst>
          </p:cNvPr>
          <p:cNvGrpSpPr/>
          <p:nvPr/>
        </p:nvGrpSpPr>
        <p:grpSpPr>
          <a:xfrm>
            <a:off x="8992491" y="4208849"/>
            <a:ext cx="2341430" cy="295332"/>
            <a:chOff x="8942520" y="4208849"/>
            <a:chExt cx="2341430" cy="295332"/>
          </a:xfrm>
        </p:grpSpPr>
        <p:sp>
          <p:nvSpPr>
            <p:cNvPr id="36" name="box">
              <a:extLst>
                <a:ext uri="{FF2B5EF4-FFF2-40B4-BE49-F238E27FC236}">
                  <a16:creationId xmlns:a16="http://schemas.microsoft.com/office/drawing/2014/main" id="{F7F20D80-AD1E-146A-DB76-A44A35D34F6E}"/>
                </a:ext>
              </a:extLst>
            </p:cNvPr>
            <p:cNvSpPr/>
            <p:nvPr/>
          </p:nvSpPr>
          <p:spPr>
            <a:xfrm>
              <a:off x="8942520" y="4208849"/>
              <a:ext cx="293132" cy="29417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a:t>
              </a:r>
            </a:p>
          </p:txBody>
        </p:sp>
        <p:sp>
          <p:nvSpPr>
            <p:cNvPr id="37" name="box">
              <a:extLst>
                <a:ext uri="{FF2B5EF4-FFF2-40B4-BE49-F238E27FC236}">
                  <a16:creationId xmlns:a16="http://schemas.microsoft.com/office/drawing/2014/main" id="{041AA5CF-85EC-F172-3645-C0098C76EBFC}"/>
                </a:ext>
              </a:extLst>
            </p:cNvPr>
            <p:cNvSpPr/>
            <p:nvPr/>
          </p:nvSpPr>
          <p:spPr>
            <a:xfrm>
              <a:off x="9453213" y="4210005"/>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2</a:t>
              </a:r>
            </a:p>
          </p:txBody>
        </p:sp>
        <p:sp>
          <p:nvSpPr>
            <p:cNvPr id="38" name="box">
              <a:extLst>
                <a:ext uri="{FF2B5EF4-FFF2-40B4-BE49-F238E27FC236}">
                  <a16:creationId xmlns:a16="http://schemas.microsoft.com/office/drawing/2014/main" id="{AAD8E272-79FB-B2CD-09F6-95C061AF836F}"/>
                </a:ext>
              </a:extLst>
            </p:cNvPr>
            <p:cNvSpPr/>
            <p:nvPr/>
          </p:nvSpPr>
          <p:spPr>
            <a:xfrm>
              <a:off x="9965749" y="4210005"/>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3</a:t>
              </a:r>
            </a:p>
          </p:txBody>
        </p:sp>
        <p:sp>
          <p:nvSpPr>
            <p:cNvPr id="39" name="box">
              <a:extLst>
                <a:ext uri="{FF2B5EF4-FFF2-40B4-BE49-F238E27FC236}">
                  <a16:creationId xmlns:a16="http://schemas.microsoft.com/office/drawing/2014/main" id="{D0C5496B-B57F-DE79-02A1-B1EEFC378536}"/>
                </a:ext>
              </a:extLst>
            </p:cNvPr>
            <p:cNvSpPr/>
            <p:nvPr/>
          </p:nvSpPr>
          <p:spPr>
            <a:xfrm>
              <a:off x="10478284" y="4210005"/>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4</a:t>
              </a:r>
            </a:p>
          </p:txBody>
        </p:sp>
        <p:sp>
          <p:nvSpPr>
            <p:cNvPr id="40" name="box">
              <a:extLst>
                <a:ext uri="{FF2B5EF4-FFF2-40B4-BE49-F238E27FC236}">
                  <a16:creationId xmlns:a16="http://schemas.microsoft.com/office/drawing/2014/main" id="{F94B37FD-E72A-D8E3-9A91-73A64099C482}"/>
                </a:ext>
              </a:extLst>
            </p:cNvPr>
            <p:cNvSpPr/>
            <p:nvPr/>
          </p:nvSpPr>
          <p:spPr>
            <a:xfrm>
              <a:off x="10990818" y="4210005"/>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5</a:t>
              </a:r>
            </a:p>
          </p:txBody>
        </p:sp>
      </p:grpSp>
      <p:sp>
        <p:nvSpPr>
          <p:cNvPr id="41" name="TextBox 40">
            <a:extLst>
              <a:ext uri="{FF2B5EF4-FFF2-40B4-BE49-F238E27FC236}">
                <a16:creationId xmlns:a16="http://schemas.microsoft.com/office/drawing/2014/main" id="{89F3394B-352A-E1F9-11C1-DB45C81F5108}"/>
              </a:ext>
            </a:extLst>
          </p:cNvPr>
          <p:cNvSpPr txBox="1"/>
          <p:nvPr/>
        </p:nvSpPr>
        <p:spPr>
          <a:xfrm>
            <a:off x="8992491" y="4678316"/>
            <a:ext cx="2272790"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1 = Low and 5 = High</a:t>
            </a:r>
          </a:p>
        </p:txBody>
      </p:sp>
      <p:sp>
        <p:nvSpPr>
          <p:cNvPr id="42" name="Donut 7">
            <a:extLst>
              <a:ext uri="{FF2B5EF4-FFF2-40B4-BE49-F238E27FC236}">
                <a16:creationId xmlns:a16="http://schemas.microsoft.com/office/drawing/2014/main" id="{183FD23C-193F-38D7-17DB-46261D515626}"/>
              </a:ext>
            </a:extLst>
          </p:cNvPr>
          <p:cNvSpPr/>
          <p:nvPr/>
        </p:nvSpPr>
        <p:spPr bwMode="auto">
          <a:xfrm>
            <a:off x="709425" y="5049498"/>
            <a:ext cx="10773151" cy="298097"/>
          </a:xfrm>
          <a:prstGeom prst="rect">
            <a:avLst/>
          </a:prstGeom>
          <a:solidFill>
            <a:srgbClr val="FF5C39"/>
          </a:solidFill>
          <a:ln w="5992"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Technical value – Feasibility impact assessment </a:t>
            </a:r>
          </a:p>
        </p:txBody>
      </p:sp>
      <p:sp>
        <p:nvSpPr>
          <p:cNvPr id="43" name="Rectangle 42">
            <a:extLst>
              <a:ext uri="{FF2B5EF4-FFF2-40B4-BE49-F238E27FC236}">
                <a16:creationId xmlns:a16="http://schemas.microsoft.com/office/drawing/2014/main" id="{1FBE73D4-667B-7FD6-A044-4268069EFA98}"/>
              </a:ext>
            </a:extLst>
          </p:cNvPr>
          <p:cNvSpPr/>
          <p:nvPr/>
        </p:nvSpPr>
        <p:spPr bwMode="auto">
          <a:xfrm>
            <a:off x="709425" y="5388290"/>
            <a:ext cx="2638739" cy="11649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What are the implementation and operational risks?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t>From a software engineering, integration, and data perspective?</a:t>
            </a:r>
          </a:p>
        </p:txBody>
      </p:sp>
      <p:sp>
        <p:nvSpPr>
          <p:cNvPr id="44" name="Rectangle 43">
            <a:extLst>
              <a:ext uri="{FF2B5EF4-FFF2-40B4-BE49-F238E27FC236}">
                <a16:creationId xmlns:a16="http://schemas.microsoft.com/office/drawing/2014/main" id="{A24007E4-AA76-B0C4-85A4-F7E9C43C4532}"/>
              </a:ext>
            </a:extLst>
          </p:cNvPr>
          <p:cNvSpPr/>
          <p:nvPr/>
        </p:nvSpPr>
        <p:spPr bwMode="auto">
          <a:xfrm>
            <a:off x="3420896" y="5388290"/>
            <a:ext cx="2638739" cy="11649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Are sufficient safeguards available?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mn-ea"/>
                <a:cs typeface="+mn-cs"/>
              </a:rPr>
              <a:t>From an information security, responsible AI, compliance, and intellectual property perspective</a:t>
            </a:r>
            <a:r>
              <a:rPr lang="en-US" sz="900">
                <a:solidFill>
                  <a:srgbClr val="000000"/>
                </a:solidFill>
                <a:latin typeface="Segoe UI"/>
              </a:rPr>
              <a:t>?</a:t>
            </a:r>
            <a:endParaRPr lang="en-US" sz="900" b="0" i="0" u="none" strike="noStrike" kern="1200" cap="none" spc="0" normalizeH="0" baseline="0" noProof="0">
              <a:ln>
                <a:noFill/>
              </a:ln>
              <a:solidFill>
                <a:srgbClr val="000000"/>
              </a:solidFill>
              <a:effectLst/>
              <a:uLnTx/>
              <a:uFillTx/>
              <a:latin typeface="Segoe UI"/>
              <a:cs typeface="Segoe UI"/>
            </a:endParaRPr>
          </a:p>
        </p:txBody>
      </p:sp>
      <p:sp>
        <p:nvSpPr>
          <p:cNvPr id="45" name="Rectangle 44">
            <a:extLst>
              <a:ext uri="{FF2B5EF4-FFF2-40B4-BE49-F238E27FC236}">
                <a16:creationId xmlns:a16="http://schemas.microsoft.com/office/drawing/2014/main" id="{AA9E0768-5552-4624-0160-D737944EEA34}"/>
              </a:ext>
            </a:extLst>
          </p:cNvPr>
          <p:cNvSpPr/>
          <p:nvPr/>
        </p:nvSpPr>
        <p:spPr bwMode="auto">
          <a:xfrm>
            <a:off x="6132367" y="5388290"/>
            <a:ext cx="2638739" cy="11649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AI/LLM fit </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0" u="none" strike="noStrike" kern="1200" cap="none" spc="0" normalizeH="0" baseline="0" noProof="0">
                <a:ln>
                  <a:noFill/>
                </a:ln>
                <a:solidFill>
                  <a:srgbClr val="000000">
                    <a:lumMod val="65000"/>
                    <a:lumOff val="35000"/>
                  </a:srgbClr>
                </a:solidFill>
                <a:effectLst/>
                <a:uLnTx/>
                <a:uFillTx/>
                <a:latin typeface="Segoe UI"/>
                <a:ea typeface="+mn-ea"/>
                <a:cs typeface="+mn-cs"/>
              </a:rPr>
              <a:t>Why does this use case require AI/LLM technology as opposed to other alternatives?</a:t>
            </a:r>
          </a:p>
        </p:txBody>
      </p:sp>
      <p:sp>
        <p:nvSpPr>
          <p:cNvPr id="46" name="Rectangle 45">
            <a:extLst>
              <a:ext uri="{FF2B5EF4-FFF2-40B4-BE49-F238E27FC236}">
                <a16:creationId xmlns:a16="http://schemas.microsoft.com/office/drawing/2014/main" id="{6DEADC8E-50E7-7FCE-6EC3-620E0D35946F}"/>
              </a:ext>
            </a:extLst>
          </p:cNvPr>
          <p:cNvSpPr/>
          <p:nvPr/>
        </p:nvSpPr>
        <p:spPr bwMode="auto">
          <a:xfrm>
            <a:off x="8843837" y="5388290"/>
            <a:ext cx="2638739" cy="116491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a:ea typeface="+mn-ea"/>
                <a:cs typeface="+mn-cs"/>
              </a:rPr>
              <a:t>Technical feasibility</a:t>
            </a:r>
          </a:p>
        </p:txBody>
      </p:sp>
      <p:grpSp>
        <p:nvGrpSpPr>
          <p:cNvPr id="47" name="Group 46" descr="Rating 1 out of 5">
            <a:extLst>
              <a:ext uri="{FF2B5EF4-FFF2-40B4-BE49-F238E27FC236}">
                <a16:creationId xmlns:a16="http://schemas.microsoft.com/office/drawing/2014/main" id="{60DD1F04-1638-CDBA-1C89-4E9F5C41E1B6}"/>
              </a:ext>
            </a:extLst>
          </p:cNvPr>
          <p:cNvGrpSpPr/>
          <p:nvPr/>
        </p:nvGrpSpPr>
        <p:grpSpPr>
          <a:xfrm>
            <a:off x="8990213" y="5803972"/>
            <a:ext cx="2345986" cy="294176"/>
            <a:chOff x="8937964" y="5803972"/>
            <a:chExt cx="2345986" cy="294176"/>
          </a:xfrm>
        </p:grpSpPr>
        <p:sp>
          <p:nvSpPr>
            <p:cNvPr id="48" name="box">
              <a:extLst>
                <a:ext uri="{FF2B5EF4-FFF2-40B4-BE49-F238E27FC236}">
                  <a16:creationId xmlns:a16="http://schemas.microsoft.com/office/drawing/2014/main" id="{55FBDE52-C8A0-4AC1-7926-1363E0D78C17}"/>
                </a:ext>
              </a:extLst>
            </p:cNvPr>
            <p:cNvSpPr/>
            <p:nvPr/>
          </p:nvSpPr>
          <p:spPr>
            <a:xfrm>
              <a:off x="8937964" y="5803972"/>
              <a:ext cx="293132" cy="294176"/>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a:t>
              </a:r>
            </a:p>
          </p:txBody>
        </p:sp>
        <p:sp>
          <p:nvSpPr>
            <p:cNvPr id="49" name="box">
              <a:extLst>
                <a:ext uri="{FF2B5EF4-FFF2-40B4-BE49-F238E27FC236}">
                  <a16:creationId xmlns:a16="http://schemas.microsoft.com/office/drawing/2014/main" id="{C8E2F661-2BC0-84B5-9948-1E53910EABAD}"/>
                </a:ext>
              </a:extLst>
            </p:cNvPr>
            <p:cNvSpPr/>
            <p:nvPr/>
          </p:nvSpPr>
          <p:spPr>
            <a:xfrm>
              <a:off x="9453213" y="5803972"/>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2</a:t>
              </a:r>
            </a:p>
          </p:txBody>
        </p:sp>
        <p:sp>
          <p:nvSpPr>
            <p:cNvPr id="50" name="box">
              <a:extLst>
                <a:ext uri="{FF2B5EF4-FFF2-40B4-BE49-F238E27FC236}">
                  <a16:creationId xmlns:a16="http://schemas.microsoft.com/office/drawing/2014/main" id="{40A574E5-6110-61D2-337A-4E5B3B3D6C8D}"/>
                </a:ext>
              </a:extLst>
            </p:cNvPr>
            <p:cNvSpPr/>
            <p:nvPr/>
          </p:nvSpPr>
          <p:spPr>
            <a:xfrm>
              <a:off x="9965749" y="5803972"/>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3</a:t>
              </a:r>
            </a:p>
          </p:txBody>
        </p:sp>
        <p:sp>
          <p:nvSpPr>
            <p:cNvPr id="51" name="box">
              <a:extLst>
                <a:ext uri="{FF2B5EF4-FFF2-40B4-BE49-F238E27FC236}">
                  <a16:creationId xmlns:a16="http://schemas.microsoft.com/office/drawing/2014/main" id="{3CF2EF8A-94A5-D964-0151-12E3FB0D110E}"/>
                </a:ext>
              </a:extLst>
            </p:cNvPr>
            <p:cNvSpPr/>
            <p:nvPr/>
          </p:nvSpPr>
          <p:spPr>
            <a:xfrm>
              <a:off x="10478284" y="5803972"/>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4</a:t>
              </a:r>
            </a:p>
          </p:txBody>
        </p:sp>
        <p:sp>
          <p:nvSpPr>
            <p:cNvPr id="52" name="box">
              <a:extLst>
                <a:ext uri="{FF2B5EF4-FFF2-40B4-BE49-F238E27FC236}">
                  <a16:creationId xmlns:a16="http://schemas.microsoft.com/office/drawing/2014/main" id="{00A40E27-B93E-DF69-C9B2-46596C02E554}"/>
                </a:ext>
              </a:extLst>
            </p:cNvPr>
            <p:cNvSpPr/>
            <p:nvPr/>
          </p:nvSpPr>
          <p:spPr>
            <a:xfrm>
              <a:off x="10990818" y="5803972"/>
              <a:ext cx="293132" cy="294176"/>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200"/>
                </a:spcAft>
                <a:buClrTx/>
                <a:buSzTx/>
                <a:buFontTx/>
                <a:buNone/>
                <a:tabLst/>
                <a:defRPr/>
              </a:pPr>
              <a:r>
                <a:rPr kumimoji="0" lang="en-US" sz="1400" b="0" i="0" u="none" strike="noStrike" kern="1200" cap="none" spc="0" normalizeH="0" baseline="0" noProof="0">
                  <a:ln>
                    <a:noFill/>
                  </a:ln>
                  <a:solidFill>
                    <a:srgbClr val="FFFFFF">
                      <a:lumMod val="85000"/>
                      <a:alpha val="99000"/>
                    </a:srgbClr>
                  </a:solidFill>
                  <a:effectLst/>
                  <a:uLnTx/>
                  <a:uFillTx/>
                  <a:latin typeface="Segoe UI"/>
                  <a:ea typeface="+mn-ea"/>
                  <a:cs typeface="+mn-cs"/>
                </a:rPr>
                <a:t>5</a:t>
              </a:r>
            </a:p>
          </p:txBody>
        </p:sp>
      </p:grpSp>
      <p:sp>
        <p:nvSpPr>
          <p:cNvPr id="53" name="TextBox 52">
            <a:extLst>
              <a:ext uri="{FF2B5EF4-FFF2-40B4-BE49-F238E27FC236}">
                <a16:creationId xmlns:a16="http://schemas.microsoft.com/office/drawing/2014/main" id="{4F6C688D-CD97-9DAD-F619-65D358F6C58A}"/>
              </a:ext>
            </a:extLst>
          </p:cNvPr>
          <p:cNvSpPr txBox="1"/>
          <p:nvPr/>
        </p:nvSpPr>
        <p:spPr>
          <a:xfrm>
            <a:off x="8992491" y="6265816"/>
            <a:ext cx="2272790" cy="138499"/>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1 = Low and 5 = High</a:t>
            </a:r>
          </a:p>
        </p:txBody>
      </p:sp>
      <p:sp>
        <p:nvSpPr>
          <p:cNvPr id="4" name="Rectangle 4">
            <a:extLst>
              <a:ext uri="{FF2B5EF4-FFF2-40B4-BE49-F238E27FC236}">
                <a16:creationId xmlns:a16="http://schemas.microsoft.com/office/drawing/2014/main" id="{7378B7D4-3E27-1FD1-2EE4-A16F92E5CC43}"/>
              </a:ext>
            </a:extLst>
          </p:cNvPr>
          <p:cNvSpPr>
            <a:spLocks noChangeArrowheads="1"/>
          </p:cNvSpPr>
          <p:nvPr/>
        </p:nvSpPr>
        <p:spPr bwMode="auto">
          <a:xfrm>
            <a:off x="0" y="6553200"/>
            <a:ext cx="47063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DE" altLang="en-DE" sz="1400">
                <a:latin typeface="Arial" panose="020B0604020202020204" pitchFamily="34" charset="0"/>
                <a:hlinkClick r:id="rId4"/>
              </a:rPr>
              <a:t>BXT Use Case Assessment.pptx</a:t>
            </a:r>
            <a:endParaRPr lang="en-DE" altLang="en-DE" sz="1400">
              <a:latin typeface="Arial" panose="020B0604020202020204" pitchFamily="34" charset="0"/>
            </a:endParaRPr>
          </a:p>
        </p:txBody>
      </p:sp>
      <p:sp>
        <p:nvSpPr>
          <p:cNvPr id="54" name="Title 61">
            <a:extLst>
              <a:ext uri="{FF2B5EF4-FFF2-40B4-BE49-F238E27FC236}">
                <a16:creationId xmlns:a16="http://schemas.microsoft.com/office/drawing/2014/main" id="{D2915CAE-D1ED-512C-2DBE-D128D9B262DB}"/>
              </a:ext>
            </a:extLst>
          </p:cNvPr>
          <p:cNvSpPr txBox="1">
            <a:spLocks/>
          </p:cNvSpPr>
          <p:nvPr/>
        </p:nvSpPr>
        <p:spPr>
          <a:xfrm>
            <a:off x="585217" y="455392"/>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a:lstStyle>
          <a:p>
            <a:r>
              <a:rPr sz="3600" spc="-50">
                <a:solidFill>
                  <a:srgbClr val="0078D4"/>
                </a:solidFill>
                <a:latin typeface="Aptos SemiBold"/>
                <a:ea typeface="+mj-lt"/>
                <a:cs typeface="Segoe Sans Text Semibold"/>
              </a:rPr>
              <a:t>BXT </a:t>
            </a:r>
            <a:r>
              <a:rPr lang="en-GB" sz="3600" spc="-50">
                <a:solidFill>
                  <a:srgbClr val="0078D4"/>
                </a:solidFill>
                <a:latin typeface="Aptos SemiBold"/>
                <a:ea typeface="+mj-lt"/>
                <a:cs typeface="Segoe Sans Text Semibold"/>
              </a:rPr>
              <a:t>use-case</a:t>
            </a:r>
            <a:r>
              <a:rPr sz="3600" spc="-50">
                <a:solidFill>
                  <a:srgbClr val="0078D4"/>
                </a:solidFill>
                <a:latin typeface="Aptos SemiBold"/>
                <a:ea typeface="+mj-lt"/>
                <a:cs typeface="Segoe Sans Text Semibold"/>
              </a:rPr>
              <a:t> prioritization template</a:t>
            </a:r>
          </a:p>
        </p:txBody>
      </p:sp>
    </p:spTree>
    <p:custDataLst>
      <p:tags r:id="rId1"/>
    </p:custDataLst>
    <p:extLst>
      <p:ext uri="{BB962C8B-B14F-4D97-AF65-F5344CB8AC3E}">
        <p14:creationId xmlns:p14="http://schemas.microsoft.com/office/powerpoint/2010/main" val="86576736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FB7A4-B646-F2F6-D1EE-C9ECFC9C9BB5}"/>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446C6149-5808-9CDD-AC2C-D5B9AA267094}"/>
              </a:ext>
            </a:extLst>
          </p:cNvPr>
          <p:cNvSpPr txBox="1">
            <a:spLocks/>
          </p:cNvSpPr>
          <p:nvPr/>
        </p:nvSpPr>
        <p:spPr>
          <a:xfrm>
            <a:off x="10176891" y="3036641"/>
            <a:ext cx="2215134" cy="415498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de-DE" sz="30000"/>
              <a:t>3</a:t>
            </a:r>
          </a:p>
        </p:txBody>
      </p:sp>
      <p:sp>
        <p:nvSpPr>
          <p:cNvPr id="2" name="Title 1">
            <a:extLst>
              <a:ext uri="{FF2B5EF4-FFF2-40B4-BE49-F238E27FC236}">
                <a16:creationId xmlns:a16="http://schemas.microsoft.com/office/drawing/2014/main" id="{5E0B2E54-7877-460F-ED0D-2A52E50DD679}"/>
              </a:ext>
            </a:extLst>
          </p:cNvPr>
          <p:cNvSpPr>
            <a:spLocks noGrp="1"/>
          </p:cNvSpPr>
          <p:nvPr>
            <p:ph type="title"/>
          </p:nvPr>
        </p:nvSpPr>
        <p:spPr>
          <a:xfrm>
            <a:off x="585216" y="2980408"/>
            <a:ext cx="9144000" cy="553998"/>
          </a:xfrm>
        </p:spPr>
        <p:txBody>
          <a:bodyPr/>
          <a:lstStyle/>
          <a:p>
            <a:r>
              <a:rPr lang="en-US">
                <a:cs typeface="Segoe UI"/>
              </a:rPr>
              <a:t>Workshop activity</a:t>
            </a:r>
          </a:p>
        </p:txBody>
      </p:sp>
    </p:spTree>
    <p:extLst>
      <p:ext uri="{BB962C8B-B14F-4D97-AF65-F5344CB8AC3E}">
        <p14:creationId xmlns:p14="http://schemas.microsoft.com/office/powerpoint/2010/main" val="59648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91BF8-AE66-E46F-2228-7ABE42F3E3F3}"/>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EDA1521-D434-F9E7-AF78-852F4A37559C}"/>
              </a:ext>
            </a:extLst>
          </p:cNvPr>
          <p:cNvSpPr>
            <a:spLocks noGrp="1"/>
          </p:cNvSpPr>
          <p:nvPr>
            <p:ph type="title"/>
          </p:nvPr>
        </p:nvSpPr>
        <p:spPr/>
        <p:txBody>
          <a:bodyPr/>
          <a:lstStyle/>
          <a:p>
            <a:r>
              <a:rPr lang="en-US">
                <a:solidFill>
                  <a:srgbClr val="0078D4"/>
                </a:solidFill>
                <a:ea typeface="+mj-lt"/>
                <a:cs typeface="Segoe Sans Text Semibold"/>
              </a:rPr>
              <a:t>The scenario</a:t>
            </a:r>
            <a:endParaRPr lang="en-US"/>
          </a:p>
        </p:txBody>
      </p:sp>
      <p:sp>
        <p:nvSpPr>
          <p:cNvPr id="5" name="TextBox 4">
            <a:extLst>
              <a:ext uri="{FF2B5EF4-FFF2-40B4-BE49-F238E27FC236}">
                <a16:creationId xmlns:a16="http://schemas.microsoft.com/office/drawing/2014/main" id="{EFA045B5-D309-0C85-C70D-08D895609428}"/>
              </a:ext>
            </a:extLst>
          </p:cNvPr>
          <p:cNvSpPr txBox="1"/>
          <p:nvPr/>
        </p:nvSpPr>
        <p:spPr>
          <a:xfrm>
            <a:off x="741647" y="2095395"/>
            <a:ext cx="345011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b="1" noProof="0">
                <a:latin typeface="Segoe Sans Text"/>
                <a:cs typeface="Segoe Sans Text"/>
              </a:rPr>
              <a:t>HR Manager, Talent Acquisition</a:t>
            </a:r>
            <a:endParaRPr lang="en-US" sz="1800" noProof="0">
              <a:latin typeface="Segoe Sans Text"/>
              <a:cs typeface="Segoe Sans Text"/>
            </a:endParaRPr>
          </a:p>
        </p:txBody>
      </p:sp>
      <p:sp>
        <p:nvSpPr>
          <p:cNvPr id="8" name="TextBox 7">
            <a:extLst>
              <a:ext uri="{FF2B5EF4-FFF2-40B4-BE49-F238E27FC236}">
                <a16:creationId xmlns:a16="http://schemas.microsoft.com/office/drawing/2014/main" id="{9C1CA0B9-8ADB-E886-4973-A0E4B100F910}"/>
              </a:ext>
            </a:extLst>
          </p:cNvPr>
          <p:cNvSpPr txBox="1"/>
          <p:nvPr/>
        </p:nvSpPr>
        <p:spPr>
          <a:xfrm>
            <a:off x="6487097" y="1593772"/>
            <a:ext cx="429658" cy="5016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3200" b="1">
                <a:solidFill>
                  <a:srgbClr val="FFFFFF"/>
                </a:solidFill>
              </a:rPr>
              <a:t>2</a:t>
            </a:r>
            <a:endParaRPr lang="en-US"/>
          </a:p>
        </p:txBody>
      </p:sp>
      <p:sp>
        <p:nvSpPr>
          <p:cNvPr id="13" name="Text Placeholder 9">
            <a:extLst>
              <a:ext uri="{FF2B5EF4-FFF2-40B4-BE49-F238E27FC236}">
                <a16:creationId xmlns:a16="http://schemas.microsoft.com/office/drawing/2014/main" id="{3F12EF6B-CE28-1CD7-19C3-5186A23E7E8F}"/>
              </a:ext>
            </a:extLst>
          </p:cNvPr>
          <p:cNvSpPr txBox="1">
            <a:spLocks/>
          </p:cNvSpPr>
          <p:nvPr/>
        </p:nvSpPr>
        <p:spPr>
          <a:xfrm>
            <a:off x="688698" y="2474492"/>
            <a:ext cx="5324175" cy="4139130"/>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000"/>
              </a:spcAft>
              <a:buNone/>
            </a:pPr>
            <a:r>
              <a:rPr lang="en-US" sz="1800" b="1" noProof="0">
                <a:latin typeface="Segoe Sans Text Light"/>
                <a:cs typeface="Segoe Sans Text Light"/>
              </a:rPr>
              <a:t>Current situation</a:t>
            </a:r>
            <a:r>
              <a:rPr lang="en-US" sz="1800" noProof="0">
                <a:latin typeface="Segoe Sans Text Light"/>
                <a:cs typeface="Segoe Sans Text Light"/>
              </a:rPr>
              <a:t>: </a:t>
            </a:r>
            <a:r>
              <a:rPr lang="en-US" sz="1800">
                <a:latin typeface="Segoe Sans Text Light"/>
                <a:cs typeface="Segoe Sans Text Light"/>
              </a:rPr>
              <a:t>Imagine an HR Manager at a mid-sized tech company struggling to attract and retain top talent. The company is growing rapidly, but the HR team is finding it difficult to fill key positions with qualified candidates. The current recruitment process is lengthy and cumbersome, leading to a high drop-off rate among potential hires. Additionally, the company is not well-known in the industry, which makes it harder to attract top-tier talent.</a:t>
            </a:r>
          </a:p>
          <a:p>
            <a:pPr marL="0" indent="0">
              <a:spcBef>
                <a:spcPts val="0"/>
              </a:spcBef>
              <a:spcAft>
                <a:spcPts val="1000"/>
              </a:spcAft>
              <a:buNone/>
            </a:pPr>
            <a:endParaRPr lang="en-US" sz="1800">
              <a:latin typeface="Segoe Sans Text Light"/>
              <a:cs typeface="Segoe Sans Text Light"/>
            </a:endParaRPr>
          </a:p>
          <a:p>
            <a:pPr marL="0" indent="0">
              <a:spcBef>
                <a:spcPts val="0"/>
              </a:spcBef>
              <a:spcAft>
                <a:spcPts val="1000"/>
              </a:spcAft>
              <a:buNone/>
            </a:pPr>
            <a:r>
              <a:rPr lang="en-US" sz="1800" b="1">
                <a:latin typeface="Segoe Sans Text Light"/>
                <a:cs typeface="Segoe Sans Text Light"/>
              </a:rPr>
              <a:t>What is the problem statement?</a:t>
            </a:r>
          </a:p>
          <a:p>
            <a:pPr marL="0" indent="0">
              <a:spcBef>
                <a:spcPts val="0"/>
              </a:spcBef>
              <a:spcAft>
                <a:spcPts val="1000"/>
              </a:spcAft>
              <a:buNone/>
            </a:pPr>
            <a:r>
              <a:rPr lang="en-US" sz="1800" b="1">
                <a:latin typeface="Segoe Sans Text Light"/>
                <a:cs typeface="Segoe Sans Text Light"/>
              </a:rPr>
              <a:t>What is the as-is process?</a:t>
            </a:r>
            <a:endParaRPr lang="en-GB" sz="1800" b="1">
              <a:latin typeface="Segoe Sans Text Light"/>
              <a:cs typeface="Segoe Sans Text Light"/>
            </a:endParaRPr>
          </a:p>
        </p:txBody>
      </p:sp>
      <p:pic>
        <p:nvPicPr>
          <p:cNvPr id="2" name="Content Placeholder 4" descr="A screenshot of a computer&#10;&#10;Description automatically generated">
            <a:extLst>
              <a:ext uri="{FF2B5EF4-FFF2-40B4-BE49-F238E27FC236}">
                <a16:creationId xmlns:a16="http://schemas.microsoft.com/office/drawing/2014/main" id="{E007FB3F-A8D1-B69B-BDFF-DC923E3A35CD}"/>
              </a:ext>
            </a:extLst>
          </p:cNvPr>
          <p:cNvPicPr>
            <a:picLocks noChangeAspect="1"/>
          </p:cNvPicPr>
          <p:nvPr/>
        </p:nvPicPr>
        <p:blipFill>
          <a:blip r:embed="rId4"/>
          <a:stretch/>
        </p:blipFill>
        <p:spPr>
          <a:xfrm>
            <a:off x="6272114" y="319342"/>
            <a:ext cx="4991000" cy="6219316"/>
          </a:xfrm>
          <a:prstGeom prst="rect">
            <a:avLst/>
          </a:prstGeom>
          <a:noFill/>
        </p:spPr>
      </p:pic>
      <p:sp>
        <p:nvSpPr>
          <p:cNvPr id="6" name="Rectangle 5">
            <a:extLst>
              <a:ext uri="{FF2B5EF4-FFF2-40B4-BE49-F238E27FC236}">
                <a16:creationId xmlns:a16="http://schemas.microsoft.com/office/drawing/2014/main" id="{3A7A1E23-B321-7FEE-5A96-E61D805CD947}"/>
              </a:ext>
            </a:extLst>
          </p:cNvPr>
          <p:cNvSpPr/>
          <p:nvPr/>
        </p:nvSpPr>
        <p:spPr bwMode="auto">
          <a:xfrm>
            <a:off x="6365325" y="6337975"/>
            <a:ext cx="4411456" cy="418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100">
                <a:solidFill>
                  <a:sysClr val="windowText" lastClr="000000"/>
                </a:solidFill>
                <a:ea typeface="Segoe UI" pitchFamily="34" charset="0"/>
                <a:cs typeface="Segoe UI" pitchFamily="34" charset="0"/>
              </a:rPr>
              <a:t>Created by https://founderpal.ai/user-persona-generator</a:t>
            </a:r>
          </a:p>
        </p:txBody>
      </p:sp>
    </p:spTree>
    <p:custDataLst>
      <p:tags r:id="rId1"/>
    </p:custDataLst>
    <p:extLst>
      <p:ext uri="{BB962C8B-B14F-4D97-AF65-F5344CB8AC3E}">
        <p14:creationId xmlns:p14="http://schemas.microsoft.com/office/powerpoint/2010/main" val="27991213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75876-5DEC-B4E9-F5DA-E3A74466E31F}"/>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4CB79F72-0097-225E-91FC-950BBC93D021}"/>
              </a:ext>
            </a:extLst>
          </p:cNvPr>
          <p:cNvSpPr/>
          <p:nvPr/>
        </p:nvSpPr>
        <p:spPr bwMode="auto">
          <a:xfrm>
            <a:off x="2576397" y="2164280"/>
            <a:ext cx="1201003" cy="35893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363B2EAD-D68B-2B22-075E-FC2F5CDC8A75}"/>
              </a:ext>
            </a:extLst>
          </p:cNvPr>
          <p:cNvSpPr/>
          <p:nvPr/>
        </p:nvSpPr>
        <p:spPr bwMode="auto">
          <a:xfrm>
            <a:off x="4025902" y="2164279"/>
            <a:ext cx="1201003" cy="35893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46454496-1882-9C6E-269F-672F9701A235}"/>
              </a:ext>
            </a:extLst>
          </p:cNvPr>
          <p:cNvSpPr/>
          <p:nvPr/>
        </p:nvSpPr>
        <p:spPr bwMode="auto">
          <a:xfrm>
            <a:off x="5475407" y="2164278"/>
            <a:ext cx="1201003" cy="35893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F1A2F647-2486-38CE-B889-DC9E5DCF82FD}"/>
              </a:ext>
            </a:extLst>
          </p:cNvPr>
          <p:cNvSpPr/>
          <p:nvPr/>
        </p:nvSpPr>
        <p:spPr bwMode="auto">
          <a:xfrm>
            <a:off x="6924912" y="2164277"/>
            <a:ext cx="1201003" cy="35893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1C023A07-6512-2824-6C4B-4B7AB76D9191}"/>
              </a:ext>
            </a:extLst>
          </p:cNvPr>
          <p:cNvSpPr/>
          <p:nvPr/>
        </p:nvSpPr>
        <p:spPr bwMode="auto">
          <a:xfrm>
            <a:off x="8374418" y="2189439"/>
            <a:ext cx="1201003" cy="35893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495B070-9192-7682-A855-FF095FE82EC3}"/>
              </a:ext>
            </a:extLst>
          </p:cNvPr>
          <p:cNvSpPr/>
          <p:nvPr/>
        </p:nvSpPr>
        <p:spPr bwMode="auto">
          <a:xfrm>
            <a:off x="535308" y="3265224"/>
            <a:ext cx="1773830" cy="1508388"/>
          </a:xfrm>
          <a:prstGeom prst="roundRect">
            <a:avLst>
              <a:gd name="adj" fmla="val 761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6" name="Rectangle">
            <a:extLst>
              <a:ext uri="{FF2B5EF4-FFF2-40B4-BE49-F238E27FC236}">
                <a16:creationId xmlns:a16="http://schemas.microsoft.com/office/drawing/2014/main" id="{89CB2487-93F3-A709-6F40-3515EE274139}"/>
              </a:ext>
            </a:extLst>
          </p:cNvPr>
          <p:cNvSpPr/>
          <p:nvPr/>
        </p:nvSpPr>
        <p:spPr>
          <a:xfrm>
            <a:off x="177800" y="6331972"/>
            <a:ext cx="1632149" cy="392257"/>
          </a:xfrm>
          <a:prstGeom prst="rect">
            <a:avLst/>
          </a:prstGeom>
          <a:solidFill>
            <a:srgbClr val="FEFCFF"/>
          </a:solidFill>
          <a:ln w="12700">
            <a:miter lim="400000"/>
          </a:ln>
        </p:spPr>
        <p:txBody>
          <a:bodyPr lIns="35719" tIns="35719" rIns="35719" bIns="35719" anchor="ctr"/>
          <a:lstStyle/>
          <a:p>
            <a:pPr algn="ctr" defTabSz="292100" hangingPunct="0">
              <a:defRPr sz="3200">
                <a:solidFill>
                  <a:srgbClr val="FFFFFF"/>
                </a:solidFill>
                <a:latin typeface="+mn-lt"/>
                <a:ea typeface="+mn-ea"/>
                <a:cs typeface="+mn-cs"/>
                <a:sym typeface="Helvetica Light"/>
              </a:defRPr>
            </a:pPr>
            <a:endParaRPr sz="1600" kern="0">
              <a:solidFill>
                <a:srgbClr val="FFFFFF"/>
              </a:solidFill>
              <a:latin typeface="Helvetica Light"/>
              <a:sym typeface="Helvetica Light"/>
            </a:endParaRPr>
          </a:p>
        </p:txBody>
      </p:sp>
      <p:sp>
        <p:nvSpPr>
          <p:cNvPr id="27" name="Jake’s Magic Laundry Service">
            <a:extLst>
              <a:ext uri="{FF2B5EF4-FFF2-40B4-BE49-F238E27FC236}">
                <a16:creationId xmlns:a16="http://schemas.microsoft.com/office/drawing/2014/main" id="{989D2B4B-67D3-BEF4-90B5-9B6CD784152B}"/>
              </a:ext>
            </a:extLst>
          </p:cNvPr>
          <p:cNvSpPr txBox="1"/>
          <p:nvPr/>
        </p:nvSpPr>
        <p:spPr>
          <a:xfrm>
            <a:off x="135287" y="541246"/>
            <a:ext cx="10459199" cy="515334"/>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vert="horz" lIns="91440" tIns="45720" rIns="91440" bIns="45720" rtlCol="0" anchor="ctr">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0078D4"/>
                </a:solidFill>
                <a:effectLst/>
                <a:uLnTx/>
                <a:uFillTx/>
                <a:latin typeface="Segoe UI Semibold" panose="020B0702040204020203" pitchFamily="34" charset="0"/>
                <a:ea typeface="+mj-lt"/>
                <a:cs typeface="Segoe UI Semibold" panose="020B0702040204020203" pitchFamily="34" charset="0"/>
              </a:defRPr>
            </a:lvl1pPr>
          </a:lstStyle>
          <a:p>
            <a:r>
              <a:rPr lang="en-US"/>
              <a:t>Example map | </a:t>
            </a:r>
            <a:r>
              <a:rPr lang="de-DE"/>
              <a:t>Talent acquisition</a:t>
            </a:r>
            <a:endParaRPr/>
          </a:p>
        </p:txBody>
      </p:sp>
      <p:sp>
        <p:nvSpPr>
          <p:cNvPr id="28" name="Jake’s">
            <a:extLst>
              <a:ext uri="{FF2B5EF4-FFF2-40B4-BE49-F238E27FC236}">
                <a16:creationId xmlns:a16="http://schemas.microsoft.com/office/drawing/2014/main" id="{449E2214-073A-BB74-48A2-7AC9157E8C8A}"/>
              </a:ext>
            </a:extLst>
          </p:cNvPr>
          <p:cNvSpPr txBox="1"/>
          <p:nvPr/>
        </p:nvSpPr>
        <p:spPr>
          <a:xfrm>
            <a:off x="752168" y="3790990"/>
            <a:ext cx="1340111" cy="4568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a:latin typeface="Chalkboard SE Bold"/>
                <a:ea typeface="Chalkboard SE Bold"/>
                <a:cs typeface="Chalkboard SE Bold"/>
                <a:sym typeface="Chalkboard SE Bold"/>
              </a:defRPr>
            </a:lvl1pPr>
          </a:lstStyle>
          <a:p>
            <a:pPr algn="ctr" defTabSz="292100" hangingPunct="0"/>
            <a:r>
              <a:rPr lang="en-US" sz="2500" kern="0">
                <a:solidFill>
                  <a:schemeClr val="bg1"/>
                </a:solidFill>
                <a:latin typeface="+mn-lt"/>
              </a:rPr>
              <a:t>Recruiter</a:t>
            </a:r>
            <a:endParaRPr sz="2500" kern="0">
              <a:solidFill>
                <a:schemeClr val="bg1"/>
              </a:solidFill>
              <a:latin typeface="+mn-lt"/>
            </a:endParaRPr>
          </a:p>
        </p:txBody>
      </p:sp>
      <p:sp>
        <p:nvSpPr>
          <p:cNvPr id="29" name="TextBox 28">
            <a:extLst>
              <a:ext uri="{FF2B5EF4-FFF2-40B4-BE49-F238E27FC236}">
                <a16:creationId xmlns:a16="http://schemas.microsoft.com/office/drawing/2014/main" id="{20DEA24A-A8DC-ACE8-074A-98080087BB1E}"/>
              </a:ext>
            </a:extLst>
          </p:cNvPr>
          <p:cNvSpPr txBox="1"/>
          <p:nvPr/>
        </p:nvSpPr>
        <p:spPr>
          <a:xfrm>
            <a:off x="935413" y="2164277"/>
            <a:ext cx="973619" cy="246221"/>
          </a:xfrm>
          <a:prstGeom prst="rect">
            <a:avLst/>
          </a:prstGeom>
          <a:noFill/>
        </p:spPr>
        <p:txBody>
          <a:bodyPr wrap="square" lIns="0" tIns="0" rIns="0" bIns="0" anchor="t">
            <a:spAutoFit/>
          </a:bodyPr>
          <a:lstStyle/>
          <a:p>
            <a:pPr algn="ctr">
              <a:spcAft>
                <a:spcPts val="1000"/>
              </a:spcAft>
            </a:pPr>
            <a:r>
              <a:rPr lang="en-US" sz="1600">
                <a:solidFill>
                  <a:srgbClr val="000000"/>
                </a:solidFill>
                <a:latin typeface="Segoe UI Semibold"/>
                <a:ea typeface="+mn-lt"/>
                <a:cs typeface="Segoe Sans Text Light"/>
              </a:rPr>
              <a:t>User</a:t>
            </a:r>
            <a:endParaRPr lang="en-US" sz="1600">
              <a:cs typeface="Segoe Sans Text"/>
            </a:endParaRPr>
          </a:p>
        </p:txBody>
      </p:sp>
      <p:cxnSp>
        <p:nvCxnSpPr>
          <p:cNvPr id="30" name="Straight Arrow Connector 29">
            <a:extLst>
              <a:ext uri="{FF2B5EF4-FFF2-40B4-BE49-F238E27FC236}">
                <a16:creationId xmlns:a16="http://schemas.microsoft.com/office/drawing/2014/main" id="{102858EE-DE3E-2C63-1B18-94431A649F92}"/>
              </a:ext>
            </a:extLst>
          </p:cNvPr>
          <p:cNvCxnSpPr>
            <a:cxnSpLocks/>
            <a:stCxn id="29" idx="2"/>
            <a:endCxn id="25" idx="0"/>
          </p:cNvCxnSpPr>
          <p:nvPr/>
        </p:nvCxnSpPr>
        <p:spPr>
          <a:xfrm>
            <a:off x="1422223" y="2410498"/>
            <a:ext cx="0" cy="854726"/>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F3FC5220-EA44-2D3B-4B87-E235AE06C54D}"/>
              </a:ext>
            </a:extLst>
          </p:cNvPr>
          <p:cNvSpPr/>
          <p:nvPr/>
        </p:nvSpPr>
        <p:spPr bwMode="auto">
          <a:xfrm>
            <a:off x="9882862" y="3265224"/>
            <a:ext cx="1773830" cy="1508388"/>
          </a:xfrm>
          <a:prstGeom prst="roundRect">
            <a:avLst>
              <a:gd name="adj" fmla="val 7619"/>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2" name="Jake’s">
            <a:extLst>
              <a:ext uri="{FF2B5EF4-FFF2-40B4-BE49-F238E27FC236}">
                <a16:creationId xmlns:a16="http://schemas.microsoft.com/office/drawing/2014/main" id="{DAA4AF9F-C0DA-CDEE-0E7F-10F622FD9D25}"/>
              </a:ext>
            </a:extLst>
          </p:cNvPr>
          <p:cNvSpPr txBox="1"/>
          <p:nvPr/>
        </p:nvSpPr>
        <p:spPr>
          <a:xfrm>
            <a:off x="9969881" y="3598630"/>
            <a:ext cx="1599797" cy="841577"/>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a:latin typeface="Chalkboard SE Bold"/>
                <a:ea typeface="Chalkboard SE Bold"/>
                <a:cs typeface="Chalkboard SE Bold"/>
                <a:sym typeface="Chalkboard SE Bold"/>
              </a:defRPr>
            </a:lvl1pPr>
          </a:lstStyle>
          <a:p>
            <a:pPr algn="ctr" defTabSz="292100" hangingPunct="0"/>
            <a:r>
              <a:rPr lang="en-US" sz="2500" kern="0">
                <a:solidFill>
                  <a:schemeClr val="bg1"/>
                </a:solidFill>
                <a:latin typeface="+mn-lt"/>
              </a:rPr>
              <a:t>Candidate </a:t>
            </a:r>
            <a:br>
              <a:rPr lang="en-US" sz="2500" kern="0">
                <a:solidFill>
                  <a:schemeClr val="bg1"/>
                </a:solidFill>
                <a:latin typeface="+mn-lt"/>
              </a:rPr>
            </a:br>
            <a:r>
              <a:rPr lang="en-US" sz="2500" kern="0">
                <a:solidFill>
                  <a:schemeClr val="bg1"/>
                </a:solidFill>
                <a:latin typeface="+mn-lt"/>
              </a:rPr>
              <a:t>gets hired</a:t>
            </a:r>
            <a:endParaRPr sz="2500" kern="0">
              <a:solidFill>
                <a:schemeClr val="bg1"/>
              </a:solidFill>
              <a:latin typeface="+mn-lt"/>
            </a:endParaRPr>
          </a:p>
        </p:txBody>
      </p:sp>
      <p:sp>
        <p:nvSpPr>
          <p:cNvPr id="33" name="TextBox 32">
            <a:extLst>
              <a:ext uri="{FF2B5EF4-FFF2-40B4-BE49-F238E27FC236}">
                <a16:creationId xmlns:a16="http://schemas.microsoft.com/office/drawing/2014/main" id="{9EF257E3-FD2C-3DB9-B868-2F78E78733E0}"/>
              </a:ext>
            </a:extLst>
          </p:cNvPr>
          <p:cNvSpPr txBox="1"/>
          <p:nvPr/>
        </p:nvSpPr>
        <p:spPr>
          <a:xfrm>
            <a:off x="9882862" y="2164277"/>
            <a:ext cx="1773827" cy="246221"/>
          </a:xfrm>
          <a:prstGeom prst="rect">
            <a:avLst/>
          </a:prstGeom>
          <a:noFill/>
        </p:spPr>
        <p:txBody>
          <a:bodyPr wrap="square" lIns="0" tIns="0" rIns="0" bIns="0" anchor="t">
            <a:spAutoFit/>
          </a:bodyPr>
          <a:lstStyle/>
          <a:p>
            <a:pPr algn="ctr">
              <a:spcAft>
                <a:spcPts val="1000"/>
              </a:spcAft>
            </a:pPr>
            <a:r>
              <a:rPr lang="en-US" sz="1600">
                <a:solidFill>
                  <a:srgbClr val="000000"/>
                </a:solidFill>
                <a:latin typeface="Segoe UI Semibold"/>
                <a:ea typeface="+mn-lt"/>
                <a:cs typeface="Segoe Sans Text Light"/>
              </a:rPr>
              <a:t>User’s objective</a:t>
            </a:r>
            <a:endParaRPr lang="en-US" sz="1600">
              <a:cs typeface="Segoe Sans Text"/>
            </a:endParaRPr>
          </a:p>
        </p:txBody>
      </p:sp>
      <p:cxnSp>
        <p:nvCxnSpPr>
          <p:cNvPr id="34" name="Straight Arrow Connector 33">
            <a:extLst>
              <a:ext uri="{FF2B5EF4-FFF2-40B4-BE49-F238E27FC236}">
                <a16:creationId xmlns:a16="http://schemas.microsoft.com/office/drawing/2014/main" id="{A2F793CF-3729-04F8-AA29-3A5DBD8EAB2F}"/>
              </a:ext>
            </a:extLst>
          </p:cNvPr>
          <p:cNvCxnSpPr>
            <a:cxnSpLocks/>
            <a:stCxn id="33" idx="2"/>
            <a:endCxn id="31" idx="0"/>
          </p:cNvCxnSpPr>
          <p:nvPr/>
        </p:nvCxnSpPr>
        <p:spPr>
          <a:xfrm>
            <a:off x="10769776" y="2410498"/>
            <a:ext cx="1" cy="854726"/>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9480B5B-8B13-EA2A-37D6-EBF7081C4160}"/>
              </a:ext>
            </a:extLst>
          </p:cNvPr>
          <p:cNvCxnSpPr>
            <a:stCxn id="25" idx="3"/>
            <a:endCxn id="31" idx="1"/>
          </p:cNvCxnSpPr>
          <p:nvPr/>
        </p:nvCxnSpPr>
        <p:spPr>
          <a:xfrm>
            <a:off x="2309138" y="4019418"/>
            <a:ext cx="7573724" cy="0"/>
          </a:xfrm>
          <a:prstGeom prst="straightConnector1">
            <a:avLst/>
          </a:prstGeom>
          <a:ln w="28575">
            <a:solidFill>
              <a:schemeClr val="accent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9301199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Diagonal Corners Rounded 1">
            <a:extLst>
              <a:ext uri="{FF2B5EF4-FFF2-40B4-BE49-F238E27FC236}">
                <a16:creationId xmlns:a16="http://schemas.microsoft.com/office/drawing/2014/main" id="{9D14BD9F-28D0-48A1-81B0-CC2FA18E9AC8}"/>
              </a:ext>
            </a:extLst>
          </p:cNvPr>
          <p:cNvSpPr/>
          <p:nvPr/>
        </p:nvSpPr>
        <p:spPr>
          <a:xfrm rot="10800000" flipV="1">
            <a:off x="2152" y="-11578"/>
            <a:ext cx="8938648" cy="1531843"/>
          </a:xfrm>
          <a:prstGeom prst="round2DiagRect">
            <a:avLst>
              <a:gd name="adj1" fmla="val 20681"/>
              <a:gd name="adj2" fmla="val 0"/>
            </a:avLst>
          </a:prstGeom>
          <a:gradFill>
            <a:gsLst>
              <a:gs pos="60000">
                <a:srgbClr val="491C91"/>
              </a:gs>
              <a:gs pos="100000">
                <a:schemeClr val="accent1">
                  <a:lumMod val="45000"/>
                  <a:lumOff val="55000"/>
                </a:schemeClr>
              </a:gs>
              <a:gs pos="100000">
                <a:schemeClr val="accent1">
                  <a:lumMod val="45000"/>
                  <a:lumOff val="55000"/>
                </a:schemeClr>
              </a:gs>
              <a:gs pos="100000">
                <a:schemeClr val="accent1">
                  <a:lumMod val="30000"/>
                  <a:lumOff val="70000"/>
                </a:schemeClr>
              </a:gs>
            </a:gsLst>
            <a:lin ang="5400000" scaled="1"/>
          </a:gra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388035" tIns="45706" rIns="91414" bIns="45706" rtlCol="0" anchor="ctr"/>
          <a:lstStyle/>
          <a:p>
            <a:pPr marL="0" marR="0" lvl="0" indent="0" algn="l" defTabSz="498095"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FFFFFF"/>
                </a:solidFill>
                <a:effectLst/>
                <a:uLnTx/>
                <a:uFillTx/>
                <a:latin typeface="Segoe UI Semibold"/>
                <a:ea typeface="+mn-ea"/>
                <a:cs typeface="Segoe UI Semibold"/>
              </a:rPr>
              <a:t>AI Discovery Cards Workshop</a:t>
            </a:r>
          </a:p>
          <a:p>
            <a:pPr marL="0" marR="0" lvl="0" indent="0" algn="l" defTabSz="498095"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a:rPr>
              <a:t>Train the Trainer </a:t>
            </a:r>
            <a:endParaRPr kumimoji="0" lang="en-US" sz="16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498095"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Virtual Instructor-Led Workshop </a:t>
            </a:r>
            <a:endParaRPr kumimoji="0" lang="en-US" sz="1600" b="0" i="0" u="none" strike="noStrike" kern="1200" cap="none" spc="0" normalizeH="0" baseline="0" noProof="0">
              <a:ln>
                <a:noFill/>
              </a:ln>
              <a:solidFill>
                <a:srgbClr val="FFFFFF"/>
              </a:solidFill>
              <a:effectLst/>
              <a:uLnTx/>
              <a:uFillTx/>
              <a:latin typeface="Segoe UI"/>
              <a:ea typeface="+mn-ea"/>
              <a:cs typeface="Segoe UI"/>
            </a:endParaRPr>
          </a:p>
        </p:txBody>
      </p:sp>
      <p:sp>
        <p:nvSpPr>
          <p:cNvPr id="251" name="Rectangle 250">
            <a:extLst>
              <a:ext uri="{FF2B5EF4-FFF2-40B4-BE49-F238E27FC236}">
                <a16:creationId xmlns:a16="http://schemas.microsoft.com/office/drawing/2014/main" id="{1FEB9203-27BC-48F3-AE86-3123F063EB3A}"/>
              </a:ext>
            </a:extLst>
          </p:cNvPr>
          <p:cNvSpPr/>
          <p:nvPr/>
        </p:nvSpPr>
        <p:spPr>
          <a:xfrm>
            <a:off x="9185631" y="705971"/>
            <a:ext cx="2765560" cy="1245648"/>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TARGET AUDIENCE</a:t>
            </a:r>
            <a:endParaRPr kumimoji="0" lang="en-US" sz="1200" b="1" i="0" u="none" strike="noStrike" kern="1200" cap="none" spc="0" normalizeH="0" baseline="0" noProof="0">
              <a:ln>
                <a:noFill/>
              </a:ln>
              <a:solidFill>
                <a:srgbClr val="000000"/>
              </a:solidFill>
              <a:effectLst/>
              <a:uLnTx/>
              <a:uFillTx/>
              <a:latin typeface="Segoe UI Semibold"/>
              <a:ea typeface="+mn-ea"/>
              <a:cs typeface="Segoe UI Semibold"/>
            </a:endParaRP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a:rPr>
              <a:t>Required: </a:t>
            </a:r>
            <a:r>
              <a:rPr kumimoji="0" lang="en-US" sz="1200" b="0" i="0" u="none" strike="noStrike" kern="1200" cap="none" spc="0" normalizeH="0" baseline="0" noProof="0">
                <a:ln>
                  <a:noFill/>
                </a:ln>
                <a:solidFill>
                  <a:srgbClr val="000000"/>
                </a:solidFill>
                <a:effectLst/>
                <a:uLnTx/>
                <a:uFillTx/>
                <a:latin typeface="Segoe UI"/>
                <a:ea typeface="+mn-ea"/>
                <a:cs typeface="Segoe UI"/>
              </a:rPr>
              <a:t>PTS, PSA</a:t>
            </a: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Recommended: PDM, PSS, MCAPS sellers in ATU, CSU, SMC, and STU</a:t>
            </a:r>
          </a:p>
          <a:p>
            <a:pPr marL="0" marR="0" lvl="0" indent="0" algn="ctr" defTabSz="913472" rtl="0" eaLnBrk="1" fontAlgn="auto" latinLnBrk="0" hangingPunct="1">
              <a:lnSpc>
                <a:spcPct val="100000"/>
              </a:lnSpc>
              <a:spcBef>
                <a:spcPts val="364"/>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mn-ea"/>
              <a:cs typeface="Segoe UI"/>
            </a:endParaRPr>
          </a:p>
        </p:txBody>
      </p:sp>
      <p:sp>
        <p:nvSpPr>
          <p:cNvPr id="259" name="Rectangle 258">
            <a:extLst>
              <a:ext uri="{FF2B5EF4-FFF2-40B4-BE49-F238E27FC236}">
                <a16:creationId xmlns:a16="http://schemas.microsoft.com/office/drawing/2014/main" id="{40AAD4DE-3092-4FB5-AFF0-6A9C5F8F0B9D}"/>
              </a:ext>
            </a:extLst>
          </p:cNvPr>
          <p:cNvSpPr/>
          <p:nvPr/>
        </p:nvSpPr>
        <p:spPr>
          <a:xfrm>
            <a:off x="331230" y="1718687"/>
            <a:ext cx="8664196" cy="46327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Segoe UI"/>
              </a:rPr>
              <a:t>In this interactive, virtually-led workshop, you’ll acquire the skills necessary to train Partners in effectively facilitating Design Thinking workshops focused on AI solutions. </a:t>
            </a:r>
            <a:r>
              <a:rPr kumimoji="0" lang="en-US" sz="1600" b="1" i="0" u="none" strike="noStrike" kern="1200" cap="none" spc="0" normalizeH="0" baseline="0" noProof="0">
                <a:ln>
                  <a:noFill/>
                </a:ln>
                <a:solidFill>
                  <a:srgbClr val="000000"/>
                </a:solidFill>
                <a:effectLst/>
                <a:uLnTx/>
                <a:uFillTx/>
                <a:latin typeface="Segoe UI"/>
                <a:ea typeface="+mn-lt"/>
                <a:cs typeface="Segoe UI"/>
              </a:rPr>
              <a:t>This updated version (V2) is designed specifically for employees who either missed the FY25 sessions or would benefit from a refresher to boost their confidence in delivering the workshop to their partners</a:t>
            </a:r>
            <a:r>
              <a:rPr kumimoji="0" lang="en-US" sz="1600" b="0" i="0" u="none" strike="noStrike" kern="1200" cap="none" spc="0" normalizeH="0" baseline="0" noProof="0">
                <a:ln>
                  <a:noFill/>
                </a:ln>
                <a:solidFill>
                  <a:srgbClr val="000000"/>
                </a:solidFill>
                <a:effectLst/>
                <a:uLnTx/>
                <a:uFillTx/>
                <a:latin typeface="Segoe UI"/>
                <a:ea typeface="+mn-lt"/>
                <a:cs typeface="Segoe UI"/>
              </a:rPr>
              <a:t>. </a:t>
            </a:r>
            <a:endParaRPr kumimoji="0" lang="en-US" sz="1800" b="0" i="0" u="none" strike="noStrike" kern="1200" cap="none" spc="0" normalizeH="0" baseline="0" noProof="0">
              <a:ln>
                <a:noFill/>
              </a:ln>
              <a:solidFill>
                <a:srgbClr val="FFFFFF"/>
              </a:solidFill>
              <a:effectLst/>
              <a:uLnTx/>
              <a:uFillTx/>
              <a:latin typeface="Segoe Sans Text"/>
              <a:ea typeface="+mn-lt"/>
              <a:cs typeface="Segoe Sans Text"/>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lt"/>
              <a:cs typeface="Segoe UI"/>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a:ea typeface="+mn-lt"/>
                <a:cs typeface="Segoe UI"/>
              </a:rPr>
              <a:t>The workshop offers a structured and tested approach, incorporating real-world scenarios to help customers explore priorities, define challenges, and visualize AI solutions. Sessions are facilitated by colleagues who have already delivered the workshop to their partners and will share real-delivery best practices, tips &amp; tricks, and recommendations to enrich your learning experience.</a:t>
            </a:r>
            <a:endParaRPr kumimoji="0" lang="en-US" sz="1800" b="0" i="0" u="none" strike="noStrike" kern="1200" cap="none" spc="0" normalizeH="0" baseline="0" noProof="0">
              <a:ln>
                <a:noFill/>
              </a:ln>
              <a:solidFill>
                <a:srgbClr val="FFFFFF"/>
              </a:solidFill>
              <a:effectLst/>
              <a:uLnTx/>
              <a:uFillTx/>
              <a:latin typeface="Segoe Sans Text"/>
              <a:ea typeface="+mn-ea"/>
              <a:cs typeface="Segoe Sans Text"/>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lt"/>
              <a:cs typeface="Segoe UI"/>
            </a:endParaRPr>
          </a:p>
          <a:p>
            <a:pPr marL="457200" marR="0" lvl="1"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lt"/>
                <a:cs typeface="Segoe UI"/>
              </a:rPr>
              <a:t>KEY TAKEAWAYS</a:t>
            </a:r>
            <a:endParaRPr kumimoji="0" lang="en-US" sz="1600" b="0" i="0" u="none" strike="noStrike" kern="1200" cap="none" spc="0" normalizeH="0" baseline="0" noProof="0">
              <a:ln>
                <a:noFill/>
              </a:ln>
              <a:solidFill>
                <a:srgbClr val="000000"/>
              </a:solidFill>
              <a:effectLst/>
              <a:uLnTx/>
              <a:uFillTx/>
              <a:latin typeface="Segoe UI"/>
              <a:ea typeface="+mn-lt"/>
              <a:cs typeface="Segoe UI"/>
            </a:endParaRPr>
          </a:p>
          <a:p>
            <a:pPr marL="742950" marR="0" lvl="1" indent="-285750" algn="l" defTabSz="914367" rtl="0" eaLnBrk="1" fontAlgn="auto" latinLnBrk="0" hangingPunct="1">
              <a:lnSpc>
                <a:spcPct val="100000"/>
              </a:lnSpc>
              <a:spcBef>
                <a:spcPts val="0"/>
              </a:spcBef>
              <a:spcAft>
                <a:spcPts val="0"/>
              </a:spcAft>
              <a:buClrTx/>
              <a:buSzTx/>
              <a:buFont typeface="Courier New"/>
              <a:buChar char="o"/>
              <a:tabLst/>
              <a:defRPr/>
            </a:pPr>
            <a:r>
              <a:rPr kumimoji="0" lang="en-US" sz="1600" b="0" i="0" u="none" strike="noStrike" kern="1200" cap="none" spc="0" normalizeH="0" baseline="0" noProof="0">
                <a:ln>
                  <a:noFill/>
                </a:ln>
                <a:solidFill>
                  <a:srgbClr val="000000"/>
                </a:solidFill>
                <a:effectLst/>
                <a:uLnTx/>
                <a:uFillTx/>
                <a:latin typeface="Segoe UI"/>
                <a:ea typeface="+mn-lt"/>
                <a:cs typeface="Segoe UI"/>
              </a:rPr>
              <a:t>Gain confidence in leading AI Discovery Cards Workshops.</a:t>
            </a:r>
          </a:p>
          <a:p>
            <a:pPr marL="742950" marR="0" lvl="1" indent="-285750" algn="l" defTabSz="914367" rtl="0" eaLnBrk="1" fontAlgn="auto" latinLnBrk="0" hangingPunct="1">
              <a:lnSpc>
                <a:spcPct val="100000"/>
              </a:lnSpc>
              <a:spcBef>
                <a:spcPts val="0"/>
              </a:spcBef>
              <a:spcAft>
                <a:spcPts val="0"/>
              </a:spcAft>
              <a:buClrTx/>
              <a:buSzTx/>
              <a:buFont typeface="Courier New"/>
              <a:buChar char="o"/>
              <a:tabLst/>
              <a:defRPr/>
            </a:pPr>
            <a:r>
              <a:rPr kumimoji="0" lang="en-US" sz="1600" b="0" i="0" u="none" strike="noStrike" kern="1200" cap="none" spc="0" normalizeH="0" baseline="0" noProof="0">
                <a:ln>
                  <a:noFill/>
                </a:ln>
                <a:solidFill>
                  <a:srgbClr val="000000"/>
                </a:solidFill>
                <a:effectLst/>
                <a:uLnTx/>
                <a:uFillTx/>
                <a:latin typeface="Segoe UI"/>
                <a:ea typeface="+mn-lt"/>
                <a:cs typeface="Arial"/>
              </a:rPr>
              <a:t>Train Partners to effectively use AI Discovery Cards in customer interactions.</a:t>
            </a:r>
          </a:p>
          <a:p>
            <a:pPr marL="742950" marR="0" lvl="1" indent="-285750" algn="l" defTabSz="914367" rtl="0" eaLnBrk="1" fontAlgn="auto" latinLnBrk="0" hangingPunct="1">
              <a:lnSpc>
                <a:spcPct val="100000"/>
              </a:lnSpc>
              <a:spcBef>
                <a:spcPts val="0"/>
              </a:spcBef>
              <a:spcAft>
                <a:spcPts val="0"/>
              </a:spcAft>
              <a:buClrTx/>
              <a:buSzTx/>
              <a:buFont typeface="Courier New"/>
              <a:buChar char="o"/>
              <a:tabLst/>
              <a:defRPr/>
            </a:pPr>
            <a:r>
              <a:rPr kumimoji="0" lang="en-US" sz="1600" b="0" i="0" u="none" strike="noStrike" kern="1200" cap="none" spc="0" normalizeH="0" baseline="0" noProof="0">
                <a:ln>
                  <a:noFill/>
                </a:ln>
                <a:solidFill>
                  <a:srgbClr val="000000"/>
                </a:solidFill>
                <a:effectLst/>
                <a:uLnTx/>
                <a:uFillTx/>
                <a:latin typeface="Segoe UI"/>
                <a:ea typeface="+mn-lt"/>
                <a:cs typeface="Arial"/>
              </a:rPr>
              <a:t>Equip Partners with the skills to guide customer conversations, prioritize topics, and build AI business cases.</a:t>
            </a:r>
          </a:p>
          <a:p>
            <a:pPr marL="742950" marR="0" lvl="1" indent="-285750" algn="l" defTabSz="914367" rtl="0" eaLnBrk="1" fontAlgn="auto" latinLnBrk="0" hangingPunct="1">
              <a:lnSpc>
                <a:spcPct val="100000"/>
              </a:lnSpc>
              <a:spcBef>
                <a:spcPts val="0"/>
              </a:spcBef>
              <a:spcAft>
                <a:spcPts val="0"/>
              </a:spcAft>
              <a:buClrTx/>
              <a:buSzTx/>
              <a:buFont typeface="Courier New"/>
              <a:buChar char="o"/>
              <a:tabLst/>
              <a:defRPr/>
            </a:pPr>
            <a:r>
              <a:rPr kumimoji="0" lang="en-US" sz="1600" b="0" i="0" u="none" strike="noStrike" kern="1200" cap="none" spc="0" normalizeH="0" baseline="0" noProof="0">
                <a:ln>
                  <a:noFill/>
                </a:ln>
                <a:solidFill>
                  <a:srgbClr val="000000"/>
                </a:solidFill>
                <a:effectLst/>
                <a:uLnTx/>
                <a:uFillTx/>
                <a:latin typeface="Segoe UI"/>
                <a:ea typeface="+mn-lt"/>
                <a:cs typeface="Arial"/>
              </a:rPr>
              <a:t>Earn your AI Discovery Cards Workshop badge!</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lt"/>
              <a:cs typeface="Segoe UI"/>
            </a:endParaRPr>
          </a:p>
        </p:txBody>
      </p:sp>
      <p:pic>
        <p:nvPicPr>
          <p:cNvPr id="3" name="Picture 2">
            <a:extLst>
              <a:ext uri="{FF2B5EF4-FFF2-40B4-BE49-F238E27FC236}">
                <a16:creationId xmlns:a16="http://schemas.microsoft.com/office/drawing/2014/main" id="{CD3DB690-BE28-977E-B0AF-3B6D18FB1638}"/>
              </a:ext>
              <a:ext uri="{C183D7F6-B498-43B3-948B-1728B52AA6E4}">
                <adec:decorative xmlns:adec="http://schemas.microsoft.com/office/drawing/2017/decorative" val="1"/>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t="-94"/>
          <a:stretch/>
        </p:blipFill>
        <p:spPr bwMode="auto">
          <a:xfrm>
            <a:off x="1" y="5299074"/>
            <a:ext cx="2061327" cy="155892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A77C42F9-ED07-75B9-A407-09C6F1C4D677}"/>
              </a:ext>
            </a:extLst>
          </p:cNvPr>
          <p:cNvSpPr/>
          <p:nvPr/>
        </p:nvSpPr>
        <p:spPr>
          <a:xfrm>
            <a:off x="9178794" y="2222872"/>
            <a:ext cx="2779234" cy="66691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MODALITY + DURATION</a:t>
            </a: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Virtual Instructor-Led Training (VILT)</a:t>
            </a:r>
            <a:endPar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~3 hours </a:t>
            </a:r>
          </a:p>
        </p:txBody>
      </p:sp>
      <p:sp>
        <p:nvSpPr>
          <p:cNvPr id="19" name="Rectangle 18">
            <a:extLst>
              <a:ext uri="{FF2B5EF4-FFF2-40B4-BE49-F238E27FC236}">
                <a16:creationId xmlns:a16="http://schemas.microsoft.com/office/drawing/2014/main" id="{B0B56A03-4480-C69F-A41D-9215512A0677}"/>
              </a:ext>
            </a:extLst>
          </p:cNvPr>
          <p:cNvSpPr/>
          <p:nvPr/>
        </p:nvSpPr>
        <p:spPr>
          <a:xfrm>
            <a:off x="9258937" y="5354932"/>
            <a:ext cx="2791609" cy="138589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LAUNCH</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Worldwide sessions available in September &amp; October 2025</a:t>
            </a: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Sep 30</a:t>
            </a:r>
            <a:r>
              <a:rPr kumimoji="0" lang="en-US" sz="1000" b="0" i="0" u="none" strike="noStrike" kern="1200" cap="none" spc="0" normalizeH="0" baseline="30000" noProof="0">
                <a:ln>
                  <a:noFill/>
                </a:ln>
                <a:solidFill>
                  <a:srgbClr val="000000"/>
                </a:solidFill>
                <a:effectLst/>
                <a:uLnTx/>
                <a:uFillTx/>
                <a:latin typeface="Segoe UI"/>
                <a:ea typeface="+mn-ea"/>
                <a:cs typeface="Segoe UI"/>
              </a:rPr>
              <a:t>th</a:t>
            </a:r>
            <a:r>
              <a:rPr kumimoji="0" lang="en-US" sz="1000" b="0" i="0" u="none" strike="noStrike" kern="1200" cap="none" spc="0" normalizeH="0" baseline="0" noProof="0">
                <a:ln>
                  <a:noFill/>
                </a:ln>
                <a:solidFill>
                  <a:srgbClr val="000000"/>
                </a:solidFill>
                <a:effectLst/>
                <a:uLnTx/>
                <a:uFillTx/>
                <a:latin typeface="Segoe UI"/>
                <a:ea typeface="+mn-ea"/>
                <a:cs typeface="Segoe UI"/>
              </a:rPr>
              <a:t>: EMEA: Register </a:t>
            </a:r>
            <a:r>
              <a:rPr kumimoji="0" lang="en-US" sz="1000" b="0" i="0" u="none" strike="noStrike" kern="1200" cap="none" spc="0" normalizeH="0" baseline="0" noProof="0">
                <a:ln>
                  <a:noFill/>
                </a:ln>
                <a:solidFill>
                  <a:srgbClr val="0070C0"/>
                </a:solidFill>
                <a:effectLst/>
                <a:uLnTx/>
                <a:uFillTx/>
                <a:latin typeface="Segoe UI"/>
                <a:ea typeface="+mn-ea"/>
                <a:cs typeface="Segoe UI"/>
                <a:hlinkClick r:id="rId4">
                  <a:extLst>
                    <a:ext uri="{A12FA001-AC4F-418D-AE19-62706E023703}">
                      <ahyp:hlinkClr xmlns:ahyp="http://schemas.microsoft.com/office/drawing/2018/hyperlinkcolor" val="tx"/>
                    </a:ext>
                  </a:extLst>
                </a:hlinkClick>
              </a:rPr>
              <a:t>here</a:t>
            </a:r>
            <a:endParaRPr kumimoji="0" lang="en-US" sz="1000" b="0" i="0" u="none" strike="noStrike" kern="1200" cap="none" spc="0" normalizeH="0" baseline="0" noProof="0">
              <a:ln>
                <a:noFill/>
              </a:ln>
              <a:solidFill>
                <a:srgbClr val="0070C0"/>
              </a:solidFill>
              <a:effectLst/>
              <a:uLnTx/>
              <a:uFillTx/>
              <a:latin typeface="Segoe UI"/>
              <a:ea typeface="+mn-ea"/>
              <a:cs typeface="Segoe UI"/>
            </a:endParaRP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Sep 30</a:t>
            </a:r>
            <a:r>
              <a:rPr kumimoji="0" lang="en-US" sz="1000" b="0" i="0" u="none" strike="noStrike" kern="1200" cap="none" spc="0" normalizeH="0" baseline="30000" noProof="0">
                <a:ln>
                  <a:noFill/>
                </a:ln>
                <a:solidFill>
                  <a:srgbClr val="000000"/>
                </a:solidFill>
                <a:effectLst/>
                <a:uLnTx/>
                <a:uFillTx/>
                <a:latin typeface="Segoe UI"/>
                <a:ea typeface="+mn-ea"/>
                <a:cs typeface="Segoe UI"/>
              </a:rPr>
              <a:t>th: </a:t>
            </a:r>
            <a:r>
              <a:rPr kumimoji="0" lang="en-US" sz="1000" b="0" i="0" u="none" strike="noStrike" kern="1200" cap="none" spc="0" normalizeH="0" baseline="0" noProof="0">
                <a:ln>
                  <a:noFill/>
                </a:ln>
                <a:solidFill>
                  <a:srgbClr val="000000"/>
                </a:solidFill>
                <a:effectLst/>
                <a:uLnTx/>
                <a:uFillTx/>
                <a:latin typeface="Segoe UI"/>
                <a:ea typeface="+mn-ea"/>
                <a:cs typeface="Segoe UI"/>
              </a:rPr>
              <a:t>ASIA: Register </a:t>
            </a:r>
            <a:r>
              <a:rPr kumimoji="0" lang="en-US" sz="1000" b="0" i="0" u="none" strike="noStrike" kern="1200" cap="none" spc="0" normalizeH="0" baseline="0" noProof="0">
                <a:ln>
                  <a:noFill/>
                </a:ln>
                <a:solidFill>
                  <a:srgbClr val="0070C0"/>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here</a:t>
            </a:r>
            <a:endParaRPr kumimoji="0" lang="en-US" sz="1000" b="0" i="0" u="none" strike="noStrike" kern="1200" cap="none" spc="0" normalizeH="0" baseline="0" noProof="0">
              <a:ln>
                <a:noFill/>
              </a:ln>
              <a:solidFill>
                <a:srgbClr val="0070C0"/>
              </a:solidFill>
              <a:effectLst/>
              <a:uLnTx/>
              <a:uFillTx/>
              <a:latin typeface="Segoe UI"/>
              <a:ea typeface="+mn-ea"/>
              <a:cs typeface="Segoe UI"/>
            </a:endParaRP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a:ea typeface="+mn-ea"/>
                <a:cs typeface="Segoe UI"/>
              </a:rPr>
              <a:t>Oct 2</a:t>
            </a:r>
            <a:r>
              <a:rPr kumimoji="0" lang="en-US" sz="1000" b="0" i="0" u="none" strike="noStrike" kern="1200" cap="none" spc="0" normalizeH="0" baseline="30000" noProof="0">
                <a:ln>
                  <a:noFill/>
                </a:ln>
                <a:solidFill>
                  <a:srgbClr val="000000"/>
                </a:solidFill>
                <a:effectLst/>
                <a:uLnTx/>
                <a:uFillTx/>
                <a:latin typeface="Segoe UI"/>
                <a:ea typeface="+mn-ea"/>
                <a:cs typeface="Segoe UI"/>
              </a:rPr>
              <a:t>nd</a:t>
            </a:r>
            <a:r>
              <a:rPr kumimoji="0" lang="en-US" sz="1000" b="0" i="0" u="none" strike="noStrike" kern="1200" cap="none" spc="0" normalizeH="0" baseline="0" noProof="0">
                <a:ln>
                  <a:noFill/>
                </a:ln>
                <a:solidFill>
                  <a:srgbClr val="000000"/>
                </a:solidFill>
                <a:effectLst/>
                <a:uLnTx/>
                <a:uFillTx/>
                <a:latin typeface="Segoe UI"/>
                <a:ea typeface="+mn-ea"/>
                <a:cs typeface="Segoe UI"/>
              </a:rPr>
              <a:t>: AMER: Register </a:t>
            </a:r>
            <a:r>
              <a:rPr kumimoji="0" lang="en-US" sz="1000" b="0" i="0" u="none" strike="noStrike" kern="1200" cap="none" spc="0" normalizeH="0" baseline="0" noProof="0">
                <a:ln>
                  <a:noFill/>
                </a:ln>
                <a:solidFill>
                  <a:srgbClr val="0070C0"/>
                </a:solidFill>
                <a:effectLst/>
                <a:uLnTx/>
                <a:uFillTx/>
                <a:latin typeface="Segoe UI"/>
                <a:ea typeface="+mn-ea"/>
                <a:cs typeface="Segoe UI"/>
                <a:hlinkClick r:id="rId6">
                  <a:extLst>
                    <a:ext uri="{A12FA001-AC4F-418D-AE19-62706E023703}">
                      <ahyp:hlinkClr xmlns:ahyp="http://schemas.microsoft.com/office/drawing/2018/hyperlinkcolor" val="tx"/>
                    </a:ext>
                  </a:extLst>
                </a:hlinkClick>
              </a:rPr>
              <a:t>here</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nvGrpSpPr>
          <p:cNvPr id="214" name="Group 213">
            <a:extLst>
              <a:ext uri="{FF2B5EF4-FFF2-40B4-BE49-F238E27FC236}">
                <a16:creationId xmlns:a16="http://schemas.microsoft.com/office/drawing/2014/main" id="{47835B4E-F4EB-D42A-EE3C-69ED1FE26BF7}"/>
              </a:ext>
              <a:ext uri="{C183D7F6-B498-43B3-948B-1728B52AA6E4}">
                <adec:decorative xmlns:adec="http://schemas.microsoft.com/office/drawing/2017/decorative" val="1"/>
              </a:ext>
            </a:extLst>
          </p:cNvPr>
          <p:cNvGrpSpPr/>
          <p:nvPr/>
        </p:nvGrpSpPr>
        <p:grpSpPr>
          <a:xfrm>
            <a:off x="10338503" y="1756799"/>
            <a:ext cx="541679" cy="443985"/>
            <a:chOff x="9985969" y="3030262"/>
            <a:chExt cx="744141" cy="632028"/>
          </a:xfrm>
          <a:solidFill>
            <a:schemeClr val="accent1"/>
          </a:solidFill>
        </p:grpSpPr>
        <p:pic>
          <p:nvPicPr>
            <p:cNvPr id="207" name="Graphic 206" descr="Gears outline">
              <a:extLst>
                <a:ext uri="{FF2B5EF4-FFF2-40B4-BE49-F238E27FC236}">
                  <a16:creationId xmlns:a16="http://schemas.microsoft.com/office/drawing/2014/main" id="{639AFB9A-BBDC-D887-86B0-698FA5F896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85969" y="3030262"/>
              <a:ext cx="599175" cy="599175"/>
            </a:xfrm>
            <a:prstGeom prst="rect">
              <a:avLst/>
            </a:prstGeom>
          </p:spPr>
        </p:pic>
        <p:pic>
          <p:nvPicPr>
            <p:cNvPr id="213" name="Graphic 212" descr="Stopwatch outline">
              <a:extLst>
                <a:ext uri="{FF2B5EF4-FFF2-40B4-BE49-F238E27FC236}">
                  <a16:creationId xmlns:a16="http://schemas.microsoft.com/office/drawing/2014/main" id="{62428295-3AC8-6C1F-697C-74FB7CF44F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20017" y="3252197"/>
              <a:ext cx="410093" cy="410093"/>
            </a:xfrm>
            <a:prstGeom prst="rect">
              <a:avLst/>
            </a:prstGeom>
          </p:spPr>
        </p:pic>
      </p:grpSp>
      <p:sp>
        <p:nvSpPr>
          <p:cNvPr id="4" name="TextBox 3">
            <a:extLst>
              <a:ext uri="{FF2B5EF4-FFF2-40B4-BE49-F238E27FC236}">
                <a16:creationId xmlns:a16="http://schemas.microsoft.com/office/drawing/2014/main" id="{2D5FF64E-D7CE-FCDF-2365-E544C2D9CD94}"/>
              </a:ext>
            </a:extLst>
          </p:cNvPr>
          <p:cNvSpPr txBox="1"/>
          <p:nvPr/>
        </p:nvSpPr>
        <p:spPr>
          <a:xfrm>
            <a:off x="3339500" y="6521778"/>
            <a:ext cx="5666874" cy="169277"/>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light" panose="020B0402040204020203" pitchFamily="34" charset="0"/>
                <a:ea typeface="+mn-ea"/>
                <a:cs typeface="Segoe UI Semilight" panose="020B0402040204020203" pitchFamily="34" charset="0"/>
              </a:rPr>
              <a:t>For additional information, please reach out to Deco Pinheiro |  decopin@microsoft.com </a:t>
            </a:r>
          </a:p>
        </p:txBody>
      </p:sp>
      <p:pic>
        <p:nvPicPr>
          <p:cNvPr id="6" name="Graphic 5" descr="Rocket outline">
            <a:extLst>
              <a:ext uri="{FF2B5EF4-FFF2-40B4-BE49-F238E27FC236}">
                <a16:creationId xmlns:a16="http://schemas.microsoft.com/office/drawing/2014/main" id="{761ADD23-1DB5-F9FF-F104-E07FDEA8B2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26045" y="4975702"/>
            <a:ext cx="340138" cy="362770"/>
          </a:xfrm>
          <a:prstGeom prst="rect">
            <a:avLst/>
          </a:prstGeom>
        </p:spPr>
      </p:pic>
      <p:pic>
        <p:nvPicPr>
          <p:cNvPr id="9" name="Graphic 8" descr="Users outline">
            <a:extLst>
              <a:ext uri="{FF2B5EF4-FFF2-40B4-BE49-F238E27FC236}">
                <a16:creationId xmlns:a16="http://schemas.microsoft.com/office/drawing/2014/main" id="{91601A91-8BB6-8517-3922-B79CC0FE78B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83332" y="275537"/>
            <a:ext cx="452020" cy="452020"/>
          </a:xfrm>
          <a:prstGeom prst="rect">
            <a:avLst/>
          </a:prstGeom>
        </p:spPr>
      </p:pic>
      <p:sp>
        <p:nvSpPr>
          <p:cNvPr id="5" name="Rectangle 4">
            <a:extLst>
              <a:ext uri="{FF2B5EF4-FFF2-40B4-BE49-F238E27FC236}">
                <a16:creationId xmlns:a16="http://schemas.microsoft.com/office/drawing/2014/main" id="{2D1299F0-781D-1DEC-6038-E3317A3C7D67}"/>
              </a:ext>
            </a:extLst>
          </p:cNvPr>
          <p:cNvSpPr/>
          <p:nvPr/>
        </p:nvSpPr>
        <p:spPr>
          <a:xfrm>
            <a:off x="9178794" y="3561945"/>
            <a:ext cx="2841141" cy="134926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CONTINUOS LEARNING</a:t>
            </a: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After taking the VILT, tap into the online training to revisit core concepts and deepen your mastery in delivering the AI Discovery Cards delivery to partners.</a:t>
            </a:r>
          </a:p>
          <a:p>
            <a:pPr marL="0" marR="0" lvl="0" indent="0" algn="ctr" defTabSz="913472" rtl="0" eaLnBrk="1" fontAlgn="auto" latinLnBrk="0" hangingPunct="1">
              <a:lnSpc>
                <a:spcPct val="100000"/>
              </a:lnSpc>
              <a:spcBef>
                <a:spcPts val="364"/>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Semibold"/>
                <a:ea typeface="+mn-ea"/>
                <a:cs typeface="Segoe UI Semibold"/>
                <a:hlinkClick r:id="rId15">
                  <a:extLst>
                    <a:ext uri="{A12FA001-AC4F-418D-AE19-62706E023703}">
                      <ahyp:hlinkClr xmlns:ahyp="http://schemas.microsoft.com/office/drawing/2018/hyperlinkcolor" val="tx"/>
                    </a:ext>
                  </a:extLst>
                </a:hlinkClick>
              </a:rPr>
              <a:t>Start online course here</a:t>
            </a:r>
            <a:r>
              <a:rPr kumimoji="0" lang="en-US" sz="1200" b="0" i="0" u="none" strike="noStrike" kern="1200" cap="none" spc="0" normalizeH="0" baseline="0" noProof="0">
                <a:ln>
                  <a:noFill/>
                </a:ln>
                <a:solidFill>
                  <a:srgbClr val="0070C0"/>
                </a:solidFill>
                <a:effectLst/>
                <a:uLnTx/>
                <a:uFillTx/>
                <a:latin typeface="Segoe UI Semibold"/>
                <a:ea typeface="+mn-ea"/>
                <a:cs typeface="Segoe UI Semibold"/>
              </a:rPr>
              <a:t> </a:t>
            </a:r>
            <a:r>
              <a:rPr kumimoji="0" lang="en-US" sz="1200" b="1" i="0" u="none" strike="noStrike" kern="1200" cap="none" spc="0" normalizeH="0" baseline="0" noProof="0">
                <a:ln>
                  <a:noFill/>
                </a:ln>
                <a:solidFill>
                  <a:srgbClr val="000000"/>
                </a:solidFill>
                <a:effectLst/>
                <a:uLnTx/>
                <a:uFillTx/>
                <a:latin typeface="Segoe UI Semibold"/>
                <a:ea typeface="+mn-ea"/>
                <a:cs typeface="Segoe UI Semibold"/>
              </a:rPr>
              <a:t>~</a:t>
            </a:r>
            <a:r>
              <a:rPr kumimoji="0" lang="en-US" sz="1200" b="0" i="0" u="none" strike="noStrike" kern="1200" cap="none" spc="0" normalizeH="0" baseline="0" noProof="0">
                <a:ln>
                  <a:noFill/>
                </a:ln>
                <a:solidFill>
                  <a:srgbClr val="000000"/>
                </a:solidFill>
                <a:effectLst/>
                <a:uLnTx/>
                <a:uFillTx/>
                <a:latin typeface="Segoe UI Semibold"/>
                <a:ea typeface="+mn-ea"/>
                <a:cs typeface="Segoe UI Semibold"/>
              </a:rPr>
              <a:t>1 hour</a:t>
            </a:r>
          </a:p>
        </p:txBody>
      </p:sp>
      <p:pic>
        <p:nvPicPr>
          <p:cNvPr id="13" name="Graphic 12" descr="Document outline">
            <a:extLst>
              <a:ext uri="{FF2B5EF4-FFF2-40B4-BE49-F238E27FC236}">
                <a16:creationId xmlns:a16="http://schemas.microsoft.com/office/drawing/2014/main" id="{6A5E7188-F734-6119-8C59-CCC305C048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472271" y="3176068"/>
            <a:ext cx="405413" cy="405413"/>
          </a:xfrm>
          <a:prstGeom prst="rect">
            <a:avLst/>
          </a:prstGeom>
        </p:spPr>
      </p:pic>
      <p:pic>
        <p:nvPicPr>
          <p:cNvPr id="1026" name="Picture 2" descr="GPS AI Discovery Cards Workshop badge image. Experience. Advanced level. Issued by Microsoft Global Partner Solutions (GPS)">
            <a:extLst>
              <a:ext uri="{FF2B5EF4-FFF2-40B4-BE49-F238E27FC236}">
                <a16:creationId xmlns:a16="http://schemas.microsoft.com/office/drawing/2014/main" id="{349D020F-24C9-5AA2-75C9-5BBCBE91AC7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20278" y="81463"/>
            <a:ext cx="1307819" cy="130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004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82FC3-D608-5577-03FD-364A33530F30}"/>
            </a:ext>
          </a:extLst>
        </p:cNvPr>
        <p:cNvGrpSpPr/>
        <p:nvPr/>
      </p:nvGrpSpPr>
      <p:grpSpPr>
        <a:xfrm>
          <a:off x="0" y="0"/>
          <a:ext cx="0" cy="0"/>
          <a:chOff x="0" y="0"/>
          <a:chExt cx="0" cy="0"/>
        </a:xfrm>
      </p:grpSpPr>
      <p:sp>
        <p:nvSpPr>
          <p:cNvPr id="17" name="Rectangle">
            <a:extLst>
              <a:ext uri="{FF2B5EF4-FFF2-40B4-BE49-F238E27FC236}">
                <a16:creationId xmlns:a16="http://schemas.microsoft.com/office/drawing/2014/main" id="{23B5774D-23D1-217C-A3CF-00BB85B623B3}"/>
              </a:ext>
            </a:extLst>
          </p:cNvPr>
          <p:cNvSpPr/>
          <p:nvPr/>
        </p:nvSpPr>
        <p:spPr>
          <a:xfrm>
            <a:off x="177800" y="6331972"/>
            <a:ext cx="1632149" cy="392257"/>
          </a:xfrm>
          <a:prstGeom prst="rect">
            <a:avLst/>
          </a:prstGeom>
          <a:solidFill>
            <a:srgbClr val="FEFCFF"/>
          </a:solidFill>
          <a:ln w="12700">
            <a:miter lim="400000"/>
          </a:ln>
        </p:spPr>
        <p:txBody>
          <a:bodyPr lIns="35719" tIns="35719" rIns="35719" bIns="35719" anchor="ctr"/>
          <a:lstStyle/>
          <a:p>
            <a:pPr algn="ctr" defTabSz="292100" hangingPunct="0">
              <a:defRPr sz="3200">
                <a:solidFill>
                  <a:srgbClr val="FFFFFF"/>
                </a:solidFill>
                <a:latin typeface="+mn-lt"/>
                <a:ea typeface="+mn-ea"/>
                <a:cs typeface="+mn-cs"/>
                <a:sym typeface="Helvetica Light"/>
              </a:defRPr>
            </a:pPr>
            <a:endParaRPr sz="1600" kern="0">
              <a:solidFill>
                <a:srgbClr val="FFFFFF"/>
              </a:solidFill>
              <a:latin typeface="Helvetica Light"/>
              <a:sym typeface="Helvetica Light"/>
            </a:endParaRPr>
          </a:p>
        </p:txBody>
      </p:sp>
      <p:sp>
        <p:nvSpPr>
          <p:cNvPr id="18" name="Jake’s Magic Laundry Service">
            <a:extLst>
              <a:ext uri="{FF2B5EF4-FFF2-40B4-BE49-F238E27FC236}">
                <a16:creationId xmlns:a16="http://schemas.microsoft.com/office/drawing/2014/main" id="{E4CDFE34-B7F4-4987-2E9F-5CB8E3693873}"/>
              </a:ext>
            </a:extLst>
          </p:cNvPr>
          <p:cNvSpPr txBox="1"/>
          <p:nvPr/>
        </p:nvSpPr>
        <p:spPr>
          <a:xfrm>
            <a:off x="135287" y="541246"/>
            <a:ext cx="10459199" cy="515334"/>
          </a:xfrm>
          <a:prstGeom prst="rect">
            <a:avLst/>
          </a:prstGeom>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vert="horz" lIns="91440" tIns="45720" rIns="91440" bIns="45720" rtlCol="0" anchor="ctr">
            <a:noAutofit/>
          </a:bodyPr>
          <a:lstStyle>
            <a:defPPr>
              <a:defRPr lang="en-US"/>
            </a:defPPr>
            <a:lvl1pPr marR="0" lvl="0" indent="0" fontAlgn="auto">
              <a:lnSpc>
                <a:spcPct val="90000"/>
              </a:lnSpc>
              <a:spcBef>
                <a:spcPct val="0"/>
              </a:spcBef>
              <a:spcAft>
                <a:spcPts val="0"/>
              </a:spcAft>
              <a:buClrTx/>
              <a:buSzTx/>
              <a:buFontTx/>
              <a:buNone/>
              <a:tabLst/>
              <a:defRPr kumimoji="0" sz="3200" b="0" i="0" u="none" strike="noStrike" cap="none" spc="0" normalizeH="0" baseline="0">
                <a:ln>
                  <a:noFill/>
                </a:ln>
                <a:solidFill>
                  <a:srgbClr val="0078D4"/>
                </a:solidFill>
                <a:effectLst/>
                <a:uLnTx/>
                <a:uFillTx/>
                <a:latin typeface="Segoe UI Semibold" panose="020B0702040204020203" pitchFamily="34" charset="0"/>
                <a:ea typeface="+mj-lt"/>
                <a:cs typeface="Segoe UI Semibold" panose="020B0702040204020203" pitchFamily="34" charset="0"/>
              </a:defRPr>
            </a:lvl1pPr>
          </a:lstStyle>
          <a:p>
            <a:r>
              <a:rPr lang="en-US"/>
              <a:t>Example map | </a:t>
            </a:r>
            <a:r>
              <a:rPr lang="de-DE"/>
              <a:t>Talent acquisition</a:t>
            </a:r>
            <a:endParaRPr/>
          </a:p>
        </p:txBody>
      </p:sp>
      <p:sp>
        <p:nvSpPr>
          <p:cNvPr id="19" name="Marketing…">
            <a:extLst>
              <a:ext uri="{FF2B5EF4-FFF2-40B4-BE49-F238E27FC236}">
                <a16:creationId xmlns:a16="http://schemas.microsoft.com/office/drawing/2014/main" id="{7132404F-75A0-9C43-EEEE-DE3889751196}"/>
              </a:ext>
            </a:extLst>
          </p:cNvPr>
          <p:cNvSpPr txBox="1"/>
          <p:nvPr/>
        </p:nvSpPr>
        <p:spPr>
          <a:xfrm>
            <a:off x="1327110" y="2460685"/>
            <a:ext cx="1243229" cy="5645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600" kern="0">
                <a:solidFill>
                  <a:srgbClr val="000000"/>
                </a:solidFill>
                <a:latin typeface="Chalkboard SE Bold"/>
                <a:sym typeface="Chalkboard SE Bold"/>
              </a:rPr>
              <a:t>Job posting creation</a:t>
            </a:r>
          </a:p>
        </p:txBody>
      </p:sp>
      <p:sp>
        <p:nvSpPr>
          <p:cNvPr id="21" name="Marketing…">
            <a:extLst>
              <a:ext uri="{FF2B5EF4-FFF2-40B4-BE49-F238E27FC236}">
                <a16:creationId xmlns:a16="http://schemas.microsoft.com/office/drawing/2014/main" id="{1241A866-667A-7A83-000C-A8FD2F743DED}"/>
              </a:ext>
            </a:extLst>
          </p:cNvPr>
          <p:cNvSpPr txBox="1"/>
          <p:nvPr/>
        </p:nvSpPr>
        <p:spPr>
          <a:xfrm>
            <a:off x="3373150" y="2460685"/>
            <a:ext cx="1243229" cy="5645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600" kern="0">
                <a:solidFill>
                  <a:srgbClr val="000000"/>
                </a:solidFill>
                <a:latin typeface="Chalkboard SE Bold"/>
                <a:sym typeface="Chalkboard SE Bold"/>
              </a:rPr>
              <a:t>Contact phase</a:t>
            </a:r>
          </a:p>
        </p:txBody>
      </p:sp>
      <p:sp>
        <p:nvSpPr>
          <p:cNvPr id="22" name="Marketing…">
            <a:extLst>
              <a:ext uri="{FF2B5EF4-FFF2-40B4-BE49-F238E27FC236}">
                <a16:creationId xmlns:a16="http://schemas.microsoft.com/office/drawing/2014/main" id="{880ED68E-687D-7CD5-BB8D-D09A44DB6834}"/>
              </a:ext>
            </a:extLst>
          </p:cNvPr>
          <p:cNvSpPr txBox="1"/>
          <p:nvPr/>
        </p:nvSpPr>
        <p:spPr>
          <a:xfrm>
            <a:off x="5419190" y="2460685"/>
            <a:ext cx="1243229" cy="5645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600" kern="0">
                <a:solidFill>
                  <a:srgbClr val="000000"/>
                </a:solidFill>
                <a:latin typeface="Chalkboard SE Bold"/>
                <a:sym typeface="Chalkboard SE Bold"/>
              </a:rPr>
              <a:t>Screening phase</a:t>
            </a:r>
          </a:p>
        </p:txBody>
      </p:sp>
      <p:sp>
        <p:nvSpPr>
          <p:cNvPr id="34" name="Marketing…">
            <a:extLst>
              <a:ext uri="{FF2B5EF4-FFF2-40B4-BE49-F238E27FC236}">
                <a16:creationId xmlns:a16="http://schemas.microsoft.com/office/drawing/2014/main" id="{EDFB5155-1643-5715-B4B2-8110DA17D81C}"/>
              </a:ext>
            </a:extLst>
          </p:cNvPr>
          <p:cNvSpPr txBox="1"/>
          <p:nvPr/>
        </p:nvSpPr>
        <p:spPr>
          <a:xfrm>
            <a:off x="7465230" y="2460685"/>
            <a:ext cx="1243229" cy="5645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600" kern="0">
                <a:solidFill>
                  <a:srgbClr val="000000"/>
                </a:solidFill>
                <a:latin typeface="Chalkboard SE Bold"/>
                <a:sym typeface="Chalkboard SE Bold"/>
              </a:rPr>
              <a:t>Interview phase</a:t>
            </a:r>
          </a:p>
        </p:txBody>
      </p:sp>
      <p:sp>
        <p:nvSpPr>
          <p:cNvPr id="35" name="Marketing…">
            <a:extLst>
              <a:ext uri="{FF2B5EF4-FFF2-40B4-BE49-F238E27FC236}">
                <a16:creationId xmlns:a16="http://schemas.microsoft.com/office/drawing/2014/main" id="{228795AE-113A-A7B0-1DAA-30FE869BE1EA}"/>
              </a:ext>
            </a:extLst>
          </p:cNvPr>
          <p:cNvSpPr txBox="1"/>
          <p:nvPr/>
        </p:nvSpPr>
        <p:spPr>
          <a:xfrm>
            <a:off x="9511269" y="2460685"/>
            <a:ext cx="1384052" cy="56457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600" kern="0">
                <a:solidFill>
                  <a:srgbClr val="000000"/>
                </a:solidFill>
                <a:latin typeface="Chalkboard SE Bold"/>
                <a:sym typeface="Chalkboard SE Bold"/>
              </a:rPr>
              <a:t>Post-Interview phase</a:t>
            </a:r>
          </a:p>
        </p:txBody>
      </p:sp>
      <p:sp>
        <p:nvSpPr>
          <p:cNvPr id="36" name="Marketing…">
            <a:extLst>
              <a:ext uri="{FF2B5EF4-FFF2-40B4-BE49-F238E27FC236}">
                <a16:creationId xmlns:a16="http://schemas.microsoft.com/office/drawing/2014/main" id="{485C22F1-258D-0EC9-EA73-56BB3B212846}"/>
              </a:ext>
            </a:extLst>
          </p:cNvPr>
          <p:cNvSpPr txBox="1"/>
          <p:nvPr/>
        </p:nvSpPr>
        <p:spPr>
          <a:xfrm>
            <a:off x="1154542" y="4844807"/>
            <a:ext cx="1604315" cy="256802"/>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de-DE" sz="1200">
                <a:latin typeface="Segoe UI" panose="020B0502040204020203" pitchFamily="34" charset="0"/>
                <a:cs typeface="Segoe UI" panose="020B0502040204020203" pitchFamily="34" charset="0"/>
              </a:rPr>
              <a:t>Job posting views</a:t>
            </a:r>
          </a:p>
        </p:txBody>
      </p:sp>
      <p:sp>
        <p:nvSpPr>
          <p:cNvPr id="37" name="Marketing…">
            <a:extLst>
              <a:ext uri="{FF2B5EF4-FFF2-40B4-BE49-F238E27FC236}">
                <a16:creationId xmlns:a16="http://schemas.microsoft.com/office/drawing/2014/main" id="{5E4E9503-2018-6408-F548-179C8671EEF4}"/>
              </a:ext>
            </a:extLst>
          </p:cNvPr>
          <p:cNvSpPr txBox="1"/>
          <p:nvPr/>
        </p:nvSpPr>
        <p:spPr>
          <a:xfrm>
            <a:off x="5298987" y="4126516"/>
            <a:ext cx="1604315" cy="441468"/>
          </a:xfrm>
          <a:prstGeom prst="rect">
            <a:avLst/>
          </a:prstGeom>
          <a:ln w="12700">
            <a:solidFill>
              <a:schemeClr val="tx1">
                <a:lumMod val="50000"/>
                <a:lumOff val="5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de-DE" sz="1200">
                <a:latin typeface="Segoe UI" panose="020B0502040204020203" pitchFamily="34" charset="0"/>
                <a:cs typeface="Segoe UI" panose="020B0502040204020203" pitchFamily="34" charset="0"/>
              </a:rPr>
              <a:t>Pre-screening for shortlist</a:t>
            </a:r>
            <a:endParaRPr lang="en-US" sz="1200">
              <a:latin typeface="Segoe UI" panose="020B0502040204020203" pitchFamily="34" charset="0"/>
              <a:cs typeface="Segoe UI" panose="020B0502040204020203" pitchFamily="34" charset="0"/>
              <a:sym typeface="Chalkboard SE Bold"/>
            </a:endParaRPr>
          </a:p>
        </p:txBody>
      </p:sp>
      <p:sp>
        <p:nvSpPr>
          <p:cNvPr id="38" name="Marketing…">
            <a:extLst>
              <a:ext uri="{FF2B5EF4-FFF2-40B4-BE49-F238E27FC236}">
                <a16:creationId xmlns:a16="http://schemas.microsoft.com/office/drawing/2014/main" id="{6529E550-DF57-6029-ED76-090442D9E49A}"/>
              </a:ext>
            </a:extLst>
          </p:cNvPr>
          <p:cNvSpPr txBox="1"/>
          <p:nvPr/>
        </p:nvSpPr>
        <p:spPr>
          <a:xfrm>
            <a:off x="7361761" y="3174985"/>
            <a:ext cx="1604315" cy="626133"/>
          </a:xfrm>
          <a:prstGeom prst="rect">
            <a:avLst/>
          </a:prstGeom>
          <a:ln w="12700">
            <a:solidFill>
              <a:schemeClr val="tx1">
                <a:lumMod val="50000"/>
                <a:lumOff val="5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Provide feedback to candidates not shortlisted</a:t>
            </a:r>
            <a:endParaRPr lang="en-US" sz="1200">
              <a:latin typeface="Segoe UI" panose="020B0502040204020203" pitchFamily="34" charset="0"/>
              <a:cs typeface="Segoe UI" panose="020B0502040204020203" pitchFamily="34" charset="0"/>
              <a:sym typeface="Chalkboard SE Bold"/>
            </a:endParaRPr>
          </a:p>
        </p:txBody>
      </p:sp>
      <p:sp>
        <p:nvSpPr>
          <p:cNvPr id="39" name="Marketing…">
            <a:extLst>
              <a:ext uri="{FF2B5EF4-FFF2-40B4-BE49-F238E27FC236}">
                <a16:creationId xmlns:a16="http://schemas.microsoft.com/office/drawing/2014/main" id="{75EBCE0B-3A1C-7139-2DC9-9718D934C589}"/>
              </a:ext>
            </a:extLst>
          </p:cNvPr>
          <p:cNvSpPr txBox="1"/>
          <p:nvPr/>
        </p:nvSpPr>
        <p:spPr>
          <a:xfrm>
            <a:off x="9429824" y="3267318"/>
            <a:ext cx="1604753" cy="626133"/>
          </a:xfrm>
          <a:prstGeom prst="rect">
            <a:avLst/>
          </a:prstGeom>
          <a:ln w="12700">
            <a:solidFill>
              <a:schemeClr val="tx1">
                <a:lumMod val="50000"/>
                <a:lumOff val="5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Evaluate candidates based on their interview performance</a:t>
            </a:r>
          </a:p>
        </p:txBody>
      </p:sp>
      <p:sp>
        <p:nvSpPr>
          <p:cNvPr id="40" name="Marketing…">
            <a:extLst>
              <a:ext uri="{FF2B5EF4-FFF2-40B4-BE49-F238E27FC236}">
                <a16:creationId xmlns:a16="http://schemas.microsoft.com/office/drawing/2014/main" id="{14BEF47E-9293-3AB7-4DEC-A5E5F1A13B9B}"/>
              </a:ext>
            </a:extLst>
          </p:cNvPr>
          <p:cNvSpPr txBox="1"/>
          <p:nvPr/>
        </p:nvSpPr>
        <p:spPr>
          <a:xfrm>
            <a:off x="3225561" y="3174985"/>
            <a:ext cx="1604315" cy="441468"/>
          </a:xfrm>
          <a:prstGeom prst="rect">
            <a:avLst/>
          </a:prstGeom>
          <a:ln w="12700">
            <a:solidFill>
              <a:schemeClr val="tx1">
                <a:lumMod val="50000"/>
                <a:lumOff val="5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de-DE" sz="1200">
                <a:latin typeface="Segoe UI" panose="020B0502040204020203" pitchFamily="34" charset="0"/>
                <a:cs typeface="Segoe UI" panose="020B0502040204020203" pitchFamily="34" charset="0"/>
              </a:rPr>
              <a:t>Contact potential candidates</a:t>
            </a:r>
            <a:endParaRPr lang="en-US" sz="1200">
              <a:latin typeface="Segoe UI" panose="020B0502040204020203" pitchFamily="34" charset="0"/>
              <a:cs typeface="Segoe UI" panose="020B0502040204020203" pitchFamily="34" charset="0"/>
              <a:sym typeface="Chalkboard SE Bold"/>
            </a:endParaRPr>
          </a:p>
        </p:txBody>
      </p:sp>
      <p:sp>
        <p:nvSpPr>
          <p:cNvPr id="41" name="Marketing…">
            <a:extLst>
              <a:ext uri="{FF2B5EF4-FFF2-40B4-BE49-F238E27FC236}">
                <a16:creationId xmlns:a16="http://schemas.microsoft.com/office/drawing/2014/main" id="{2B37663C-81B8-C20A-6BC0-05AA339894C9}"/>
              </a:ext>
            </a:extLst>
          </p:cNvPr>
          <p:cNvSpPr txBox="1"/>
          <p:nvPr/>
        </p:nvSpPr>
        <p:spPr>
          <a:xfrm>
            <a:off x="5293661" y="3174985"/>
            <a:ext cx="1604315" cy="810799"/>
          </a:xfrm>
          <a:prstGeom prst="rect">
            <a:avLst/>
          </a:prstGeom>
          <a:ln w="12700">
            <a:solidFill>
              <a:schemeClr val="tx1">
                <a:lumMod val="50000"/>
                <a:lumOff val="5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Acknowledge information from candidates, outline next steps</a:t>
            </a:r>
            <a:endParaRPr lang="en-US" sz="1200">
              <a:latin typeface="Segoe UI" panose="020B0502040204020203" pitchFamily="34" charset="0"/>
              <a:cs typeface="Segoe UI" panose="020B0502040204020203" pitchFamily="34" charset="0"/>
              <a:sym typeface="Chalkboard SE Bold"/>
            </a:endParaRPr>
          </a:p>
        </p:txBody>
      </p:sp>
      <p:sp>
        <p:nvSpPr>
          <p:cNvPr id="42" name="Marketing…">
            <a:extLst>
              <a:ext uri="{FF2B5EF4-FFF2-40B4-BE49-F238E27FC236}">
                <a16:creationId xmlns:a16="http://schemas.microsoft.com/office/drawing/2014/main" id="{36D6BF14-B105-61E5-8E7F-BC1214EBC773}"/>
              </a:ext>
            </a:extLst>
          </p:cNvPr>
          <p:cNvSpPr txBox="1"/>
          <p:nvPr/>
        </p:nvSpPr>
        <p:spPr>
          <a:xfrm>
            <a:off x="7380539" y="3943592"/>
            <a:ext cx="1604315" cy="590066"/>
          </a:xfrm>
          <a:prstGeom prst="rect">
            <a:avLst/>
          </a:prstGeom>
          <a:ln w="12700">
            <a:solidFill>
              <a:schemeClr val="tx1">
                <a:lumMod val="50000"/>
                <a:lumOff val="5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0"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Schedule interview with candidates, hiring manager, HR, peers</a:t>
            </a:r>
            <a:endParaRPr lang="en-US" sz="1200">
              <a:latin typeface="Segoe UI" panose="020B0502040204020203" pitchFamily="34" charset="0"/>
              <a:cs typeface="Segoe UI" panose="020B0502040204020203" pitchFamily="34" charset="0"/>
              <a:sym typeface="Chalkboard SE Bold"/>
            </a:endParaRPr>
          </a:p>
        </p:txBody>
      </p:sp>
      <p:sp>
        <p:nvSpPr>
          <p:cNvPr id="43" name="Marketing…">
            <a:extLst>
              <a:ext uri="{FF2B5EF4-FFF2-40B4-BE49-F238E27FC236}">
                <a16:creationId xmlns:a16="http://schemas.microsoft.com/office/drawing/2014/main" id="{8D378735-7D0E-7E58-C152-2F9D6577106A}"/>
              </a:ext>
            </a:extLst>
          </p:cNvPr>
          <p:cNvSpPr txBox="1"/>
          <p:nvPr/>
        </p:nvSpPr>
        <p:spPr>
          <a:xfrm>
            <a:off x="9452074" y="4194999"/>
            <a:ext cx="1604753" cy="441468"/>
          </a:xfrm>
          <a:prstGeom prst="rect">
            <a:avLst/>
          </a:prstGeom>
          <a:ln w="12700">
            <a:solidFill>
              <a:schemeClr val="tx1">
                <a:lumMod val="50000"/>
                <a:lumOff val="5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Update candidates on the interview outcome</a:t>
            </a:r>
          </a:p>
        </p:txBody>
      </p:sp>
      <p:sp>
        <p:nvSpPr>
          <p:cNvPr id="44" name="Marketing…">
            <a:extLst>
              <a:ext uri="{FF2B5EF4-FFF2-40B4-BE49-F238E27FC236}">
                <a16:creationId xmlns:a16="http://schemas.microsoft.com/office/drawing/2014/main" id="{EF70F42B-FC6B-0EDB-32B4-005F93F8419C}"/>
              </a:ext>
            </a:extLst>
          </p:cNvPr>
          <p:cNvSpPr txBox="1"/>
          <p:nvPr/>
        </p:nvSpPr>
        <p:spPr>
          <a:xfrm>
            <a:off x="1154542" y="3174985"/>
            <a:ext cx="1604315" cy="441468"/>
          </a:xfrm>
          <a:prstGeom prst="rect">
            <a:avLst/>
          </a:prstGeom>
          <a:ln w="12700">
            <a:solidFill>
              <a:schemeClr val="tx1">
                <a:lumMod val="50000"/>
                <a:lumOff val="50000"/>
              </a:schemeClr>
            </a:solid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Post on job boards and company website</a:t>
            </a:r>
            <a:endParaRPr lang="en-US" sz="1200">
              <a:latin typeface="Segoe UI" panose="020B0502040204020203" pitchFamily="34" charset="0"/>
              <a:cs typeface="Segoe UI" panose="020B0502040204020203" pitchFamily="34" charset="0"/>
              <a:sym typeface="Chalkboard SE Bold"/>
            </a:endParaRPr>
          </a:p>
        </p:txBody>
      </p:sp>
      <p:sp>
        <p:nvSpPr>
          <p:cNvPr id="45" name="Marketing…">
            <a:extLst>
              <a:ext uri="{FF2B5EF4-FFF2-40B4-BE49-F238E27FC236}">
                <a16:creationId xmlns:a16="http://schemas.microsoft.com/office/drawing/2014/main" id="{537876A8-CCEC-C31B-2AB8-F25B30A4D455}"/>
              </a:ext>
            </a:extLst>
          </p:cNvPr>
          <p:cNvSpPr txBox="1"/>
          <p:nvPr/>
        </p:nvSpPr>
        <p:spPr>
          <a:xfrm>
            <a:off x="1154542" y="5182301"/>
            <a:ext cx="1604315" cy="626133"/>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Application rate: % of job postings that result in applications</a:t>
            </a:r>
          </a:p>
        </p:txBody>
      </p:sp>
      <p:sp>
        <p:nvSpPr>
          <p:cNvPr id="46" name="Marketing…">
            <a:extLst>
              <a:ext uri="{FF2B5EF4-FFF2-40B4-BE49-F238E27FC236}">
                <a16:creationId xmlns:a16="http://schemas.microsoft.com/office/drawing/2014/main" id="{AD3DCE17-65F0-AED5-2213-850C57960AB3}"/>
              </a:ext>
            </a:extLst>
          </p:cNvPr>
          <p:cNvSpPr txBox="1"/>
          <p:nvPr/>
        </p:nvSpPr>
        <p:spPr>
          <a:xfrm>
            <a:off x="3229025" y="4844807"/>
            <a:ext cx="1604315" cy="256802"/>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de-DE" sz="1200">
                <a:latin typeface="Segoe UI" panose="020B0502040204020203" pitchFamily="34" charset="0"/>
                <a:cs typeface="Segoe UI" panose="020B0502040204020203" pitchFamily="34" charset="0"/>
              </a:rPr>
              <a:t># </a:t>
            </a:r>
            <a:r>
              <a:rPr lang="de-DE" sz="1200" err="1">
                <a:latin typeface="Segoe UI" panose="020B0502040204020203" pitchFamily="34" charset="0"/>
                <a:cs typeface="Segoe UI" panose="020B0502040204020203" pitchFamily="34" charset="0"/>
              </a:rPr>
              <a:t>of</a:t>
            </a:r>
            <a:r>
              <a:rPr lang="de-DE" sz="1200">
                <a:latin typeface="Segoe UI" panose="020B0502040204020203" pitchFamily="34" charset="0"/>
                <a:cs typeface="Segoe UI" panose="020B0502040204020203" pitchFamily="34" charset="0"/>
              </a:rPr>
              <a:t> </a:t>
            </a:r>
            <a:r>
              <a:rPr lang="de-DE" sz="1200" err="1">
                <a:latin typeface="Segoe UI" panose="020B0502040204020203" pitchFamily="34" charset="0"/>
                <a:cs typeface="Segoe UI" panose="020B0502040204020203" pitchFamily="34" charset="0"/>
              </a:rPr>
              <a:t>contacts</a:t>
            </a:r>
            <a:endParaRPr lang="de-DE" sz="1200">
              <a:latin typeface="Segoe UI" panose="020B0502040204020203" pitchFamily="34" charset="0"/>
              <a:cs typeface="Segoe UI" panose="020B0502040204020203" pitchFamily="34" charset="0"/>
            </a:endParaRPr>
          </a:p>
        </p:txBody>
      </p:sp>
      <p:sp>
        <p:nvSpPr>
          <p:cNvPr id="47" name="Marketing…">
            <a:extLst>
              <a:ext uri="{FF2B5EF4-FFF2-40B4-BE49-F238E27FC236}">
                <a16:creationId xmlns:a16="http://schemas.microsoft.com/office/drawing/2014/main" id="{865D8C80-4AC8-D601-6E7E-5D23F5B220DD}"/>
              </a:ext>
            </a:extLst>
          </p:cNvPr>
          <p:cNvSpPr txBox="1"/>
          <p:nvPr/>
        </p:nvSpPr>
        <p:spPr>
          <a:xfrm>
            <a:off x="5303508" y="4844807"/>
            <a:ext cx="1604315" cy="256802"/>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Response rate</a:t>
            </a:r>
          </a:p>
        </p:txBody>
      </p:sp>
      <p:sp>
        <p:nvSpPr>
          <p:cNvPr id="48" name="Marketing…">
            <a:extLst>
              <a:ext uri="{FF2B5EF4-FFF2-40B4-BE49-F238E27FC236}">
                <a16:creationId xmlns:a16="http://schemas.microsoft.com/office/drawing/2014/main" id="{A5E62F41-92D9-4A9E-411E-8CCAF33730D6}"/>
              </a:ext>
            </a:extLst>
          </p:cNvPr>
          <p:cNvSpPr txBox="1"/>
          <p:nvPr/>
        </p:nvSpPr>
        <p:spPr>
          <a:xfrm>
            <a:off x="5318911" y="5170592"/>
            <a:ext cx="1604315" cy="626133"/>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Time to </a:t>
            </a:r>
            <a:br>
              <a:rPr lang="en-US" sz="1200">
                <a:latin typeface="Segoe UI" panose="020B0502040204020203" pitchFamily="34" charset="0"/>
                <a:cs typeface="Segoe UI" panose="020B0502040204020203" pitchFamily="34" charset="0"/>
              </a:rPr>
            </a:br>
            <a:r>
              <a:rPr lang="en-US" sz="1200">
                <a:latin typeface="Segoe UI" panose="020B0502040204020203" pitchFamily="34" charset="0"/>
                <a:cs typeface="Segoe UI" panose="020B0502040204020203" pitchFamily="34" charset="0"/>
              </a:rPr>
              <a:t>screen </a:t>
            </a:r>
            <a:br>
              <a:rPr lang="en-US" sz="1200">
                <a:latin typeface="Segoe UI" panose="020B0502040204020203" pitchFamily="34" charset="0"/>
                <a:cs typeface="Segoe UI" panose="020B0502040204020203" pitchFamily="34" charset="0"/>
              </a:rPr>
            </a:br>
            <a:r>
              <a:rPr lang="en-US" sz="1200">
                <a:latin typeface="Segoe UI" panose="020B0502040204020203" pitchFamily="34" charset="0"/>
                <a:cs typeface="Segoe UI" panose="020B0502040204020203" pitchFamily="34" charset="0"/>
              </a:rPr>
              <a:t>and assess</a:t>
            </a:r>
          </a:p>
        </p:txBody>
      </p:sp>
      <p:sp>
        <p:nvSpPr>
          <p:cNvPr id="49" name="Marketing…">
            <a:extLst>
              <a:ext uri="{FF2B5EF4-FFF2-40B4-BE49-F238E27FC236}">
                <a16:creationId xmlns:a16="http://schemas.microsoft.com/office/drawing/2014/main" id="{1CB7945D-8A70-07DD-4F28-1266EB5235F1}"/>
              </a:ext>
            </a:extLst>
          </p:cNvPr>
          <p:cNvSpPr txBox="1"/>
          <p:nvPr/>
        </p:nvSpPr>
        <p:spPr>
          <a:xfrm>
            <a:off x="7377991" y="4844807"/>
            <a:ext cx="1604315" cy="441468"/>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 of candidates shortlisted</a:t>
            </a:r>
          </a:p>
        </p:txBody>
      </p:sp>
      <p:sp>
        <p:nvSpPr>
          <p:cNvPr id="50" name="Marketing…">
            <a:extLst>
              <a:ext uri="{FF2B5EF4-FFF2-40B4-BE49-F238E27FC236}">
                <a16:creationId xmlns:a16="http://schemas.microsoft.com/office/drawing/2014/main" id="{AC626DC3-4846-3F26-6180-1AA3C8DC7F7E}"/>
              </a:ext>
            </a:extLst>
          </p:cNvPr>
          <p:cNvSpPr txBox="1"/>
          <p:nvPr/>
        </p:nvSpPr>
        <p:spPr>
          <a:xfrm>
            <a:off x="7383350" y="5360953"/>
            <a:ext cx="1604315" cy="441468"/>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Time to </a:t>
            </a:r>
            <a:br>
              <a:rPr lang="en-US" sz="1200">
                <a:latin typeface="Segoe UI" panose="020B0502040204020203" pitchFamily="34" charset="0"/>
                <a:cs typeface="Segoe UI" panose="020B0502040204020203" pitchFamily="34" charset="0"/>
              </a:rPr>
            </a:br>
            <a:r>
              <a:rPr lang="en-US" sz="1200">
                <a:latin typeface="Segoe UI" panose="020B0502040204020203" pitchFamily="34" charset="0"/>
                <a:cs typeface="Segoe UI" panose="020B0502040204020203" pitchFamily="34" charset="0"/>
              </a:rPr>
              <a:t>schedule</a:t>
            </a:r>
          </a:p>
        </p:txBody>
      </p:sp>
      <p:sp>
        <p:nvSpPr>
          <p:cNvPr id="51" name="Marketing…">
            <a:extLst>
              <a:ext uri="{FF2B5EF4-FFF2-40B4-BE49-F238E27FC236}">
                <a16:creationId xmlns:a16="http://schemas.microsoft.com/office/drawing/2014/main" id="{0158B0A1-DE83-AFF5-E1D8-0517E0B23196}"/>
              </a:ext>
            </a:extLst>
          </p:cNvPr>
          <p:cNvSpPr txBox="1"/>
          <p:nvPr/>
        </p:nvSpPr>
        <p:spPr>
          <a:xfrm>
            <a:off x="7385693" y="5877098"/>
            <a:ext cx="1604315" cy="256802"/>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Attendance rate</a:t>
            </a:r>
          </a:p>
        </p:txBody>
      </p:sp>
      <p:sp>
        <p:nvSpPr>
          <p:cNvPr id="52" name="Marketing…">
            <a:extLst>
              <a:ext uri="{FF2B5EF4-FFF2-40B4-BE49-F238E27FC236}">
                <a16:creationId xmlns:a16="http://schemas.microsoft.com/office/drawing/2014/main" id="{1078B45A-01A4-526E-1120-0272F066D0AD}"/>
              </a:ext>
            </a:extLst>
          </p:cNvPr>
          <p:cNvSpPr txBox="1"/>
          <p:nvPr/>
        </p:nvSpPr>
        <p:spPr>
          <a:xfrm>
            <a:off x="9452474" y="4844807"/>
            <a:ext cx="1604315" cy="441468"/>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Interview to </a:t>
            </a:r>
            <a:br>
              <a:rPr lang="en-US" sz="1200">
                <a:latin typeface="Segoe UI" panose="020B0502040204020203" pitchFamily="34" charset="0"/>
                <a:cs typeface="Segoe UI" panose="020B0502040204020203" pitchFamily="34" charset="0"/>
              </a:rPr>
            </a:br>
            <a:r>
              <a:rPr lang="en-US" sz="1200">
                <a:latin typeface="Segoe UI" panose="020B0502040204020203" pitchFamily="34" charset="0"/>
                <a:cs typeface="Segoe UI" panose="020B0502040204020203" pitchFamily="34" charset="0"/>
              </a:rPr>
              <a:t>offer ratio</a:t>
            </a:r>
          </a:p>
        </p:txBody>
      </p:sp>
      <p:sp>
        <p:nvSpPr>
          <p:cNvPr id="53" name="Marketing…">
            <a:extLst>
              <a:ext uri="{FF2B5EF4-FFF2-40B4-BE49-F238E27FC236}">
                <a16:creationId xmlns:a16="http://schemas.microsoft.com/office/drawing/2014/main" id="{79251230-E4E2-277E-7C73-A587793E5B83}"/>
              </a:ext>
            </a:extLst>
          </p:cNvPr>
          <p:cNvSpPr txBox="1"/>
          <p:nvPr/>
        </p:nvSpPr>
        <p:spPr>
          <a:xfrm>
            <a:off x="9452474" y="5352055"/>
            <a:ext cx="1604315" cy="256802"/>
          </a:xfrm>
          <a:prstGeom prst="rect">
            <a:avLst/>
          </a:prstGeom>
          <a:solidFill>
            <a:schemeClr val="accent1">
              <a:lumMod val="40000"/>
              <a:lumOff val="60000"/>
            </a:schemeClr>
          </a:solidFill>
          <a:ln w="12700">
            <a:noFill/>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35719" tIns="35719" rIns="35719" bIns="35719" anchor="ctr">
            <a:spAutoFit/>
          </a:bodyPr>
          <a:lstStyle/>
          <a:p>
            <a:pPr algn="ctr" defTabSz="292100" hangingPunct="0">
              <a:defRPr sz="3600">
                <a:latin typeface="Chalkboard SE Bold"/>
                <a:ea typeface="Chalkboard SE Bold"/>
                <a:cs typeface="Chalkboard SE Bold"/>
                <a:sym typeface="Chalkboard SE Bold"/>
              </a:defRPr>
            </a:pPr>
            <a:r>
              <a:rPr lang="en-US" sz="1200">
                <a:latin typeface="Segoe UI" panose="020B0502040204020203" pitchFamily="34" charset="0"/>
                <a:cs typeface="Segoe UI" panose="020B0502040204020203" pitchFamily="34" charset="0"/>
              </a:rPr>
              <a:t>Time to decision</a:t>
            </a:r>
          </a:p>
        </p:txBody>
      </p:sp>
      <p:pic>
        <p:nvPicPr>
          <p:cNvPr id="54" name="Graphic 53" descr="Fire with solid fill">
            <a:extLst>
              <a:ext uri="{FF2B5EF4-FFF2-40B4-BE49-F238E27FC236}">
                <a16:creationId xmlns:a16="http://schemas.microsoft.com/office/drawing/2014/main" id="{4CE74BE8-EA00-7DD0-4DC5-C572CF3C014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33326" y="5428719"/>
            <a:ext cx="300711" cy="300711"/>
          </a:xfrm>
          <a:prstGeom prst="rect">
            <a:avLst/>
          </a:prstGeom>
        </p:spPr>
      </p:pic>
      <p:pic>
        <p:nvPicPr>
          <p:cNvPr id="55" name="Graphic 54" descr="Fire with solid fill">
            <a:extLst>
              <a:ext uri="{FF2B5EF4-FFF2-40B4-BE49-F238E27FC236}">
                <a16:creationId xmlns:a16="http://schemas.microsoft.com/office/drawing/2014/main" id="{1D4A6A6B-97C5-BE10-0947-538C9A597F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69678" y="5333424"/>
            <a:ext cx="300711" cy="300711"/>
          </a:xfrm>
          <a:prstGeom prst="rect">
            <a:avLst/>
          </a:prstGeom>
        </p:spPr>
      </p:pic>
      <p:sp>
        <p:nvSpPr>
          <p:cNvPr id="56" name="Rectangle: Rounded Corners 55">
            <a:extLst>
              <a:ext uri="{FF2B5EF4-FFF2-40B4-BE49-F238E27FC236}">
                <a16:creationId xmlns:a16="http://schemas.microsoft.com/office/drawing/2014/main" id="{28823F2A-5174-A019-756E-405B9FDFC9DE}"/>
              </a:ext>
            </a:extLst>
          </p:cNvPr>
          <p:cNvSpPr/>
          <p:nvPr/>
        </p:nvSpPr>
        <p:spPr bwMode="auto">
          <a:xfrm>
            <a:off x="165119" y="3087095"/>
            <a:ext cx="749281" cy="2723398"/>
          </a:xfrm>
          <a:prstGeom prst="roundRect">
            <a:avLst>
              <a:gd name="adj" fmla="val 7619"/>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57" name="Jake’s">
            <a:extLst>
              <a:ext uri="{FF2B5EF4-FFF2-40B4-BE49-F238E27FC236}">
                <a16:creationId xmlns:a16="http://schemas.microsoft.com/office/drawing/2014/main" id="{6089441B-0A5F-A2D5-47B7-C45EE8E4A03D}"/>
              </a:ext>
            </a:extLst>
          </p:cNvPr>
          <p:cNvSpPr txBox="1"/>
          <p:nvPr/>
        </p:nvSpPr>
        <p:spPr>
          <a:xfrm rot="16200000">
            <a:off x="-130296" y="4214917"/>
            <a:ext cx="1340111" cy="456856"/>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a:latin typeface="Chalkboard SE Bold"/>
                <a:ea typeface="Chalkboard SE Bold"/>
                <a:cs typeface="Chalkboard SE Bold"/>
                <a:sym typeface="Chalkboard SE Bold"/>
              </a:defRPr>
            </a:lvl1pPr>
          </a:lstStyle>
          <a:p>
            <a:pPr algn="ctr" defTabSz="292100" hangingPunct="0"/>
            <a:r>
              <a:rPr lang="en-US" sz="2400" kern="0">
                <a:solidFill>
                  <a:schemeClr val="bg1"/>
                </a:solidFill>
                <a:latin typeface="+mn-lt"/>
              </a:rPr>
              <a:t>Recruiter</a:t>
            </a:r>
            <a:endParaRPr sz="2400" kern="0">
              <a:solidFill>
                <a:schemeClr val="bg1"/>
              </a:solidFill>
              <a:latin typeface="+mn-lt"/>
            </a:endParaRPr>
          </a:p>
        </p:txBody>
      </p:sp>
      <p:sp>
        <p:nvSpPr>
          <p:cNvPr id="58" name="TextBox 57">
            <a:extLst>
              <a:ext uri="{FF2B5EF4-FFF2-40B4-BE49-F238E27FC236}">
                <a16:creationId xmlns:a16="http://schemas.microsoft.com/office/drawing/2014/main" id="{A08D17E7-DCE1-BB4D-F344-2DB09F62AE54}"/>
              </a:ext>
            </a:extLst>
          </p:cNvPr>
          <p:cNvSpPr txBox="1"/>
          <p:nvPr/>
        </p:nvSpPr>
        <p:spPr>
          <a:xfrm>
            <a:off x="52950" y="2227167"/>
            <a:ext cx="973619" cy="246221"/>
          </a:xfrm>
          <a:prstGeom prst="rect">
            <a:avLst/>
          </a:prstGeom>
          <a:noFill/>
        </p:spPr>
        <p:txBody>
          <a:bodyPr wrap="square" lIns="0" tIns="0" rIns="0" bIns="0" anchor="t">
            <a:spAutoFit/>
          </a:bodyPr>
          <a:lstStyle/>
          <a:p>
            <a:pPr algn="ctr">
              <a:spcAft>
                <a:spcPts val="1000"/>
              </a:spcAft>
            </a:pPr>
            <a:r>
              <a:rPr lang="en-US" sz="1600">
                <a:solidFill>
                  <a:srgbClr val="000000"/>
                </a:solidFill>
                <a:latin typeface="Segoe UI Semibold"/>
                <a:ea typeface="+mn-lt"/>
                <a:cs typeface="Segoe Sans Text Light"/>
              </a:rPr>
              <a:t>User</a:t>
            </a:r>
            <a:endParaRPr lang="en-US" sz="1600">
              <a:cs typeface="Segoe Sans Text"/>
            </a:endParaRPr>
          </a:p>
        </p:txBody>
      </p:sp>
      <p:cxnSp>
        <p:nvCxnSpPr>
          <p:cNvPr id="59" name="Straight Arrow Connector 58">
            <a:extLst>
              <a:ext uri="{FF2B5EF4-FFF2-40B4-BE49-F238E27FC236}">
                <a16:creationId xmlns:a16="http://schemas.microsoft.com/office/drawing/2014/main" id="{ECBE3D00-85FD-7767-403D-0E8049AE38B6}"/>
              </a:ext>
            </a:extLst>
          </p:cNvPr>
          <p:cNvCxnSpPr>
            <a:cxnSpLocks/>
            <a:stCxn id="58" idx="2"/>
            <a:endCxn id="56" idx="0"/>
          </p:cNvCxnSpPr>
          <p:nvPr/>
        </p:nvCxnSpPr>
        <p:spPr>
          <a:xfrm>
            <a:off x="539760" y="2473388"/>
            <a:ext cx="0" cy="613707"/>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0" name="Rectangle: Rounded Corners 59">
            <a:extLst>
              <a:ext uri="{FF2B5EF4-FFF2-40B4-BE49-F238E27FC236}">
                <a16:creationId xmlns:a16="http://schemas.microsoft.com/office/drawing/2014/main" id="{A7EAACF7-9491-1476-C64E-FD23E5FC98A0}"/>
              </a:ext>
            </a:extLst>
          </p:cNvPr>
          <p:cNvSpPr/>
          <p:nvPr/>
        </p:nvSpPr>
        <p:spPr bwMode="auto">
          <a:xfrm>
            <a:off x="11277599" y="3087095"/>
            <a:ext cx="749281" cy="2723398"/>
          </a:xfrm>
          <a:prstGeom prst="roundRect">
            <a:avLst>
              <a:gd name="adj" fmla="val 7619"/>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1" name="Jake’s">
            <a:extLst>
              <a:ext uri="{FF2B5EF4-FFF2-40B4-BE49-F238E27FC236}">
                <a16:creationId xmlns:a16="http://schemas.microsoft.com/office/drawing/2014/main" id="{92C3F9D6-7785-D956-4A72-58EE07E1ADD6}"/>
              </a:ext>
            </a:extLst>
          </p:cNvPr>
          <p:cNvSpPr txBox="1"/>
          <p:nvPr/>
        </p:nvSpPr>
        <p:spPr>
          <a:xfrm rot="5400000">
            <a:off x="10533345" y="4222611"/>
            <a:ext cx="2237792" cy="441468"/>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none" lIns="35719" tIns="35719" rIns="35719" bIns="35719" anchor="ctr">
            <a:spAutoFit/>
          </a:bodyPr>
          <a:lstStyle>
            <a:lvl1pPr>
              <a:defRPr>
                <a:latin typeface="Chalkboard SE Bold"/>
                <a:ea typeface="Chalkboard SE Bold"/>
                <a:cs typeface="Chalkboard SE Bold"/>
                <a:sym typeface="Chalkboard SE Bold"/>
              </a:defRPr>
            </a:lvl1pPr>
          </a:lstStyle>
          <a:p>
            <a:pPr algn="ctr" defTabSz="292100" hangingPunct="0"/>
            <a:r>
              <a:rPr lang="en-US" sz="2400" kern="0">
                <a:solidFill>
                  <a:schemeClr val="bg1"/>
                </a:solidFill>
                <a:latin typeface="+mn-lt"/>
              </a:rPr>
              <a:t>Candidate hired</a:t>
            </a:r>
            <a:endParaRPr sz="2400" kern="0">
              <a:solidFill>
                <a:schemeClr val="bg1"/>
              </a:solidFill>
              <a:latin typeface="+mn-lt"/>
            </a:endParaRPr>
          </a:p>
        </p:txBody>
      </p:sp>
      <p:sp>
        <p:nvSpPr>
          <p:cNvPr id="62" name="TextBox 61">
            <a:extLst>
              <a:ext uri="{FF2B5EF4-FFF2-40B4-BE49-F238E27FC236}">
                <a16:creationId xmlns:a16="http://schemas.microsoft.com/office/drawing/2014/main" id="{4208EB24-C157-CAA2-DD6E-D768761D4CF6}"/>
              </a:ext>
            </a:extLst>
          </p:cNvPr>
          <p:cNvSpPr txBox="1"/>
          <p:nvPr/>
        </p:nvSpPr>
        <p:spPr>
          <a:xfrm>
            <a:off x="11165430" y="2027006"/>
            <a:ext cx="973619" cy="492443"/>
          </a:xfrm>
          <a:prstGeom prst="rect">
            <a:avLst/>
          </a:prstGeom>
          <a:noFill/>
        </p:spPr>
        <p:txBody>
          <a:bodyPr wrap="square" lIns="0" tIns="0" rIns="0" bIns="0" anchor="t">
            <a:spAutoFit/>
          </a:bodyPr>
          <a:lstStyle/>
          <a:p>
            <a:pPr algn="ctr">
              <a:spcAft>
                <a:spcPts val="1000"/>
              </a:spcAft>
            </a:pPr>
            <a:r>
              <a:rPr lang="en-US" sz="1600">
                <a:solidFill>
                  <a:srgbClr val="000000"/>
                </a:solidFill>
                <a:latin typeface="Segoe UI Semibold"/>
                <a:ea typeface="+mn-lt"/>
                <a:cs typeface="Segoe Sans Text Light"/>
              </a:rPr>
              <a:t>User’s objective</a:t>
            </a:r>
            <a:endParaRPr lang="en-US" sz="1600">
              <a:cs typeface="Segoe Sans Text"/>
            </a:endParaRPr>
          </a:p>
        </p:txBody>
      </p:sp>
      <p:cxnSp>
        <p:nvCxnSpPr>
          <p:cNvPr id="63" name="Straight Arrow Connector 62">
            <a:extLst>
              <a:ext uri="{FF2B5EF4-FFF2-40B4-BE49-F238E27FC236}">
                <a16:creationId xmlns:a16="http://schemas.microsoft.com/office/drawing/2014/main" id="{87E175B7-E200-2B66-C04F-6BFF49DE707F}"/>
              </a:ext>
            </a:extLst>
          </p:cNvPr>
          <p:cNvCxnSpPr>
            <a:cxnSpLocks/>
            <a:stCxn id="62" idx="2"/>
            <a:endCxn id="60" idx="0"/>
          </p:cNvCxnSpPr>
          <p:nvPr/>
        </p:nvCxnSpPr>
        <p:spPr>
          <a:xfrm>
            <a:off x="11652240" y="2519449"/>
            <a:ext cx="0" cy="567646"/>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52" name="Straight Connector 2751">
            <a:extLst>
              <a:ext uri="{FF2B5EF4-FFF2-40B4-BE49-F238E27FC236}">
                <a16:creationId xmlns:a16="http://schemas.microsoft.com/office/drawing/2014/main" id="{59567BCD-3CB2-B2A4-A228-319BF80A17F6}"/>
              </a:ext>
            </a:extLst>
          </p:cNvPr>
          <p:cNvCxnSpPr>
            <a:cxnSpLocks/>
          </p:cNvCxnSpPr>
          <p:nvPr/>
        </p:nvCxnSpPr>
        <p:spPr>
          <a:xfrm>
            <a:off x="2975212" y="2183735"/>
            <a:ext cx="0" cy="4391997"/>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53" name="Straight Connector 2752">
            <a:extLst>
              <a:ext uri="{FF2B5EF4-FFF2-40B4-BE49-F238E27FC236}">
                <a16:creationId xmlns:a16="http://schemas.microsoft.com/office/drawing/2014/main" id="{34BD6951-1FF1-17A7-520E-1B66F553837D}"/>
              </a:ext>
            </a:extLst>
          </p:cNvPr>
          <p:cNvCxnSpPr>
            <a:cxnSpLocks/>
          </p:cNvCxnSpPr>
          <p:nvPr/>
        </p:nvCxnSpPr>
        <p:spPr>
          <a:xfrm>
            <a:off x="5045881" y="2183735"/>
            <a:ext cx="0" cy="4391997"/>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54" name="Straight Connector 2753">
            <a:extLst>
              <a:ext uri="{FF2B5EF4-FFF2-40B4-BE49-F238E27FC236}">
                <a16:creationId xmlns:a16="http://schemas.microsoft.com/office/drawing/2014/main" id="{B26A7191-CB34-C0CF-5E53-0DEF1BEB375E}"/>
              </a:ext>
            </a:extLst>
          </p:cNvPr>
          <p:cNvCxnSpPr>
            <a:cxnSpLocks/>
          </p:cNvCxnSpPr>
          <p:nvPr/>
        </p:nvCxnSpPr>
        <p:spPr>
          <a:xfrm>
            <a:off x="7116550" y="2183735"/>
            <a:ext cx="0" cy="4391997"/>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55" name="Straight Connector 2754">
            <a:extLst>
              <a:ext uri="{FF2B5EF4-FFF2-40B4-BE49-F238E27FC236}">
                <a16:creationId xmlns:a16="http://schemas.microsoft.com/office/drawing/2014/main" id="{CBBD9FD8-5C42-5DB8-8FEA-D1825A0C05A4}"/>
              </a:ext>
            </a:extLst>
          </p:cNvPr>
          <p:cNvCxnSpPr>
            <a:cxnSpLocks/>
          </p:cNvCxnSpPr>
          <p:nvPr/>
        </p:nvCxnSpPr>
        <p:spPr>
          <a:xfrm>
            <a:off x="9187218" y="2183735"/>
            <a:ext cx="0" cy="4391997"/>
          </a:xfrm>
          <a:prstGeom prst="line">
            <a:avLst/>
          </a:prstGeom>
          <a:ln w="190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668454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DBD98-D421-D235-1EA7-95904137CF42}"/>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AE6B14A8-0F49-5A44-4D81-69747C738BF7}"/>
              </a:ext>
            </a:extLst>
          </p:cNvPr>
          <p:cNvSpPr>
            <a:spLocks noGrp="1"/>
          </p:cNvSpPr>
          <p:nvPr>
            <p:ph type="title"/>
          </p:nvPr>
        </p:nvSpPr>
        <p:spPr>
          <a:xfrm>
            <a:off x="588263" y="457200"/>
            <a:ext cx="12007275" cy="553998"/>
          </a:xfrm>
        </p:spPr>
        <p:txBody>
          <a:bodyPr/>
          <a:lstStyle/>
          <a:p>
            <a:r>
              <a:rPr lang="en-US">
                <a:solidFill>
                  <a:srgbClr val="0078D4"/>
                </a:solidFill>
                <a:ea typeface="+mj-lt"/>
                <a:cs typeface="Segoe Sans Text Semibold"/>
              </a:rPr>
              <a:t>Get to know AI Discovery Cards | Breakout</a:t>
            </a:r>
            <a:endParaRPr lang="en-US"/>
          </a:p>
        </p:txBody>
      </p:sp>
      <p:sp>
        <p:nvSpPr>
          <p:cNvPr id="8" name="TextBox 7">
            <a:extLst>
              <a:ext uri="{FF2B5EF4-FFF2-40B4-BE49-F238E27FC236}">
                <a16:creationId xmlns:a16="http://schemas.microsoft.com/office/drawing/2014/main" id="{0F438668-14C6-008F-88CA-411016CCD001}"/>
              </a:ext>
            </a:extLst>
          </p:cNvPr>
          <p:cNvSpPr txBox="1"/>
          <p:nvPr/>
        </p:nvSpPr>
        <p:spPr>
          <a:xfrm>
            <a:off x="6487097" y="1593772"/>
            <a:ext cx="429658" cy="5016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3200" b="1">
                <a:solidFill>
                  <a:srgbClr val="FFFFFF"/>
                </a:solidFill>
              </a:rPr>
              <a:t>2</a:t>
            </a:r>
            <a:endParaRPr lang="en-US"/>
          </a:p>
        </p:txBody>
      </p:sp>
      <p:sp>
        <p:nvSpPr>
          <p:cNvPr id="13" name="Text Placeholder 9">
            <a:extLst>
              <a:ext uri="{FF2B5EF4-FFF2-40B4-BE49-F238E27FC236}">
                <a16:creationId xmlns:a16="http://schemas.microsoft.com/office/drawing/2014/main" id="{877556BB-8E90-D75F-03CD-C5541F568134}"/>
              </a:ext>
            </a:extLst>
          </p:cNvPr>
          <p:cNvSpPr txBox="1">
            <a:spLocks/>
          </p:cNvSpPr>
          <p:nvPr/>
        </p:nvSpPr>
        <p:spPr>
          <a:xfrm>
            <a:off x="583604" y="1041592"/>
            <a:ext cx="7298265" cy="4139130"/>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000"/>
              </a:spcAft>
              <a:buNone/>
            </a:pPr>
            <a:endParaRPr lang="en-US" sz="1400" b="0" i="0">
              <a:solidFill>
                <a:srgbClr val="242424"/>
              </a:solidFill>
              <a:effectLst/>
              <a:latin typeface="Segoe UI" panose="020B0502040204020203" pitchFamily="34" charset="0"/>
            </a:endParaRPr>
          </a:p>
        </p:txBody>
      </p:sp>
      <p:sp>
        <p:nvSpPr>
          <p:cNvPr id="5" name="TextBox 4">
            <a:extLst>
              <a:ext uri="{FF2B5EF4-FFF2-40B4-BE49-F238E27FC236}">
                <a16:creationId xmlns:a16="http://schemas.microsoft.com/office/drawing/2014/main" id="{305092A4-2260-FBF8-2117-02DFD62F45CD}"/>
              </a:ext>
            </a:extLst>
          </p:cNvPr>
          <p:cNvSpPr txBox="1"/>
          <p:nvPr/>
        </p:nvSpPr>
        <p:spPr>
          <a:xfrm>
            <a:off x="583604" y="1165115"/>
            <a:ext cx="10058399" cy="2826158"/>
          </a:xfrm>
          <a:prstGeom prst="rect">
            <a:avLst/>
          </a:prstGeom>
          <a:noFill/>
        </p:spPr>
        <p:txBody>
          <a:bodyPr wrap="square">
            <a:spAutoFit/>
          </a:bodyPr>
          <a:lstStyle/>
          <a:p>
            <a:pPr algn="l"/>
            <a:r>
              <a:rPr lang="en-US" sz="2000" i="0">
                <a:solidFill>
                  <a:srgbClr val="242424"/>
                </a:solidFill>
                <a:effectLst/>
                <a:latin typeface="Segoe UI" panose="020B0502040204020203" pitchFamily="34" charset="0"/>
              </a:rPr>
              <a:t>Activity instructions:</a:t>
            </a:r>
          </a:p>
          <a:p>
            <a:pPr algn="l"/>
            <a:endParaRPr lang="en-US" b="0" i="0">
              <a:solidFill>
                <a:srgbClr val="242424"/>
              </a:solidFill>
              <a:effectLst/>
              <a:latin typeface="Segoe UI" panose="020B0502040204020203" pitchFamily="34" charset="0"/>
            </a:endParaRPr>
          </a:p>
          <a:p>
            <a:pPr algn="l">
              <a:buFont typeface="+mj-lt"/>
              <a:buAutoNum type="arabicPeriod"/>
            </a:pPr>
            <a:r>
              <a:rPr lang="en-US" sz="2000" b="1" i="0">
                <a:solidFill>
                  <a:srgbClr val="242424"/>
                </a:solidFill>
                <a:effectLst/>
                <a:latin typeface="Segoe UI" panose="020B0502040204020203" pitchFamily="34" charset="0"/>
              </a:rPr>
              <a:t> Join your breakout room</a:t>
            </a:r>
            <a:endParaRPr lang="en-US" sz="2000" b="1">
              <a:solidFill>
                <a:srgbClr val="242424"/>
              </a:solidFill>
              <a:latin typeface="Segoe UI" panose="020B0502040204020203" pitchFamily="34" charset="0"/>
            </a:endParaRPr>
          </a:p>
          <a:p>
            <a:pPr algn="l">
              <a:buFont typeface="+mj-lt"/>
              <a:buAutoNum type="arabicPeriod"/>
            </a:pPr>
            <a:r>
              <a:rPr lang="en-US" sz="2000" b="1" i="0">
                <a:solidFill>
                  <a:srgbClr val="242424"/>
                </a:solidFill>
                <a:effectLst/>
                <a:latin typeface="Segoe UI" panose="020B0502040204020203" pitchFamily="34" charset="0"/>
              </a:rPr>
              <a:t> Access the activity PowerPoint</a:t>
            </a:r>
            <a:endParaRPr lang="en-US" sz="2000" b="1">
              <a:solidFill>
                <a:srgbClr val="242424"/>
              </a:solidFill>
              <a:latin typeface="Segoe UI" panose="020B0502040204020203" pitchFamily="34" charset="0"/>
            </a:endParaRPr>
          </a:p>
          <a:p>
            <a:pPr algn="l">
              <a:buFont typeface="+mj-lt"/>
              <a:buAutoNum type="arabicPeriod"/>
            </a:pPr>
            <a:r>
              <a:rPr lang="en-US" sz="2000" b="1" i="0">
                <a:solidFill>
                  <a:srgbClr val="242424"/>
                </a:solidFill>
                <a:effectLst/>
                <a:latin typeface="Segoe UI" panose="020B0502040204020203" pitchFamily="34" charset="0"/>
              </a:rPr>
              <a:t> Review the AI Discovery Cards</a:t>
            </a:r>
            <a:endParaRPr lang="en-US" sz="2000" b="1">
              <a:solidFill>
                <a:srgbClr val="242424"/>
              </a:solidFill>
              <a:latin typeface="Segoe UI" panose="020B0502040204020203" pitchFamily="34" charset="0"/>
            </a:endParaRPr>
          </a:p>
          <a:p>
            <a:pPr algn="l">
              <a:buFont typeface="+mj-lt"/>
              <a:buAutoNum type="arabicPeriod"/>
            </a:pPr>
            <a:r>
              <a:rPr lang="en-US" sz="2000" b="1" i="0">
                <a:solidFill>
                  <a:srgbClr val="242424"/>
                </a:solidFill>
                <a:effectLst/>
                <a:latin typeface="Segoe UI" panose="020B0502040204020203" pitchFamily="34" charset="0"/>
              </a:rPr>
              <a:t> Determine </a:t>
            </a:r>
            <a:r>
              <a:rPr lang="en-US" sz="2000" b="1">
                <a:solidFill>
                  <a:srgbClr val="242424"/>
                </a:solidFill>
                <a:latin typeface="Segoe UI" panose="020B0502040204020203" pitchFamily="34" charset="0"/>
              </a:rPr>
              <a:t>r</a:t>
            </a:r>
            <a:r>
              <a:rPr lang="en-US" sz="2000" b="1" i="0">
                <a:solidFill>
                  <a:srgbClr val="242424"/>
                </a:solidFill>
                <a:effectLst/>
                <a:latin typeface="Segoe UI" panose="020B0502040204020203" pitchFamily="34" charset="0"/>
              </a:rPr>
              <a:t>elevance</a:t>
            </a:r>
            <a:endParaRPr lang="en-US" sz="2000" b="1">
              <a:solidFill>
                <a:srgbClr val="242424"/>
              </a:solidFill>
              <a:latin typeface="Segoe UI" panose="020B0502040204020203" pitchFamily="34" charset="0"/>
            </a:endParaRPr>
          </a:p>
          <a:p>
            <a:pPr algn="l">
              <a:buFont typeface="+mj-lt"/>
              <a:buAutoNum type="arabicPeriod"/>
            </a:pPr>
            <a:r>
              <a:rPr lang="en-US" sz="2000" b="1" i="0">
                <a:solidFill>
                  <a:srgbClr val="242424"/>
                </a:solidFill>
                <a:effectLst/>
                <a:latin typeface="Segoe UI" panose="020B0502040204020203" pitchFamily="34" charset="0"/>
              </a:rPr>
              <a:t> Map AI Discovery cards to workflow</a:t>
            </a:r>
            <a:endParaRPr lang="en-US" sz="2000" b="1">
              <a:solidFill>
                <a:srgbClr val="242424"/>
              </a:solidFill>
              <a:latin typeface="Segoe UI" panose="020B0502040204020203" pitchFamily="34" charset="0"/>
            </a:endParaRPr>
          </a:p>
          <a:p>
            <a:pPr algn="l">
              <a:buFont typeface="+mj-lt"/>
              <a:buAutoNum type="arabicPeriod"/>
            </a:pPr>
            <a:r>
              <a:rPr lang="en-US" sz="2000" b="1" i="0">
                <a:solidFill>
                  <a:srgbClr val="242424"/>
                </a:solidFill>
                <a:effectLst/>
                <a:latin typeface="Segoe UI" panose="020B0502040204020203" pitchFamily="34" charset="0"/>
              </a:rPr>
              <a:t> Collaborate and </a:t>
            </a:r>
            <a:r>
              <a:rPr lang="en-US" sz="2000" b="1">
                <a:solidFill>
                  <a:srgbClr val="242424"/>
                </a:solidFill>
                <a:latin typeface="Segoe UI" panose="020B0502040204020203" pitchFamily="34" charset="0"/>
              </a:rPr>
              <a:t>c</a:t>
            </a:r>
            <a:r>
              <a:rPr lang="en-US" sz="2000" b="1" i="0">
                <a:solidFill>
                  <a:srgbClr val="242424"/>
                </a:solidFill>
                <a:effectLst/>
                <a:latin typeface="Segoe UI" panose="020B0502040204020203" pitchFamily="34" charset="0"/>
              </a:rPr>
              <a:t>ommunicate</a:t>
            </a:r>
            <a:r>
              <a:rPr lang="en-US" sz="2000" b="1">
                <a:solidFill>
                  <a:srgbClr val="242424"/>
                </a:solidFill>
                <a:latin typeface="Segoe UI" panose="020B0502040204020203" pitchFamily="34" charset="0"/>
              </a:rPr>
              <a:t> with your group</a:t>
            </a:r>
          </a:p>
          <a:p>
            <a:pPr algn="l">
              <a:buFont typeface="+mj-lt"/>
              <a:buAutoNum type="arabicPeriod"/>
            </a:pPr>
            <a:r>
              <a:rPr lang="en-US" sz="2000" b="1" i="0">
                <a:solidFill>
                  <a:srgbClr val="242424"/>
                </a:solidFill>
                <a:effectLst/>
                <a:latin typeface="Segoe UI" panose="020B0502040204020203" pitchFamily="34" charset="0"/>
              </a:rPr>
              <a:t> Debrief </a:t>
            </a:r>
          </a:p>
        </p:txBody>
      </p:sp>
      <p:pic>
        <p:nvPicPr>
          <p:cNvPr id="7" name="Picture 6" descr="A group of colorful papers with text&#10;&#10;AI-generated content may be incorrect.">
            <a:extLst>
              <a:ext uri="{FF2B5EF4-FFF2-40B4-BE49-F238E27FC236}">
                <a16:creationId xmlns:a16="http://schemas.microsoft.com/office/drawing/2014/main" id="{A9E27984-49D1-BF95-3664-EA5E94D58E18}"/>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162115" y="1360472"/>
            <a:ext cx="4456655" cy="5169281"/>
          </a:xfrm>
          <a:prstGeom prst="rect">
            <a:avLst/>
          </a:prstGeom>
        </p:spPr>
      </p:pic>
    </p:spTree>
    <p:extLst>
      <p:ext uri="{BB962C8B-B14F-4D97-AF65-F5344CB8AC3E}">
        <p14:creationId xmlns:p14="http://schemas.microsoft.com/office/powerpoint/2010/main" val="267519409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E7201-DEBF-1A20-871F-0418656699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5F38B1-622B-1299-F534-B03720D13D1D}"/>
              </a:ext>
            </a:extLst>
          </p:cNvPr>
          <p:cNvSpPr>
            <a:spLocks noGrp="1"/>
          </p:cNvSpPr>
          <p:nvPr>
            <p:ph type="title"/>
          </p:nvPr>
        </p:nvSpPr>
        <p:spPr>
          <a:xfrm>
            <a:off x="585216" y="2303300"/>
            <a:ext cx="9144000" cy="1231106"/>
          </a:xfrm>
        </p:spPr>
        <p:txBody>
          <a:bodyPr/>
          <a:lstStyle/>
          <a:p>
            <a:r>
              <a:rPr lang="en-US"/>
              <a:t>Break</a:t>
            </a:r>
            <a:br>
              <a:rPr lang="en-US"/>
            </a:br>
            <a:r>
              <a:rPr lang="en-US"/>
              <a:t>10 minutes</a:t>
            </a:r>
          </a:p>
        </p:txBody>
      </p:sp>
    </p:spTree>
    <p:custDataLst>
      <p:tags r:id="rId1"/>
    </p:custDataLst>
    <p:extLst>
      <p:ext uri="{BB962C8B-B14F-4D97-AF65-F5344CB8AC3E}">
        <p14:creationId xmlns:p14="http://schemas.microsoft.com/office/powerpoint/2010/main" val="157499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71E46-B2E0-4627-1C67-74A15FC249E7}"/>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1CEA43B-BF9D-9E8C-0ED0-46328A3868B4}"/>
              </a:ext>
            </a:extLst>
          </p:cNvPr>
          <p:cNvSpPr txBox="1">
            <a:spLocks/>
          </p:cNvSpPr>
          <p:nvPr/>
        </p:nvSpPr>
        <p:spPr>
          <a:xfrm>
            <a:off x="10176891" y="3036641"/>
            <a:ext cx="2215134" cy="415498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de-DE" sz="30000"/>
              <a:t>4</a:t>
            </a:r>
          </a:p>
        </p:txBody>
      </p:sp>
      <p:sp>
        <p:nvSpPr>
          <p:cNvPr id="2" name="Title 1">
            <a:extLst>
              <a:ext uri="{FF2B5EF4-FFF2-40B4-BE49-F238E27FC236}">
                <a16:creationId xmlns:a16="http://schemas.microsoft.com/office/drawing/2014/main" id="{78249CBE-325C-07FE-E5A4-60535B723662}"/>
              </a:ext>
            </a:extLst>
          </p:cNvPr>
          <p:cNvSpPr>
            <a:spLocks noGrp="1"/>
          </p:cNvSpPr>
          <p:nvPr>
            <p:ph type="title"/>
          </p:nvPr>
        </p:nvSpPr>
        <p:spPr>
          <a:xfrm>
            <a:off x="585216" y="2980408"/>
            <a:ext cx="9144000" cy="553998"/>
          </a:xfrm>
        </p:spPr>
        <p:txBody>
          <a:bodyPr/>
          <a:lstStyle/>
          <a:p>
            <a:r>
              <a:rPr lang="en-US">
                <a:cs typeface="Segoe UI"/>
              </a:rPr>
              <a:t>Design Thinking: Example scenario</a:t>
            </a:r>
          </a:p>
        </p:txBody>
      </p:sp>
    </p:spTree>
    <p:custDataLst>
      <p:tags r:id="rId1"/>
    </p:custDataLst>
    <p:extLst>
      <p:ext uri="{BB962C8B-B14F-4D97-AF65-F5344CB8AC3E}">
        <p14:creationId xmlns:p14="http://schemas.microsoft.com/office/powerpoint/2010/main" val="842197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F9CB0-DBA7-7C58-5805-10632A9CE574}"/>
            </a:ext>
          </a:extLst>
        </p:cNvPr>
        <p:cNvGrpSpPr/>
        <p:nvPr/>
      </p:nvGrpSpPr>
      <p:grpSpPr>
        <a:xfrm>
          <a:off x="0" y="0"/>
          <a:ext cx="0" cy="0"/>
          <a:chOff x="0" y="0"/>
          <a:chExt cx="0" cy="0"/>
        </a:xfrm>
      </p:grpSpPr>
      <p:pic>
        <p:nvPicPr>
          <p:cNvPr id="9" name="Picture Placeholder 8" descr="Yellow and blue symbols">
            <a:extLst>
              <a:ext uri="{FF2B5EF4-FFF2-40B4-BE49-F238E27FC236}">
                <a16:creationId xmlns:a16="http://schemas.microsoft.com/office/drawing/2014/main" id="{0D13CDA7-33AE-87ED-E397-AB8CE492D314}"/>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a:xfrm>
            <a:off x="7169150" y="0"/>
            <a:ext cx="5022850" cy="6858000"/>
          </a:xfrm>
        </p:spPr>
      </p:pic>
      <p:sp>
        <p:nvSpPr>
          <p:cNvPr id="2" name="Title 1">
            <a:extLst>
              <a:ext uri="{FF2B5EF4-FFF2-40B4-BE49-F238E27FC236}">
                <a16:creationId xmlns:a16="http://schemas.microsoft.com/office/drawing/2014/main" id="{A6365983-3508-A4DF-D775-73E1E1A7FCF5}"/>
              </a:ext>
            </a:extLst>
          </p:cNvPr>
          <p:cNvSpPr>
            <a:spLocks noGrp="1"/>
          </p:cNvSpPr>
          <p:nvPr>
            <p:ph type="title"/>
          </p:nvPr>
        </p:nvSpPr>
        <p:spPr>
          <a:xfrm>
            <a:off x="567481" y="20017"/>
            <a:ext cx="4910837" cy="1107996"/>
          </a:xfrm>
        </p:spPr>
        <p:txBody>
          <a:bodyPr vert="horz" lIns="91440" tIns="45720" rIns="91440" bIns="45720" rtlCol="0" anchor="ctr">
            <a:noAutofit/>
          </a:bodyPr>
          <a:lstStyle/>
          <a:p>
            <a:pPr algn="l"/>
            <a:r>
              <a:rPr lang="en-US" sz="3200">
                <a:latin typeface="Segoe UI Semibold" panose="020B0702040204020203" pitchFamily="34" charset="0"/>
                <a:ea typeface="+mj-lt"/>
                <a:cs typeface="Segoe UI Semibold" panose="020B0702040204020203" pitchFamily="34" charset="0"/>
              </a:rPr>
              <a:t>Poll questions</a:t>
            </a:r>
            <a:endParaRPr lang="en-GB" sz="3200">
              <a:latin typeface="Segoe UI Semibold" panose="020B0702040204020203" pitchFamily="34" charset="0"/>
              <a:ea typeface="+mj-lt"/>
              <a:cs typeface="Segoe UI Semibold" panose="020B0702040204020203" pitchFamily="34" charset="0"/>
            </a:endParaRPr>
          </a:p>
        </p:txBody>
      </p:sp>
      <p:sp>
        <p:nvSpPr>
          <p:cNvPr id="7" name="Text Placeholder 6">
            <a:extLst>
              <a:ext uri="{FF2B5EF4-FFF2-40B4-BE49-F238E27FC236}">
                <a16:creationId xmlns:a16="http://schemas.microsoft.com/office/drawing/2014/main" id="{3A1F2547-C52E-15BE-6753-7C140AA160D7}"/>
              </a:ext>
            </a:extLst>
          </p:cNvPr>
          <p:cNvSpPr>
            <a:spLocks noGrp="1"/>
          </p:cNvSpPr>
          <p:nvPr>
            <p:ph sz="quarter" idx="12"/>
          </p:nvPr>
        </p:nvSpPr>
        <p:spPr>
          <a:xfrm>
            <a:off x="127000" y="979950"/>
            <a:ext cx="6814127" cy="2523768"/>
          </a:xfrm>
        </p:spPr>
        <p:txBody>
          <a:bodyPr/>
          <a:lstStyle/>
          <a:p>
            <a:pPr algn="l">
              <a:lnSpc>
                <a:spcPts val="2400"/>
              </a:lnSpc>
              <a:buFont typeface="+mj-lt"/>
              <a:buAutoNum type="arabicPeriod"/>
            </a:pPr>
            <a:r>
              <a:rPr lang="en-US" sz="2000" b="1" i="0">
                <a:solidFill>
                  <a:srgbClr val="242424"/>
                </a:solidFill>
                <a:effectLst/>
                <a:latin typeface="Segoe UI" panose="020B0502040204020203" pitchFamily="34" charset="0"/>
              </a:rPr>
              <a:t>How familiar are you with the concept of Design </a:t>
            </a:r>
            <a:r>
              <a:rPr lang="en-US" sz="2000" b="1">
                <a:solidFill>
                  <a:srgbClr val="242424"/>
                </a:solidFill>
                <a:latin typeface="Segoe UI" panose="020B0502040204020203" pitchFamily="34" charset="0"/>
              </a:rPr>
              <a:t>T</a:t>
            </a:r>
            <a:r>
              <a:rPr lang="en-US" sz="2000" b="1" i="0">
                <a:solidFill>
                  <a:srgbClr val="242424"/>
                </a:solidFill>
                <a:effectLst/>
                <a:latin typeface="Segoe UI" panose="020B0502040204020203" pitchFamily="34" charset="0"/>
              </a:rPr>
              <a:t>hinking?</a:t>
            </a:r>
          </a:p>
          <a:p>
            <a:pPr marL="914400" lvl="1" indent="-457200" algn="l">
              <a:lnSpc>
                <a:spcPts val="2400"/>
              </a:lnSpc>
              <a:spcBef>
                <a:spcPts val="750"/>
              </a:spcBef>
              <a:spcAft>
                <a:spcPts val="750"/>
              </a:spcAft>
              <a:buFont typeface="+mj-lt"/>
              <a:buAutoNum type="alphaLcParenR"/>
            </a:pPr>
            <a:r>
              <a:rPr lang="en-US" b="0" i="0">
                <a:solidFill>
                  <a:srgbClr val="242424"/>
                </a:solidFill>
                <a:effectLst/>
                <a:latin typeface="Segoe UI" panose="020B0502040204020203" pitchFamily="34" charset="0"/>
              </a:rPr>
              <a:t>Very familiar</a:t>
            </a:r>
          </a:p>
          <a:p>
            <a:pPr marL="914400" lvl="1" indent="-457200" algn="l">
              <a:lnSpc>
                <a:spcPts val="2400"/>
              </a:lnSpc>
              <a:spcBef>
                <a:spcPts val="750"/>
              </a:spcBef>
              <a:spcAft>
                <a:spcPts val="750"/>
              </a:spcAft>
              <a:buFont typeface="+mj-lt"/>
              <a:buAutoNum type="alphaLcParenR"/>
            </a:pPr>
            <a:r>
              <a:rPr lang="en-US" b="0" i="0">
                <a:solidFill>
                  <a:srgbClr val="242424"/>
                </a:solidFill>
                <a:effectLst/>
                <a:latin typeface="Segoe UI" panose="020B0502040204020203" pitchFamily="34" charset="0"/>
              </a:rPr>
              <a:t>Somewhat familiar</a:t>
            </a:r>
          </a:p>
          <a:p>
            <a:pPr marL="914400" lvl="1" indent="-457200" algn="l">
              <a:lnSpc>
                <a:spcPts val="2400"/>
              </a:lnSpc>
              <a:spcBef>
                <a:spcPts val="750"/>
              </a:spcBef>
              <a:spcAft>
                <a:spcPts val="750"/>
              </a:spcAft>
              <a:buFont typeface="+mj-lt"/>
              <a:buAutoNum type="alphaLcParenR"/>
            </a:pPr>
            <a:r>
              <a:rPr lang="en-US" b="0" i="0">
                <a:solidFill>
                  <a:srgbClr val="242424"/>
                </a:solidFill>
                <a:effectLst/>
                <a:latin typeface="Segoe UI" panose="020B0502040204020203" pitchFamily="34" charset="0"/>
              </a:rPr>
              <a:t>Not familiar at all</a:t>
            </a:r>
          </a:p>
          <a:p>
            <a:pPr marL="514350" indent="-514350" algn="l">
              <a:buAutoNum type="arabicParenR"/>
            </a:pPr>
            <a:endParaRPr lang="en-GB" sz="2000"/>
          </a:p>
        </p:txBody>
      </p:sp>
      <p:sp>
        <p:nvSpPr>
          <p:cNvPr id="32" name="Text Placeholder 6">
            <a:extLst>
              <a:ext uri="{FF2B5EF4-FFF2-40B4-BE49-F238E27FC236}">
                <a16:creationId xmlns:a16="http://schemas.microsoft.com/office/drawing/2014/main" id="{51A108D6-3A42-C379-0AA3-6F1E377FE032}"/>
              </a:ext>
            </a:extLst>
          </p:cNvPr>
          <p:cNvSpPr txBox="1">
            <a:spLocks/>
          </p:cNvSpPr>
          <p:nvPr/>
        </p:nvSpPr>
        <p:spPr>
          <a:xfrm>
            <a:off x="195810" y="3637931"/>
            <a:ext cx="6676505" cy="266739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lnSpc>
                <a:spcPts val="2400"/>
              </a:lnSpc>
            </a:pPr>
            <a:r>
              <a:rPr lang="en-US" sz="2000" b="1" i="0">
                <a:effectLst/>
                <a:latin typeface="Segoe UI" panose="020B0502040204020203" pitchFamily="34" charset="0"/>
              </a:rPr>
              <a:t>2.</a:t>
            </a:r>
            <a:r>
              <a:rPr lang="en-US" b="1" i="0">
                <a:solidFill>
                  <a:srgbClr val="242424"/>
                </a:solidFill>
                <a:effectLst/>
                <a:latin typeface="Segoe UI" panose="020B0502040204020203" pitchFamily="34" charset="0"/>
              </a:rPr>
              <a:t> </a:t>
            </a:r>
            <a:r>
              <a:rPr lang="en-US" sz="2000" b="1">
                <a:solidFill>
                  <a:srgbClr val="242424"/>
                </a:solidFill>
                <a:latin typeface="Segoe UI" panose="020B0502040204020203" pitchFamily="34" charset="0"/>
              </a:rPr>
              <a:t>Which area of Design Thinking are you most familiar with or have you used the most?</a:t>
            </a:r>
          </a:p>
          <a:p>
            <a:pPr algn="l">
              <a:lnSpc>
                <a:spcPts val="2400"/>
              </a:lnSpc>
            </a:pPr>
            <a:endParaRPr lang="en-US">
              <a:solidFill>
                <a:srgbClr val="D6D6D6"/>
              </a:solidFill>
              <a:latin typeface="Segoe Sans"/>
            </a:endParaRPr>
          </a:p>
          <a:p>
            <a:pPr marL="854075" indent="-396875" algn="l">
              <a:lnSpc>
                <a:spcPts val="2400"/>
              </a:lnSpc>
              <a:buFont typeface="+mj-lt"/>
              <a:buAutoNum type="alphaLcParenR"/>
            </a:pPr>
            <a:r>
              <a:rPr lang="en-US" sz="2000" b="0" i="0">
                <a:solidFill>
                  <a:srgbClr val="242424"/>
                </a:solidFill>
                <a:effectLst/>
                <a:latin typeface="Segoe UI" panose="020B0502040204020203" pitchFamily="34" charset="0"/>
              </a:rPr>
              <a:t>Empathy mapping</a:t>
            </a:r>
          </a:p>
          <a:p>
            <a:pPr marL="914400" lvl="1" indent="-457200" algn="l">
              <a:lnSpc>
                <a:spcPts val="2400"/>
              </a:lnSpc>
              <a:spcBef>
                <a:spcPts val="750"/>
              </a:spcBef>
              <a:spcAft>
                <a:spcPts val="750"/>
              </a:spcAft>
              <a:buFont typeface="+mj-lt"/>
              <a:buAutoNum type="alphaLcParenR" startAt="2"/>
            </a:pPr>
            <a:r>
              <a:rPr lang="en-US" b="0" i="0">
                <a:solidFill>
                  <a:srgbClr val="242424"/>
                </a:solidFill>
                <a:effectLst/>
                <a:latin typeface="Segoe UI" panose="020B0502040204020203" pitchFamily="34" charset="0"/>
              </a:rPr>
              <a:t>Ideation</a:t>
            </a:r>
          </a:p>
          <a:p>
            <a:pPr marL="914400" lvl="1" indent="-457200" algn="l">
              <a:lnSpc>
                <a:spcPts val="2400"/>
              </a:lnSpc>
              <a:spcBef>
                <a:spcPts val="750"/>
              </a:spcBef>
              <a:spcAft>
                <a:spcPts val="750"/>
              </a:spcAft>
              <a:buFont typeface="+mj-lt"/>
              <a:buAutoNum type="alphaLcParenR" startAt="2"/>
            </a:pPr>
            <a:r>
              <a:rPr lang="en-US" b="0" i="0">
                <a:solidFill>
                  <a:srgbClr val="242424"/>
                </a:solidFill>
                <a:effectLst/>
                <a:latin typeface="Segoe UI" panose="020B0502040204020203" pitchFamily="34" charset="0"/>
              </a:rPr>
              <a:t>Defining the problem</a:t>
            </a:r>
          </a:p>
          <a:p>
            <a:pPr marL="914400" lvl="1" indent="-457200" algn="l">
              <a:lnSpc>
                <a:spcPts val="2400"/>
              </a:lnSpc>
              <a:spcBef>
                <a:spcPts val="750"/>
              </a:spcBef>
              <a:spcAft>
                <a:spcPts val="750"/>
              </a:spcAft>
              <a:buFont typeface="+mj-lt"/>
              <a:buAutoNum type="alphaLcParenR" startAt="2"/>
            </a:pPr>
            <a:r>
              <a:rPr lang="en-US" b="0" i="0">
                <a:solidFill>
                  <a:srgbClr val="242424"/>
                </a:solidFill>
                <a:effectLst/>
                <a:latin typeface="Segoe UI" panose="020B0502040204020203" pitchFamily="34" charset="0"/>
              </a:rPr>
              <a:t>Creating personas</a:t>
            </a:r>
          </a:p>
        </p:txBody>
      </p:sp>
    </p:spTree>
    <p:extLst>
      <p:ext uri="{BB962C8B-B14F-4D97-AF65-F5344CB8AC3E}">
        <p14:creationId xmlns:p14="http://schemas.microsoft.com/office/powerpoint/2010/main" val="9804248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using a computer&#10;&#10;Description automatically generated">
            <a:extLst>
              <a:ext uri="{FF2B5EF4-FFF2-40B4-BE49-F238E27FC236}">
                <a16:creationId xmlns:a16="http://schemas.microsoft.com/office/drawing/2014/main" id="{402C2CDD-C9A1-D231-6008-CE35414646BB}"/>
              </a:ext>
            </a:extLst>
          </p:cNvPr>
          <p:cNvPicPr>
            <a:picLocks noChangeAspect="1"/>
          </p:cNvPicPr>
          <p:nvPr/>
        </p:nvPicPr>
        <p:blipFill>
          <a:blip r:embed="rId4"/>
          <a:srcRect l="10446"/>
          <a:stretch/>
        </p:blipFill>
        <p:spPr>
          <a:xfrm>
            <a:off x="397564" y="0"/>
            <a:ext cx="11794435" cy="6858000"/>
          </a:xfrm>
          <a:prstGeom prst="rect">
            <a:avLst/>
          </a:prstGeom>
        </p:spPr>
      </p:pic>
      <p:sp>
        <p:nvSpPr>
          <p:cNvPr id="4" name="Rectangle 3">
            <a:extLst>
              <a:ext uri="{FF2B5EF4-FFF2-40B4-BE49-F238E27FC236}">
                <a16:creationId xmlns:a16="http://schemas.microsoft.com/office/drawing/2014/main" id="{C2FA2948-3B50-D526-CEE4-3E2168439D8E}"/>
              </a:ext>
            </a:extLst>
          </p:cNvPr>
          <p:cNvSpPr/>
          <p:nvPr/>
        </p:nvSpPr>
        <p:spPr bwMode="auto">
          <a:xfrm>
            <a:off x="-1" y="0"/>
            <a:ext cx="8895523" cy="6858000"/>
          </a:xfrm>
          <a:prstGeom prst="rect">
            <a:avLst/>
          </a:prstGeom>
          <a:gradFill flip="none" rotWithShape="1">
            <a:gsLst>
              <a:gs pos="0">
                <a:srgbClr val="FFFFFF"/>
              </a:gs>
              <a:gs pos="76000">
                <a:srgbClr val="FFFFFF"/>
              </a:gs>
              <a:gs pos="100000">
                <a:schemeClr val="accent1">
                  <a:tint val="23500"/>
                  <a:satMod val="16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EE7ABA64-9AEE-04F0-897F-AB9F62F1E0D0}"/>
              </a:ext>
            </a:extLst>
          </p:cNvPr>
          <p:cNvSpPr>
            <a:spLocks noGrp="1"/>
          </p:cNvSpPr>
          <p:nvPr>
            <p:ph type="title"/>
          </p:nvPr>
        </p:nvSpPr>
        <p:spPr/>
        <p:txBody>
          <a:bodyPr/>
          <a:lstStyle/>
          <a:p>
            <a:r>
              <a:rPr lang="en-US"/>
              <a:t>Introduction to Design Thinking</a:t>
            </a:r>
            <a:endParaRPr lang="en-DE"/>
          </a:p>
        </p:txBody>
      </p:sp>
      <p:sp>
        <p:nvSpPr>
          <p:cNvPr id="3" name="Content Placeholder 2">
            <a:extLst>
              <a:ext uri="{FF2B5EF4-FFF2-40B4-BE49-F238E27FC236}">
                <a16:creationId xmlns:a16="http://schemas.microsoft.com/office/drawing/2014/main" id="{0ED4DB64-1A7E-2C0A-554D-BC3E724C170A}"/>
              </a:ext>
            </a:extLst>
          </p:cNvPr>
          <p:cNvSpPr>
            <a:spLocks noGrp="1"/>
          </p:cNvSpPr>
          <p:nvPr>
            <p:ph sz="quarter" idx="10"/>
          </p:nvPr>
        </p:nvSpPr>
        <p:spPr>
          <a:xfrm>
            <a:off x="584200" y="1435100"/>
            <a:ext cx="11018838" cy="2856167"/>
          </a:xfrm>
        </p:spPr>
        <p:txBody>
          <a:bodyPr vert="horz" wrap="square" lIns="0" tIns="0" rIns="0" bIns="0" rtlCol="0" anchor="t">
            <a:spAutoFit/>
          </a:bodyPr>
          <a:lstStyle/>
          <a:p>
            <a:r>
              <a:rPr lang="en-US" sz="3200"/>
              <a:t>What is Design Thinking?</a:t>
            </a:r>
          </a:p>
          <a:p>
            <a:r>
              <a:rPr lang="en-US" sz="3200">
                <a:cs typeface="Segoe UI"/>
              </a:rPr>
              <a:t>Importance of process ideation</a:t>
            </a:r>
          </a:p>
          <a:p>
            <a:r>
              <a:rPr lang="en-US" sz="3200"/>
              <a:t>Key principles and benefits</a:t>
            </a:r>
          </a:p>
          <a:p>
            <a:r>
              <a:rPr lang="en-US" sz="3200"/>
              <a:t>Stages of Design Thinking</a:t>
            </a:r>
          </a:p>
          <a:p>
            <a:r>
              <a:rPr lang="en-US" sz="3200"/>
              <a:t>Our objective</a:t>
            </a:r>
          </a:p>
        </p:txBody>
      </p:sp>
      <p:pic>
        <p:nvPicPr>
          <p:cNvPr id="5" name="Graphic 4">
            <a:extLst>
              <a:ext uri="{FF2B5EF4-FFF2-40B4-BE49-F238E27FC236}">
                <a16:creationId xmlns:a16="http://schemas.microsoft.com/office/drawing/2014/main" id="{C01CC735-5342-F4E9-DC63-A771C2FE658F}"/>
              </a:ext>
            </a:extLst>
          </p:cNvPr>
          <p:cNvPicPr>
            <a:picLocks noChangeAspect="1"/>
          </p:cNvPicPr>
          <p:nvPr/>
        </p:nvPicPr>
        <p:blipFill>
          <a:blip r:embed="rId5">
            <a:extLst>
              <a:ext uri="{96DAC541-7B7A-43D3-8B79-37D633B846F1}">
                <asvg:svgBlip xmlns:asvg="http://schemas.microsoft.com/office/drawing/2016/SVG/main" r:embed="rId6"/>
              </a:ext>
            </a:extLst>
          </a:blip>
          <a:srcRect t="27895" r="33543" b="7752"/>
          <a:stretch/>
        </p:blipFill>
        <p:spPr>
          <a:xfrm rot="10800000">
            <a:off x="0" y="1792876"/>
            <a:ext cx="3997712" cy="5065123"/>
          </a:xfrm>
          <a:prstGeom prst="rect">
            <a:avLst/>
          </a:prstGeom>
        </p:spPr>
      </p:pic>
    </p:spTree>
    <p:custDataLst>
      <p:tags r:id="rId1"/>
    </p:custDataLst>
    <p:extLst>
      <p:ext uri="{BB962C8B-B14F-4D97-AF65-F5344CB8AC3E}">
        <p14:creationId xmlns:p14="http://schemas.microsoft.com/office/powerpoint/2010/main" val="131770243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sitting on a window sill with another person using a computer&#10;&#10;Description automatically generated">
            <a:extLst>
              <a:ext uri="{FF2B5EF4-FFF2-40B4-BE49-F238E27FC236}">
                <a16:creationId xmlns:a16="http://schemas.microsoft.com/office/drawing/2014/main" id="{E08D3678-53FB-78D8-8509-F03D4DECD1DB}"/>
              </a:ext>
            </a:extLst>
          </p:cNvPr>
          <p:cNvPicPr>
            <a:picLocks noGrp="1" noChangeAspect="1"/>
          </p:cNvPicPr>
          <p:nvPr>
            <p:ph type="pic" sz="quarter" idx="4294967295"/>
          </p:nvPr>
        </p:nvPicPr>
        <p:blipFill>
          <a:blip r:embed="rId4" cstate="hqprint">
            <a:extLst>
              <a:ext uri="{28A0092B-C50C-407E-A947-70E740481C1C}">
                <a14:useLocalDpi xmlns:a14="http://schemas.microsoft.com/office/drawing/2010/main"/>
              </a:ext>
            </a:extLst>
          </a:blip>
          <a:srcRect/>
          <a:stretch>
            <a:fillRect/>
          </a:stretch>
        </p:blipFill>
        <p:spPr>
          <a:xfrm>
            <a:off x="6096000" y="0"/>
            <a:ext cx="6096000" cy="6858000"/>
          </a:xfrm>
        </p:spPr>
      </p:pic>
      <p:sp>
        <p:nvSpPr>
          <p:cNvPr id="4" name="Rectangle 3">
            <a:extLst>
              <a:ext uri="{FF2B5EF4-FFF2-40B4-BE49-F238E27FC236}">
                <a16:creationId xmlns:a16="http://schemas.microsoft.com/office/drawing/2014/main" id="{834E90FF-3BCD-A7D3-EEAF-7098B3111DA7}"/>
              </a:ext>
            </a:extLst>
          </p:cNvPr>
          <p:cNvSpPr/>
          <p:nvPr/>
        </p:nvSpPr>
        <p:spPr bwMode="auto">
          <a:xfrm>
            <a:off x="4344924" y="0"/>
            <a:ext cx="3502152" cy="6858000"/>
          </a:xfrm>
          <a:prstGeom prst="rect">
            <a:avLst/>
          </a:prstGeom>
          <a:gradFill flip="none" rotWithShape="1">
            <a:gsLst>
              <a:gs pos="0">
                <a:srgbClr val="FFFFFF"/>
              </a:gs>
              <a:gs pos="76000">
                <a:srgbClr val="FFFFFF"/>
              </a:gs>
              <a:gs pos="100000">
                <a:schemeClr val="accent1">
                  <a:tint val="23500"/>
                  <a:satMod val="16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5D6D73A7-89D8-932A-7894-627E008D5810}"/>
              </a:ext>
            </a:extLst>
          </p:cNvPr>
          <p:cNvSpPr>
            <a:spLocks noGrp="1"/>
          </p:cNvSpPr>
          <p:nvPr>
            <p:ph type="title"/>
          </p:nvPr>
        </p:nvSpPr>
        <p:spPr>
          <a:xfrm>
            <a:off x="588263" y="457200"/>
            <a:ext cx="6285513" cy="553998"/>
          </a:xfrm>
        </p:spPr>
        <p:txBody>
          <a:bodyPr/>
          <a:lstStyle/>
          <a:p>
            <a:r>
              <a:rPr lang="en-GB"/>
              <a:t>Design Thinking resources</a:t>
            </a:r>
          </a:p>
        </p:txBody>
      </p:sp>
      <p:sp>
        <p:nvSpPr>
          <p:cNvPr id="3" name="Content Placeholder 2">
            <a:extLst>
              <a:ext uri="{FF2B5EF4-FFF2-40B4-BE49-F238E27FC236}">
                <a16:creationId xmlns:a16="http://schemas.microsoft.com/office/drawing/2014/main" id="{672D7893-9A92-72D0-AE42-2299F3DC0A85}"/>
              </a:ext>
            </a:extLst>
          </p:cNvPr>
          <p:cNvSpPr>
            <a:spLocks noGrp="1"/>
          </p:cNvSpPr>
          <p:nvPr>
            <p:ph type="body" sz="quarter" idx="10"/>
          </p:nvPr>
        </p:nvSpPr>
        <p:spPr>
          <a:xfrm>
            <a:off x="777776" y="1674674"/>
            <a:ext cx="6096000" cy="4579715"/>
          </a:xfrm>
        </p:spPr>
        <p:txBody>
          <a:bodyPr/>
          <a:lstStyle/>
          <a:p>
            <a:pPr marL="0" indent="0">
              <a:buNone/>
            </a:pPr>
            <a:r>
              <a:rPr lang="en-US" sz="2400"/>
              <a:t>Our workshop will focus on the use of AI Discovery Cards and will not cover all Design Thinking methodologies. </a:t>
            </a:r>
          </a:p>
          <a:p>
            <a:pPr marL="0" indent="0">
              <a:buNone/>
            </a:pPr>
            <a:endParaRPr lang="en-US" sz="2400"/>
          </a:p>
          <a:p>
            <a:pPr marL="0" indent="0">
              <a:buNone/>
            </a:pPr>
            <a:r>
              <a:rPr lang="en-US" sz="2400"/>
              <a:t>For a deeper dive, please refer to these resources:</a:t>
            </a:r>
          </a:p>
          <a:p>
            <a:pPr marL="0" indent="0">
              <a:buNone/>
            </a:pPr>
            <a:endParaRPr lang="en-US" sz="2400"/>
          </a:p>
          <a:p>
            <a:pPr marL="285750" indent="-285750">
              <a:buFont typeface="Arial" panose="020B0604020202020204" pitchFamily="34" charset="0"/>
              <a:buChar char="•"/>
            </a:pPr>
            <a:r>
              <a:rPr lang="en-US" sz="2400">
                <a:solidFill>
                  <a:schemeClr val="tx2"/>
                </a:solidFill>
                <a:hlinkClick r:id="rId5">
                  <a:extLst>
                    <a:ext uri="{A12FA001-AC4F-418D-AE19-62706E023703}">
                      <ahyp:hlinkClr xmlns:ahyp="http://schemas.microsoft.com/office/drawing/2018/hyperlinkcolor" val="tx"/>
                    </a:ext>
                  </a:extLst>
                </a:hlinkClick>
              </a:rPr>
              <a:t>IDEO | Design Thinking workshop</a:t>
            </a:r>
            <a:r>
              <a:rPr lang="en-US" sz="2400">
                <a:solidFill>
                  <a:schemeClr val="tx2"/>
                </a:solidFill>
                <a:hlinkClick r:id="rId6">
                  <a:extLst>
                    <a:ext uri="{A12FA001-AC4F-418D-AE19-62706E023703}">
                      <ahyp:hlinkClr xmlns:ahyp="http://schemas.microsoft.com/office/drawing/2018/hyperlinkcolor" val="tx"/>
                    </a:ext>
                  </a:extLst>
                </a:hlinkClick>
              </a:rPr>
              <a:t> </a:t>
            </a:r>
            <a:endParaRPr lang="en-US" sz="2400">
              <a:solidFill>
                <a:schemeClr val="tx2"/>
              </a:solidFill>
            </a:endParaRPr>
          </a:p>
          <a:p>
            <a:pPr marL="285750" indent="-285750">
              <a:buFont typeface="Arial" panose="020B0604020202020204" pitchFamily="34" charset="0"/>
              <a:buChar char="•"/>
            </a:pPr>
            <a:r>
              <a:rPr lang="en-US" sz="2400">
                <a:solidFill>
                  <a:schemeClr val="tx2"/>
                </a:solidFill>
                <a:hlinkClick r:id="rId5">
                  <a:extLst>
                    <a:ext uri="{A12FA001-AC4F-418D-AE19-62706E023703}">
                      <ahyp:hlinkClr xmlns:ahyp="http://schemas.microsoft.com/office/drawing/2018/hyperlinkcolor" val="tx"/>
                    </a:ext>
                  </a:extLst>
                </a:hlinkClick>
              </a:rPr>
              <a:t>IDEO | Design Thinking resources</a:t>
            </a:r>
            <a:r>
              <a:rPr lang="en-US" sz="2400">
                <a:solidFill>
                  <a:schemeClr val="tx2"/>
                </a:solidFill>
              </a:rPr>
              <a:t> </a:t>
            </a:r>
          </a:p>
          <a:p>
            <a:pPr marL="285750" indent="-285750">
              <a:buFont typeface="Arial" panose="020B0604020202020204" pitchFamily="34" charset="0"/>
              <a:buChar char="•"/>
            </a:pPr>
            <a:r>
              <a:rPr lang="en-US" sz="2400">
                <a:solidFill>
                  <a:schemeClr val="tx2"/>
                </a:solidFill>
                <a:hlinkClick r:id="rId7">
                  <a:extLst>
                    <a:ext uri="{A12FA001-AC4F-418D-AE19-62706E023703}">
                      <ahyp:hlinkClr xmlns:ahyp="http://schemas.microsoft.com/office/drawing/2018/hyperlinkcolor" val="tx"/>
                    </a:ext>
                  </a:extLst>
                </a:hlinkClick>
              </a:rPr>
              <a:t>Sandford | Tools for taking action</a:t>
            </a:r>
            <a:endParaRPr lang="en-US" sz="2400">
              <a:solidFill>
                <a:schemeClr val="tx2"/>
              </a:solidFill>
              <a:hlinkClick r:id="rId6">
                <a:extLst>
                  <a:ext uri="{A12FA001-AC4F-418D-AE19-62706E023703}">
                    <ahyp:hlinkClr xmlns:ahyp="http://schemas.microsoft.com/office/drawing/2018/hyperlinkcolor" val="tx"/>
                  </a:ext>
                </a:extLst>
              </a:hlinkClick>
            </a:endParaRPr>
          </a:p>
          <a:p>
            <a:pPr marL="285750" indent="-285750">
              <a:buFont typeface="Arial" panose="020B0604020202020204" pitchFamily="34" charset="0"/>
              <a:buChar char="•"/>
            </a:pPr>
            <a:r>
              <a:rPr lang="en-US" sz="2400" err="1">
                <a:solidFill>
                  <a:schemeClr val="tx2"/>
                </a:solidFill>
                <a:hlinkClick r:id="rId6">
                  <a:extLst>
                    <a:ext uri="{A12FA001-AC4F-418D-AE19-62706E023703}">
                      <ahyp:hlinkClr xmlns:ahyp="http://schemas.microsoft.com/office/drawing/2018/hyperlinkcolor" val="tx"/>
                    </a:ext>
                  </a:extLst>
                </a:hlinkClick>
              </a:rPr>
              <a:t>Miroverse</a:t>
            </a:r>
            <a:r>
              <a:rPr lang="en-US" sz="2400">
                <a:solidFill>
                  <a:schemeClr val="tx2"/>
                </a:solidFill>
                <a:hlinkClick r:id="rId6">
                  <a:extLst>
                    <a:ext uri="{A12FA001-AC4F-418D-AE19-62706E023703}">
                      <ahyp:hlinkClr xmlns:ahyp="http://schemas.microsoft.com/office/drawing/2018/hyperlinkcolor" val="tx"/>
                    </a:ext>
                  </a:extLst>
                </a:hlinkClick>
              </a:rPr>
              <a:t> | Design Thinking workshop</a:t>
            </a:r>
            <a:endParaRPr lang="en-GB" sz="1800">
              <a:solidFill>
                <a:schemeClr val="tx2"/>
              </a:solidFill>
            </a:endParaRPr>
          </a:p>
        </p:txBody>
      </p:sp>
    </p:spTree>
    <p:custDataLst>
      <p:tags r:id="rId1"/>
    </p:custDataLst>
    <p:extLst>
      <p:ext uri="{BB962C8B-B14F-4D97-AF65-F5344CB8AC3E}">
        <p14:creationId xmlns:p14="http://schemas.microsoft.com/office/powerpoint/2010/main" val="108675368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0F933-C015-C6B0-40F1-585024559D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42A132-0F75-C31D-A516-4E5B641CCE84}"/>
              </a:ext>
            </a:extLst>
          </p:cNvPr>
          <p:cNvSpPr>
            <a:spLocks noGrp="1"/>
          </p:cNvSpPr>
          <p:nvPr>
            <p:ph type="title"/>
          </p:nvPr>
        </p:nvSpPr>
        <p:spPr>
          <a:xfrm>
            <a:off x="585216" y="2980408"/>
            <a:ext cx="9144000" cy="553998"/>
          </a:xfrm>
        </p:spPr>
        <p:txBody>
          <a:bodyPr/>
          <a:lstStyle/>
          <a:p>
            <a:r>
              <a:rPr lang="en-US">
                <a:cs typeface="Segoe UI"/>
              </a:rPr>
              <a:t>Personas</a:t>
            </a:r>
          </a:p>
        </p:txBody>
      </p:sp>
    </p:spTree>
    <p:extLst>
      <p:ext uri="{BB962C8B-B14F-4D97-AF65-F5344CB8AC3E}">
        <p14:creationId xmlns:p14="http://schemas.microsoft.com/office/powerpoint/2010/main" val="1525698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938BA-7F2A-B1DD-71E7-A26FA696F894}"/>
            </a:ext>
          </a:extLst>
        </p:cNvPr>
        <p:cNvGrpSpPr/>
        <p:nvPr/>
      </p:nvGrpSpPr>
      <p:grpSpPr>
        <a:xfrm>
          <a:off x="0" y="0"/>
          <a:ext cx="0" cy="0"/>
          <a:chOff x="0" y="0"/>
          <a:chExt cx="0" cy="0"/>
        </a:xfrm>
      </p:grpSpPr>
      <p:pic>
        <p:nvPicPr>
          <p:cNvPr id="2" name="Picture 1" descr="A screenshot of a chat&#10;&#10;AI-generated content may be incorrect.">
            <a:extLst>
              <a:ext uri="{FF2B5EF4-FFF2-40B4-BE49-F238E27FC236}">
                <a16:creationId xmlns:a16="http://schemas.microsoft.com/office/drawing/2014/main" id="{F11B12C5-4791-61FC-4315-D428F6EB567E}"/>
              </a:ext>
            </a:extLst>
          </p:cNvPr>
          <p:cNvPicPr>
            <a:picLocks noChangeAspect="1"/>
          </p:cNvPicPr>
          <p:nvPr/>
        </p:nvPicPr>
        <p:blipFill>
          <a:blip r:embed="rId3" cstate="hqprint">
            <a:alphaModFix amt="62000"/>
            <a:extLst>
              <a:ext uri="{28A0092B-C50C-407E-A947-70E740481C1C}">
                <a14:useLocalDpi xmlns:a14="http://schemas.microsoft.com/office/drawing/2010/main"/>
              </a:ext>
            </a:extLst>
          </a:blip>
          <a:srcRect/>
          <a:stretch/>
        </p:blipFill>
        <p:spPr>
          <a:xfrm>
            <a:off x="7250807" y="1"/>
            <a:ext cx="4941193" cy="6858000"/>
          </a:xfrm>
          <a:prstGeom prst="rect">
            <a:avLst/>
          </a:prstGeom>
        </p:spPr>
      </p:pic>
      <p:sp>
        <p:nvSpPr>
          <p:cNvPr id="3" name="Rectangle 2">
            <a:extLst>
              <a:ext uri="{FF2B5EF4-FFF2-40B4-BE49-F238E27FC236}">
                <a16:creationId xmlns:a16="http://schemas.microsoft.com/office/drawing/2014/main" id="{2D72FD87-7906-DDB8-E53F-921DBFE971D3}"/>
              </a:ext>
            </a:extLst>
          </p:cNvPr>
          <p:cNvSpPr/>
          <p:nvPr/>
        </p:nvSpPr>
        <p:spPr bwMode="auto">
          <a:xfrm>
            <a:off x="487017" y="0"/>
            <a:ext cx="10176690" cy="6858000"/>
          </a:xfrm>
          <a:prstGeom prst="rect">
            <a:avLst/>
          </a:prstGeom>
          <a:gradFill flip="none" rotWithShape="1">
            <a:gsLst>
              <a:gs pos="0">
                <a:srgbClr val="FFFFFF"/>
              </a:gs>
              <a:gs pos="76000">
                <a:srgbClr val="FFFFFF"/>
              </a:gs>
              <a:gs pos="100000">
                <a:schemeClr val="accent1">
                  <a:tint val="23500"/>
                  <a:satMod val="16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Title 8">
            <a:extLst>
              <a:ext uri="{FF2B5EF4-FFF2-40B4-BE49-F238E27FC236}">
                <a16:creationId xmlns:a16="http://schemas.microsoft.com/office/drawing/2014/main" id="{31071254-58F5-9CCD-D3DB-2DA6354DE6BA}"/>
              </a:ext>
            </a:extLst>
          </p:cNvPr>
          <p:cNvSpPr>
            <a:spLocks noGrp="1"/>
          </p:cNvSpPr>
          <p:nvPr>
            <p:ph type="title"/>
          </p:nvPr>
        </p:nvSpPr>
        <p:spPr>
          <a:xfrm>
            <a:off x="588263" y="457200"/>
            <a:ext cx="8323917" cy="553998"/>
          </a:xfrm>
        </p:spPr>
        <p:txBody>
          <a:bodyPr/>
          <a:lstStyle/>
          <a:p>
            <a:r>
              <a:rPr lang="en-US">
                <a:solidFill>
                  <a:srgbClr val="0078D4"/>
                </a:solidFill>
                <a:ea typeface="+mj-lt"/>
                <a:cs typeface="Segoe Sans Text Semibold"/>
              </a:rPr>
              <a:t>Create a persona using Copilot | Demo</a:t>
            </a:r>
            <a:endParaRPr lang="en-US"/>
          </a:p>
        </p:txBody>
      </p:sp>
      <p:sp>
        <p:nvSpPr>
          <p:cNvPr id="8" name="TextBox 7">
            <a:extLst>
              <a:ext uri="{FF2B5EF4-FFF2-40B4-BE49-F238E27FC236}">
                <a16:creationId xmlns:a16="http://schemas.microsoft.com/office/drawing/2014/main" id="{8B0F8491-B1B8-9388-2B28-3DBD47DF1B6D}"/>
              </a:ext>
            </a:extLst>
          </p:cNvPr>
          <p:cNvSpPr txBox="1"/>
          <p:nvPr/>
        </p:nvSpPr>
        <p:spPr>
          <a:xfrm>
            <a:off x="6487097" y="1593772"/>
            <a:ext cx="429658" cy="5016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3200" b="1">
                <a:solidFill>
                  <a:srgbClr val="FFFFFF"/>
                </a:solidFill>
              </a:rPr>
              <a:t>2</a:t>
            </a:r>
            <a:endParaRPr lang="en-US"/>
          </a:p>
        </p:txBody>
      </p:sp>
      <p:sp>
        <p:nvSpPr>
          <p:cNvPr id="13" name="Text Placeholder 9">
            <a:extLst>
              <a:ext uri="{FF2B5EF4-FFF2-40B4-BE49-F238E27FC236}">
                <a16:creationId xmlns:a16="http://schemas.microsoft.com/office/drawing/2014/main" id="{65A1E812-12AC-AFAD-2DFF-CD6006795675}"/>
              </a:ext>
            </a:extLst>
          </p:cNvPr>
          <p:cNvSpPr txBox="1">
            <a:spLocks/>
          </p:cNvSpPr>
          <p:nvPr/>
        </p:nvSpPr>
        <p:spPr>
          <a:xfrm>
            <a:off x="583604" y="1229160"/>
            <a:ext cx="6667203" cy="2539808"/>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l">
              <a:spcBef>
                <a:spcPts val="450"/>
              </a:spcBef>
              <a:spcAft>
                <a:spcPts val="750"/>
              </a:spcAft>
              <a:buNone/>
            </a:pPr>
            <a:r>
              <a:rPr lang="en-US" sz="1800" b="1" i="0">
                <a:effectLst/>
                <a:latin typeface="Segoe Sans"/>
              </a:rPr>
              <a:t>Step 1</a:t>
            </a:r>
            <a:r>
              <a:rPr lang="en-US" sz="1800" b="0" i="0">
                <a:effectLst/>
                <a:latin typeface="Segoe Sans"/>
              </a:rPr>
              <a:t>: Let's start by reviewing the meeting notes provided. Pay attention to key details about the participants, their roles, and any specific challenges or goals mentioned.</a:t>
            </a:r>
          </a:p>
          <a:p>
            <a:pPr marL="0" indent="0" algn="l">
              <a:spcBef>
                <a:spcPts val="450"/>
              </a:spcBef>
              <a:spcAft>
                <a:spcPts val="750"/>
              </a:spcAft>
              <a:buNone/>
            </a:pPr>
            <a:r>
              <a:rPr lang="en-US" sz="1800" b="1" i="0">
                <a:effectLst/>
                <a:latin typeface="Segoe Sans"/>
              </a:rPr>
              <a:t>Step 2</a:t>
            </a:r>
            <a:r>
              <a:rPr lang="en-US" sz="1800" b="0" i="0">
                <a:effectLst/>
                <a:latin typeface="Segoe Sans"/>
              </a:rPr>
              <a:t>: </a:t>
            </a:r>
            <a:r>
              <a:rPr lang="en-US" sz="1800">
                <a:latin typeface="Segoe Sans"/>
              </a:rPr>
              <a:t>Next, we will c</a:t>
            </a:r>
            <a:r>
              <a:rPr lang="en-US" sz="1800" b="0" i="0">
                <a:effectLst/>
                <a:latin typeface="Segoe Sans"/>
              </a:rPr>
              <a:t>reate a persona using the information from the meeting notes using Copilot. Here’s the prompt we will use: Please create a persona using these meeting notes and include the following details:</a:t>
            </a:r>
          </a:p>
          <a:p>
            <a:pPr lvl="1">
              <a:spcAft>
                <a:spcPts val="600"/>
              </a:spcAft>
            </a:pPr>
            <a:r>
              <a:rPr lang="en-US" sz="1800" b="0" i="0">
                <a:effectLst/>
                <a:latin typeface="Segoe Sans"/>
              </a:rPr>
              <a:t>Name and role</a:t>
            </a:r>
          </a:p>
          <a:p>
            <a:pPr lvl="1">
              <a:spcAft>
                <a:spcPts val="600"/>
              </a:spcAft>
            </a:pPr>
            <a:r>
              <a:rPr lang="en-US" sz="1800" b="0" i="0">
                <a:effectLst/>
                <a:latin typeface="Segoe Sans"/>
              </a:rPr>
              <a:t>Goals and objectives</a:t>
            </a:r>
          </a:p>
          <a:p>
            <a:pPr lvl="1">
              <a:spcAft>
                <a:spcPts val="600"/>
              </a:spcAft>
            </a:pPr>
            <a:r>
              <a:rPr lang="en-US" sz="1800" b="0" i="0">
                <a:effectLst/>
                <a:latin typeface="Segoe Sans"/>
              </a:rPr>
              <a:t>Pain points and challenges</a:t>
            </a:r>
          </a:p>
          <a:p>
            <a:pPr lvl="1">
              <a:spcAft>
                <a:spcPts val="600"/>
              </a:spcAft>
            </a:pPr>
            <a:r>
              <a:rPr lang="en-US" sz="1800" b="0" i="0">
                <a:effectLst/>
                <a:latin typeface="Segoe Sans"/>
              </a:rPr>
              <a:t>Key characteristics and behaviors</a:t>
            </a:r>
          </a:p>
        </p:txBody>
      </p:sp>
    </p:spTree>
    <p:extLst>
      <p:ext uri="{BB962C8B-B14F-4D97-AF65-F5344CB8AC3E}">
        <p14:creationId xmlns:p14="http://schemas.microsoft.com/office/powerpoint/2010/main" val="292861949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D345E-92DE-D929-F8D8-2469F5D19A8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B2F6A3CB-B2BE-6E5E-5B78-A95EE47B792E}"/>
              </a:ext>
            </a:extLst>
          </p:cNvPr>
          <p:cNvSpPr txBox="1">
            <a:spLocks/>
          </p:cNvSpPr>
          <p:nvPr/>
        </p:nvSpPr>
        <p:spPr>
          <a:xfrm>
            <a:off x="10176891" y="3036641"/>
            <a:ext cx="2215134" cy="415498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de-DE" sz="30000"/>
              <a:t>5</a:t>
            </a:r>
          </a:p>
        </p:txBody>
      </p:sp>
      <p:sp>
        <p:nvSpPr>
          <p:cNvPr id="2" name="Title 1">
            <a:extLst>
              <a:ext uri="{FF2B5EF4-FFF2-40B4-BE49-F238E27FC236}">
                <a16:creationId xmlns:a16="http://schemas.microsoft.com/office/drawing/2014/main" id="{93A30DDB-0981-989A-47BD-AD0AB61D93A4}"/>
              </a:ext>
            </a:extLst>
          </p:cNvPr>
          <p:cNvSpPr>
            <a:spLocks noGrp="1"/>
          </p:cNvSpPr>
          <p:nvPr>
            <p:ph type="title"/>
          </p:nvPr>
        </p:nvSpPr>
        <p:spPr>
          <a:xfrm>
            <a:off x="585216" y="2980408"/>
            <a:ext cx="9144000" cy="553998"/>
          </a:xfrm>
        </p:spPr>
        <p:txBody>
          <a:bodyPr/>
          <a:lstStyle/>
          <a:p>
            <a:r>
              <a:rPr lang="en-US">
                <a:cs typeface="Segoe UI"/>
              </a:rPr>
              <a:t>Hands-on exercise: Whiteboard</a:t>
            </a:r>
          </a:p>
        </p:txBody>
      </p:sp>
    </p:spTree>
    <p:extLst>
      <p:ext uri="{BB962C8B-B14F-4D97-AF65-F5344CB8AC3E}">
        <p14:creationId xmlns:p14="http://schemas.microsoft.com/office/powerpoint/2010/main" val="143647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1E938-BD5E-1F61-51B6-3BCFB86115A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91D5F550-E08E-E388-7A0D-AFB0A81204C8}"/>
              </a:ext>
            </a:extLst>
          </p:cNvPr>
          <p:cNvSpPr>
            <a:spLocks noGrp="1"/>
          </p:cNvSpPr>
          <p:nvPr>
            <p:ph type="title"/>
          </p:nvPr>
        </p:nvSpPr>
        <p:spPr>
          <a:xfrm>
            <a:off x="588262" y="457200"/>
            <a:ext cx="6869177" cy="553998"/>
          </a:xfrm>
        </p:spPr>
        <p:txBody>
          <a:bodyPr vert="horz" wrap="square" lIns="0" tIns="0" rIns="0" bIns="0" rtlCol="0" anchor="t">
            <a:normAutofit fontScale="90000"/>
          </a:bodyPr>
          <a:lstStyle/>
          <a:p>
            <a:r>
              <a:rPr lang="en-US" sz="3600">
                <a:solidFill>
                  <a:schemeClr val="tx2"/>
                </a:solidFill>
                <a:cs typeface="Segoe UI"/>
              </a:rPr>
              <a:t>Pause to read this important message:</a:t>
            </a:r>
          </a:p>
        </p:txBody>
      </p:sp>
      <p:sp>
        <p:nvSpPr>
          <p:cNvPr id="5" name="Content Placeholder 4">
            <a:extLst>
              <a:ext uri="{FF2B5EF4-FFF2-40B4-BE49-F238E27FC236}">
                <a16:creationId xmlns:a16="http://schemas.microsoft.com/office/drawing/2014/main" id="{75C902B7-333B-B2E2-9607-1FB3059E20CC}"/>
              </a:ext>
            </a:extLst>
          </p:cNvPr>
          <p:cNvSpPr>
            <a:spLocks noGrp="1"/>
          </p:cNvSpPr>
          <p:nvPr>
            <p:ph sz="quarter" idx="12"/>
          </p:nvPr>
        </p:nvSpPr>
        <p:spPr>
          <a:xfrm>
            <a:off x="609600" y="1394460"/>
            <a:ext cx="6583680" cy="4955203"/>
          </a:xfrm>
        </p:spPr>
        <p:txBody>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This framework is designed as a guide, but it is not a one-size-fits-all solution. </a:t>
            </a:r>
            <a:r>
              <a:rPr lang="en-US" sz="2000">
                <a:solidFill>
                  <a:srgbClr val="000000"/>
                </a:solidFill>
                <a:latin typeface="Segoe Sans Text"/>
              </a:rPr>
              <a:t>For </a:t>
            </a: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the framework to be effective, you’ll need to apply what you know about your partner, their customers, their business offering portfolio, region, and industry. </a:t>
            </a:r>
          </a:p>
          <a:p>
            <a:pPr marL="0" marR="0" lvl="0" indent="0" algn="l" defTabSz="932742" rtl="0" eaLnBrk="1" fontAlgn="auto" latinLnBrk="0" hangingPunct="1">
              <a:lnSpc>
                <a:spcPct val="90000"/>
              </a:lnSpc>
              <a:spcBef>
                <a:spcPct val="20000"/>
              </a:spcBef>
              <a:spcAft>
                <a:spcPts val="0"/>
              </a:spcAft>
              <a:buClrTx/>
              <a:buSzPct val="90000"/>
              <a:buNone/>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The format presented here is designed to complement Microsoft’s common envisioning framework, found in Microsoft Envisioning Experience (</a:t>
            </a:r>
            <a:r>
              <a:rPr kumimoji="0" lang="en-US" sz="20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MEEx</a:t>
            </a: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 and the </a:t>
            </a:r>
            <a:r>
              <a:rPr lang="en-US" sz="2000">
                <a:solidFill>
                  <a:srgbClr val="000000"/>
                </a:solidFill>
                <a:latin typeface="Segoe Sans Text"/>
              </a:rPr>
              <a:t>Business, Experience, Technology (</a:t>
            </a: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BXT) model.</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If you’re facilitating virtually, it’s crucial to become comfortable with the whiteboard tool of your choice and familiarize yourself with the AI Discovery cards. Knowing which cards to use and when to use them, based on your specific audience and facilitation goals, will be key to your success.</a:t>
            </a:r>
            <a:endParaRPr lang="en-US" sz="2000"/>
          </a:p>
        </p:txBody>
      </p:sp>
    </p:spTree>
    <p:custDataLst>
      <p:tags r:id="rId1"/>
    </p:custDataLst>
    <p:extLst>
      <p:ext uri="{BB962C8B-B14F-4D97-AF65-F5344CB8AC3E}">
        <p14:creationId xmlns:p14="http://schemas.microsoft.com/office/powerpoint/2010/main" val="19663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0EB7A28-F10A-A597-0012-0645B6291ED9}"/>
              </a:ext>
            </a:extLst>
          </p:cNvPr>
          <p:cNvSpPr>
            <a:spLocks noGrp="1"/>
          </p:cNvSpPr>
          <p:nvPr>
            <p:ph type="title"/>
          </p:nvPr>
        </p:nvSpPr>
        <p:spPr>
          <a:xfrm>
            <a:off x="588263" y="457200"/>
            <a:ext cx="5507737" cy="1661993"/>
          </a:xfrm>
        </p:spPr>
        <p:txBody>
          <a:bodyPr/>
          <a:lstStyle/>
          <a:p>
            <a:r>
              <a:rPr lang="en-US">
                <a:solidFill>
                  <a:srgbClr val="0078D4"/>
                </a:solidFill>
                <a:ea typeface="+mj-lt"/>
                <a:cs typeface="Segoe Sans Text Semibold"/>
              </a:rPr>
              <a:t>Scenario: Medical appointment with a doctor</a:t>
            </a:r>
            <a:endParaRPr lang="en-US"/>
          </a:p>
        </p:txBody>
      </p:sp>
      <p:sp>
        <p:nvSpPr>
          <p:cNvPr id="8" name="TextBox 7">
            <a:extLst>
              <a:ext uri="{FF2B5EF4-FFF2-40B4-BE49-F238E27FC236}">
                <a16:creationId xmlns:a16="http://schemas.microsoft.com/office/drawing/2014/main" id="{DC2E8961-9A18-505C-1E2F-F37C5B730F60}"/>
              </a:ext>
            </a:extLst>
          </p:cNvPr>
          <p:cNvSpPr txBox="1"/>
          <p:nvPr/>
        </p:nvSpPr>
        <p:spPr>
          <a:xfrm>
            <a:off x="6487097" y="1593772"/>
            <a:ext cx="429658" cy="5016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sz="3200" b="1">
                <a:solidFill>
                  <a:srgbClr val="FFFFFF"/>
                </a:solidFill>
              </a:rPr>
              <a:t>2</a:t>
            </a:r>
            <a:endParaRPr lang="en-US"/>
          </a:p>
        </p:txBody>
      </p:sp>
      <p:sp>
        <p:nvSpPr>
          <p:cNvPr id="13" name="Text Placeholder 9">
            <a:extLst>
              <a:ext uri="{FF2B5EF4-FFF2-40B4-BE49-F238E27FC236}">
                <a16:creationId xmlns:a16="http://schemas.microsoft.com/office/drawing/2014/main" id="{0CE38194-4B8C-4654-5920-3FA01CB716E3}"/>
              </a:ext>
            </a:extLst>
          </p:cNvPr>
          <p:cNvSpPr txBox="1">
            <a:spLocks/>
          </p:cNvSpPr>
          <p:nvPr/>
        </p:nvSpPr>
        <p:spPr>
          <a:xfrm>
            <a:off x="583605" y="1844583"/>
            <a:ext cx="6438243" cy="4139130"/>
          </a:xfrm>
          <a:prstGeom prst="rect">
            <a:avLst/>
          </a:prstGeom>
        </p:spPr>
        <p:txBody>
          <a:bodyPr lIns="91440" tIns="45720" rIns="91440" bIns="45720"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000"/>
              </a:spcAft>
              <a:buNone/>
            </a:pPr>
            <a:r>
              <a:rPr lang="en-GB" sz="1800">
                <a:latin typeface="Segoe Sans Text Light"/>
                <a:cs typeface="Segoe Sans Text Light"/>
              </a:rPr>
              <a:t>Example </a:t>
            </a:r>
            <a:r>
              <a:rPr lang="en-GB" sz="1800">
                <a:latin typeface="Segoe Sans Text Semibold"/>
                <a:cs typeface="Segoe Sans Text Light"/>
              </a:rPr>
              <a:t>workflow</a:t>
            </a:r>
            <a:r>
              <a:rPr lang="en-GB" sz="1800">
                <a:latin typeface="Segoe Sans Text Light"/>
                <a:cs typeface="Segoe Sans Text Light"/>
              </a:rPr>
              <a:t>: </a:t>
            </a:r>
            <a:endParaRPr lang="en-GB"/>
          </a:p>
          <a:p>
            <a:pPr marL="342900" indent="-342900">
              <a:spcAft>
                <a:spcPts val="500"/>
              </a:spcAft>
              <a:buAutoNum type="arabicPeriod"/>
            </a:pPr>
            <a:r>
              <a:rPr lang="en-US" sz="1800">
                <a:latin typeface="Segoe Sans Text Light"/>
                <a:cs typeface="Segoe Sans Text Light"/>
              </a:rPr>
              <a:t>Patient requests an appointment and waits for confirmation.</a:t>
            </a:r>
          </a:p>
          <a:p>
            <a:pPr marL="342900" indent="-342900">
              <a:spcAft>
                <a:spcPts val="500"/>
              </a:spcAft>
              <a:buAutoNum type="arabicPeriod"/>
            </a:pPr>
            <a:r>
              <a:rPr lang="en-US" sz="1800">
                <a:latin typeface="Segoe Sans Text Light"/>
                <a:cs typeface="Segoe Sans Text Light"/>
              </a:rPr>
              <a:t>Patient arrives at doctor’s office.</a:t>
            </a:r>
          </a:p>
          <a:p>
            <a:pPr marL="342900" indent="-342900">
              <a:spcAft>
                <a:spcPts val="500"/>
              </a:spcAft>
              <a:buAutoNum type="arabicPeriod"/>
            </a:pPr>
            <a:r>
              <a:rPr lang="en-US" sz="1800">
                <a:latin typeface="Segoe Sans Text Light"/>
                <a:cs typeface="Segoe Sans Text Light"/>
              </a:rPr>
              <a:t>Receptionist provides forms to the patient; patient fills out forms.</a:t>
            </a:r>
          </a:p>
          <a:p>
            <a:pPr marL="342900" indent="-342900">
              <a:spcAft>
                <a:spcPts val="500"/>
              </a:spcAft>
              <a:buAutoNum type="arabicPeriod"/>
            </a:pPr>
            <a:r>
              <a:rPr lang="en-US" sz="1800">
                <a:latin typeface="Segoe Sans Text Light"/>
                <a:cs typeface="Segoe Sans Text Light"/>
              </a:rPr>
              <a:t>The receptionist creates the patient profile in the system and enters the data.</a:t>
            </a:r>
          </a:p>
          <a:p>
            <a:pPr marL="342900" indent="-342900">
              <a:spcAft>
                <a:spcPts val="500"/>
              </a:spcAft>
              <a:buAutoNum type="arabicPeriod"/>
            </a:pPr>
            <a:r>
              <a:rPr lang="en-US" sz="1800">
                <a:latin typeface="Segoe Sans Text Light"/>
                <a:cs typeface="Segoe Sans Text Light"/>
              </a:rPr>
              <a:t>Consultation with the doctor.</a:t>
            </a:r>
          </a:p>
          <a:p>
            <a:pPr marL="342900" indent="-342900">
              <a:spcAft>
                <a:spcPts val="500"/>
              </a:spcAft>
              <a:buAutoNum type="arabicPeriod"/>
            </a:pPr>
            <a:r>
              <a:rPr lang="en-US" sz="1800">
                <a:latin typeface="Segoe Sans Text Light"/>
                <a:cs typeface="Segoe Sans Text Light"/>
              </a:rPr>
              <a:t>Documentation and treatment plan.</a:t>
            </a:r>
          </a:p>
          <a:p>
            <a:pPr marL="342900" indent="-342900">
              <a:spcAft>
                <a:spcPts val="500"/>
              </a:spcAft>
              <a:buAutoNum type="arabicPeriod"/>
            </a:pPr>
            <a:r>
              <a:rPr lang="en-US" sz="1800">
                <a:latin typeface="Segoe Sans Text Light"/>
                <a:cs typeface="Segoe Sans Text Light"/>
              </a:rPr>
              <a:t>Follow-up and next steps (prescriptions and administrative tasks).</a:t>
            </a:r>
            <a:endParaRPr lang="en-GB" sz="1800">
              <a:latin typeface="Segoe Sans Text Light"/>
              <a:cs typeface="Segoe Sans Text Light"/>
            </a:endParaRPr>
          </a:p>
        </p:txBody>
      </p:sp>
      <p:pic>
        <p:nvPicPr>
          <p:cNvPr id="6" name="Picture 5">
            <a:extLst>
              <a:ext uri="{FF2B5EF4-FFF2-40B4-BE49-F238E27FC236}">
                <a16:creationId xmlns:a16="http://schemas.microsoft.com/office/drawing/2014/main" id="{5B7C72E7-FDAB-EDE6-9D45-FCB6583D7C87}"/>
              </a:ext>
            </a:extLst>
          </p:cNvPr>
          <p:cNvPicPr>
            <a:picLocks noChangeAspect="1"/>
          </p:cNvPicPr>
          <p:nvPr/>
        </p:nvPicPr>
        <p:blipFill>
          <a:blip r:embed="rId4"/>
          <a:stretch>
            <a:fillRect/>
          </a:stretch>
        </p:blipFill>
        <p:spPr>
          <a:xfrm>
            <a:off x="7126941" y="483045"/>
            <a:ext cx="4529339" cy="5771172"/>
          </a:xfrm>
          <a:prstGeom prst="rect">
            <a:avLst/>
          </a:prstGeom>
        </p:spPr>
      </p:pic>
      <p:sp>
        <p:nvSpPr>
          <p:cNvPr id="3" name="Rectangle 2">
            <a:extLst>
              <a:ext uri="{FF2B5EF4-FFF2-40B4-BE49-F238E27FC236}">
                <a16:creationId xmlns:a16="http://schemas.microsoft.com/office/drawing/2014/main" id="{7515CD5A-3125-ADE8-0252-26A30E5D3CBB}"/>
              </a:ext>
            </a:extLst>
          </p:cNvPr>
          <p:cNvSpPr/>
          <p:nvPr/>
        </p:nvSpPr>
        <p:spPr bwMode="auto">
          <a:xfrm>
            <a:off x="7244824" y="6128574"/>
            <a:ext cx="4411456" cy="4188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100">
                <a:solidFill>
                  <a:sysClr val="windowText" lastClr="000000"/>
                </a:solidFill>
                <a:ea typeface="Segoe UI" pitchFamily="34" charset="0"/>
                <a:cs typeface="Segoe UI" pitchFamily="34" charset="0"/>
              </a:rPr>
              <a:t>Created by https://founderpal.ai/user-persona-generator</a:t>
            </a:r>
          </a:p>
        </p:txBody>
      </p:sp>
    </p:spTree>
    <p:extLst>
      <p:ext uri="{BB962C8B-B14F-4D97-AF65-F5344CB8AC3E}">
        <p14:creationId xmlns:p14="http://schemas.microsoft.com/office/powerpoint/2010/main" val="2285499290"/>
      </p:ext>
    </p:extLst>
  </p:cSld>
  <p:clrMapOvr>
    <a:masterClrMapping/>
  </p:clrMapOvr>
  <p:transition>
    <p:fade/>
  </p:transition>
  <p:extLst>
    <p:ext uri="{6950BFC3-D8DA-4A85-94F7-54DA5524770B}">
      <p188:commentRel xmlns:p188="http://schemas.microsoft.com/office/powerpoint/2018/8/main" r:id="rId3"/>
    </p:ext>
  </p:extLs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546AE-79F5-FAAE-1B49-2791ADB2B174}"/>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7C6FEEAB-0A3B-F4AC-4890-CDF75D2C66E9}"/>
              </a:ext>
            </a:extLst>
          </p:cNvPr>
          <p:cNvSpPr txBox="1">
            <a:spLocks/>
          </p:cNvSpPr>
          <p:nvPr/>
        </p:nvSpPr>
        <p:spPr>
          <a:xfrm>
            <a:off x="10176891" y="3036641"/>
            <a:ext cx="2215134" cy="415498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de-DE" sz="30000"/>
              <a:t>6</a:t>
            </a:r>
          </a:p>
        </p:txBody>
      </p:sp>
      <p:sp>
        <p:nvSpPr>
          <p:cNvPr id="2" name="Title 1">
            <a:extLst>
              <a:ext uri="{FF2B5EF4-FFF2-40B4-BE49-F238E27FC236}">
                <a16:creationId xmlns:a16="http://schemas.microsoft.com/office/drawing/2014/main" id="{F448F9C6-362B-BD9C-9FF7-F0965E83FC0A}"/>
              </a:ext>
            </a:extLst>
          </p:cNvPr>
          <p:cNvSpPr>
            <a:spLocks noGrp="1"/>
          </p:cNvSpPr>
          <p:nvPr>
            <p:ph type="title"/>
          </p:nvPr>
        </p:nvSpPr>
        <p:spPr>
          <a:xfrm>
            <a:off x="585216" y="2980408"/>
            <a:ext cx="9144000" cy="553998"/>
          </a:xfrm>
        </p:spPr>
        <p:txBody>
          <a:bodyPr/>
          <a:lstStyle/>
          <a:p>
            <a:r>
              <a:rPr lang="en-US">
                <a:cs typeface="Segoe UI"/>
              </a:rPr>
              <a:t>Process overview</a:t>
            </a:r>
          </a:p>
        </p:txBody>
      </p:sp>
    </p:spTree>
    <p:custDataLst>
      <p:tags r:id="rId1"/>
    </p:custDataLst>
    <p:extLst>
      <p:ext uri="{BB962C8B-B14F-4D97-AF65-F5344CB8AC3E}">
        <p14:creationId xmlns:p14="http://schemas.microsoft.com/office/powerpoint/2010/main" val="1968625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612444-E524-31CE-AD17-0593DF9EBA2B}"/>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B3E6B39D-AA5B-FCEA-13EB-6DEA78B8BF79}"/>
              </a:ext>
            </a:extLst>
          </p:cNvPr>
          <p:cNvSpPr>
            <a:spLocks noGrp="1"/>
          </p:cNvSpPr>
          <p:nvPr>
            <p:ph type="title"/>
          </p:nvPr>
        </p:nvSpPr>
        <p:spPr>
          <a:xfrm>
            <a:off x="552066" y="500668"/>
            <a:ext cx="11639934" cy="1107996"/>
          </a:xfrm>
        </p:spPr>
        <p:txBody>
          <a:bodyPr/>
          <a:lstStyle/>
          <a:p>
            <a:r>
              <a:rPr lang="en-US"/>
              <a:t>Process overview SI/ISV partners</a:t>
            </a:r>
            <a:br>
              <a:rPr lang="en-US"/>
            </a:br>
            <a:endParaRPr lang="en-US"/>
          </a:p>
        </p:txBody>
      </p:sp>
      <p:sp>
        <p:nvSpPr>
          <p:cNvPr id="27" name="Text Placeholder 26">
            <a:extLst>
              <a:ext uri="{FF2B5EF4-FFF2-40B4-BE49-F238E27FC236}">
                <a16:creationId xmlns:a16="http://schemas.microsoft.com/office/drawing/2014/main" id="{3D92F1BF-1082-B58B-2084-7AB900B76371}"/>
              </a:ext>
            </a:extLst>
          </p:cNvPr>
          <p:cNvSpPr>
            <a:spLocks noGrp="1"/>
          </p:cNvSpPr>
          <p:nvPr>
            <p:ph type="body" sz="quarter" idx="30"/>
          </p:nvPr>
        </p:nvSpPr>
        <p:spPr/>
        <p:txBody>
          <a:bodyPr/>
          <a:lstStyle/>
          <a:p>
            <a:r>
              <a:rPr lang="en-CA" sz="1200">
                <a:solidFill>
                  <a:schemeClr val="tx1"/>
                </a:solidFill>
              </a:rPr>
              <a:t>PTS/PSA </a:t>
            </a:r>
            <a:r>
              <a:rPr lang="en-US" b="0" i="0">
                <a:solidFill>
                  <a:schemeClr val="tx1"/>
                </a:solidFill>
                <a:effectLst/>
                <a:latin typeface="Segoe UI" panose="020B0502040204020203" pitchFamily="34" charset="0"/>
              </a:rPr>
              <a:t>meets with the partner to understand their journey, schedule the workshop, and then follows up via email with a one-pager and necessary preparation information. </a:t>
            </a:r>
            <a:r>
              <a:rPr lang="en-US">
                <a:solidFill>
                  <a:schemeClr val="tx1"/>
                </a:solidFill>
                <a:latin typeface="Segoe UI" panose="020B0502040204020203" pitchFamily="34" charset="0"/>
              </a:rPr>
              <a:t>TDP Updated.</a:t>
            </a:r>
            <a:endParaRPr lang="en-US" b="0" i="0">
              <a:solidFill>
                <a:schemeClr val="tx1"/>
              </a:solidFill>
              <a:effectLst/>
              <a:latin typeface="Segoe UI" panose="020B0502040204020203" pitchFamily="34" charset="0"/>
            </a:endParaRPr>
          </a:p>
        </p:txBody>
      </p:sp>
      <p:sp>
        <p:nvSpPr>
          <p:cNvPr id="3" name="Text Placeholder 2">
            <a:extLst>
              <a:ext uri="{FF2B5EF4-FFF2-40B4-BE49-F238E27FC236}">
                <a16:creationId xmlns:a16="http://schemas.microsoft.com/office/drawing/2014/main" id="{3E6C00C1-B350-3571-3AB7-05BCAEBA5C8A}"/>
              </a:ext>
            </a:extLst>
          </p:cNvPr>
          <p:cNvSpPr>
            <a:spLocks noGrp="1"/>
          </p:cNvSpPr>
          <p:nvPr>
            <p:ph type="body" sz="quarter" idx="31"/>
          </p:nvPr>
        </p:nvSpPr>
        <p:spPr/>
        <p:txBody>
          <a:bodyPr/>
          <a:lstStyle/>
          <a:p>
            <a:r>
              <a:rPr lang="en-CA" sz="1200">
                <a:solidFill>
                  <a:schemeClr val="tx1"/>
                </a:solidFill>
              </a:rPr>
              <a:t>PTS/PSA </a:t>
            </a:r>
            <a:r>
              <a:rPr lang="en-US" sz="1200">
                <a:solidFill>
                  <a:schemeClr val="tx1"/>
                </a:solidFill>
                <a:latin typeface="Segoe Sans Text Semilight"/>
              </a:rPr>
              <a:t>delivers the workshop to the partner (4-hour session). </a:t>
            </a:r>
            <a:endParaRPr lang="en-US">
              <a:solidFill>
                <a:schemeClr val="tx1"/>
              </a:solidFill>
            </a:endParaRPr>
          </a:p>
        </p:txBody>
      </p:sp>
      <p:sp>
        <p:nvSpPr>
          <p:cNvPr id="5" name="Text Placeholder 4">
            <a:extLst>
              <a:ext uri="{FF2B5EF4-FFF2-40B4-BE49-F238E27FC236}">
                <a16:creationId xmlns:a16="http://schemas.microsoft.com/office/drawing/2014/main" id="{C178920F-C63A-EE1F-CC14-98CC1BB1DA68}"/>
              </a:ext>
            </a:extLst>
          </p:cNvPr>
          <p:cNvSpPr>
            <a:spLocks noGrp="1"/>
          </p:cNvSpPr>
          <p:nvPr>
            <p:ph type="body" sz="quarter" idx="32"/>
          </p:nvPr>
        </p:nvSpPr>
        <p:spPr>
          <a:xfrm>
            <a:off x="9739075" y="1553875"/>
            <a:ext cx="1831511" cy="724816"/>
          </a:xfrm>
        </p:spPr>
        <p:txBody>
          <a:bodyPr/>
          <a:lstStyle/>
          <a:p>
            <a:r>
              <a:rPr lang="en-CA" sz="1200">
                <a:solidFill>
                  <a:schemeClr val="tx1"/>
                </a:solidFill>
              </a:rPr>
              <a:t>PTS/PSA and partner align on next steps to support customer deliveries &amp; remove blockers. </a:t>
            </a:r>
          </a:p>
          <a:p>
            <a:r>
              <a:rPr lang="en-CA" sz="1200" b="1">
                <a:solidFill>
                  <a:schemeClr val="tx1"/>
                </a:solidFill>
              </a:rPr>
              <a:t>ISV</a:t>
            </a:r>
            <a:r>
              <a:rPr lang="en-CA" sz="1200">
                <a:solidFill>
                  <a:schemeClr val="tx1"/>
                </a:solidFill>
              </a:rPr>
              <a:t>: PTS/PSA aligns on next steps to prioritize use cases, create POC, update roadmap </a:t>
            </a:r>
            <a:r>
              <a:rPr lang="en-CA">
                <a:solidFill>
                  <a:schemeClr val="tx1"/>
                </a:solidFill>
              </a:rPr>
              <a:t>and TDP. </a:t>
            </a:r>
            <a:endParaRPr lang="en-US">
              <a:solidFill>
                <a:schemeClr val="tx1"/>
              </a:solidFill>
            </a:endParaRPr>
          </a:p>
          <a:p>
            <a:endParaRPr lang="en-US">
              <a:solidFill>
                <a:schemeClr val="tx1"/>
              </a:solidFill>
            </a:endParaRPr>
          </a:p>
        </p:txBody>
      </p:sp>
      <p:sp>
        <p:nvSpPr>
          <p:cNvPr id="17" name="Text Placeholder 16">
            <a:extLst>
              <a:ext uri="{FF2B5EF4-FFF2-40B4-BE49-F238E27FC236}">
                <a16:creationId xmlns:a16="http://schemas.microsoft.com/office/drawing/2014/main" id="{4F449CDC-0298-2C50-B75A-92DE639021DE}"/>
              </a:ext>
            </a:extLst>
          </p:cNvPr>
          <p:cNvSpPr>
            <a:spLocks noGrp="1"/>
          </p:cNvSpPr>
          <p:nvPr>
            <p:ph type="body" sz="quarter" idx="21"/>
          </p:nvPr>
        </p:nvSpPr>
        <p:spPr>
          <a:xfrm>
            <a:off x="89353" y="3546184"/>
            <a:ext cx="1530350" cy="238666"/>
          </a:xfrm>
        </p:spPr>
        <p:txBody>
          <a:bodyPr/>
          <a:lstStyle/>
          <a:p>
            <a:r>
              <a:rPr lang="en-US" sz="1200">
                <a:solidFill>
                  <a:schemeClr val="bg1"/>
                </a:solidFill>
              </a:rPr>
              <a:t>STEP 1 | T-5 Weeks</a:t>
            </a:r>
          </a:p>
          <a:p>
            <a:r>
              <a:rPr lang="en-US" sz="1200">
                <a:solidFill>
                  <a:schemeClr val="bg1"/>
                </a:solidFill>
              </a:rPr>
              <a:t>Land the workshop</a:t>
            </a:r>
          </a:p>
        </p:txBody>
      </p:sp>
      <p:sp>
        <p:nvSpPr>
          <p:cNvPr id="19" name="Text Placeholder 18">
            <a:extLst>
              <a:ext uri="{FF2B5EF4-FFF2-40B4-BE49-F238E27FC236}">
                <a16:creationId xmlns:a16="http://schemas.microsoft.com/office/drawing/2014/main" id="{8004F64C-0A9F-38D7-6A02-425FB6540518}"/>
              </a:ext>
            </a:extLst>
          </p:cNvPr>
          <p:cNvSpPr>
            <a:spLocks noGrp="1"/>
          </p:cNvSpPr>
          <p:nvPr>
            <p:ph type="body" sz="quarter" idx="23"/>
          </p:nvPr>
        </p:nvSpPr>
        <p:spPr>
          <a:xfrm>
            <a:off x="1843284" y="3475876"/>
            <a:ext cx="1530350" cy="238666"/>
          </a:xfrm>
        </p:spPr>
        <p:txBody>
          <a:bodyPr/>
          <a:lstStyle/>
          <a:p>
            <a:pPr>
              <a:lnSpc>
                <a:spcPts val="1300"/>
              </a:lnSpc>
            </a:pPr>
            <a:r>
              <a:rPr lang="en-US" sz="1200">
                <a:solidFill>
                  <a:schemeClr val="bg1"/>
                </a:solidFill>
              </a:rPr>
              <a:t>STEP 2 | T-4 Weeks</a:t>
            </a:r>
          </a:p>
          <a:p>
            <a:pPr>
              <a:lnSpc>
                <a:spcPts val="1300"/>
              </a:lnSpc>
            </a:pPr>
            <a:r>
              <a:rPr lang="en-US" sz="1200">
                <a:solidFill>
                  <a:schemeClr val="bg1"/>
                </a:solidFill>
              </a:rPr>
              <a:t>Prepare the partner for the workshop</a:t>
            </a:r>
          </a:p>
        </p:txBody>
      </p:sp>
      <p:sp>
        <p:nvSpPr>
          <p:cNvPr id="20" name="Text Placeholder 19">
            <a:extLst>
              <a:ext uri="{FF2B5EF4-FFF2-40B4-BE49-F238E27FC236}">
                <a16:creationId xmlns:a16="http://schemas.microsoft.com/office/drawing/2014/main" id="{451FA4EC-9BF3-A806-4CAE-C803D9FF072A}"/>
              </a:ext>
            </a:extLst>
          </p:cNvPr>
          <p:cNvSpPr>
            <a:spLocks noGrp="1"/>
          </p:cNvSpPr>
          <p:nvPr>
            <p:ph type="body" sz="quarter" idx="24"/>
          </p:nvPr>
        </p:nvSpPr>
        <p:spPr>
          <a:xfrm>
            <a:off x="3647589" y="3474720"/>
            <a:ext cx="1530350" cy="238666"/>
          </a:xfrm>
        </p:spPr>
        <p:txBody>
          <a:bodyPr/>
          <a:lstStyle/>
          <a:p>
            <a:pPr>
              <a:lnSpc>
                <a:spcPts val="1300"/>
              </a:lnSpc>
            </a:pPr>
            <a:r>
              <a:rPr lang="en-US" sz="1200">
                <a:solidFill>
                  <a:schemeClr val="bg1"/>
                </a:solidFill>
              </a:rPr>
              <a:t>STEP 3 | T-1 Week</a:t>
            </a:r>
          </a:p>
          <a:p>
            <a:pPr>
              <a:lnSpc>
                <a:spcPts val="1300"/>
              </a:lnSpc>
            </a:pPr>
            <a:r>
              <a:rPr lang="en-US" sz="1200">
                <a:solidFill>
                  <a:schemeClr val="bg1"/>
                </a:solidFill>
              </a:rPr>
              <a:t>Prepare to deliver the workshop</a:t>
            </a:r>
          </a:p>
        </p:txBody>
      </p:sp>
      <p:sp>
        <p:nvSpPr>
          <p:cNvPr id="21" name="Text Placeholder 20">
            <a:extLst>
              <a:ext uri="{FF2B5EF4-FFF2-40B4-BE49-F238E27FC236}">
                <a16:creationId xmlns:a16="http://schemas.microsoft.com/office/drawing/2014/main" id="{11E9E73B-38F2-8028-C29F-C67AD9EC4598}"/>
              </a:ext>
            </a:extLst>
          </p:cNvPr>
          <p:cNvSpPr>
            <a:spLocks noGrp="1"/>
          </p:cNvSpPr>
          <p:nvPr>
            <p:ph type="body" sz="quarter" idx="25"/>
          </p:nvPr>
        </p:nvSpPr>
        <p:spPr>
          <a:xfrm>
            <a:off x="5563932" y="3547872"/>
            <a:ext cx="1530350" cy="238666"/>
          </a:xfrm>
        </p:spPr>
        <p:txBody>
          <a:bodyPr/>
          <a:lstStyle/>
          <a:p>
            <a:r>
              <a:rPr lang="en-US" sz="1200">
                <a:solidFill>
                  <a:schemeClr val="bg1"/>
                </a:solidFill>
              </a:rPr>
              <a:t>STEP 4 | T</a:t>
            </a:r>
          </a:p>
          <a:p>
            <a:r>
              <a:rPr lang="en-US" sz="1200">
                <a:solidFill>
                  <a:schemeClr val="bg1"/>
                </a:solidFill>
              </a:rPr>
              <a:t>Deliver the workshop</a:t>
            </a:r>
          </a:p>
        </p:txBody>
      </p:sp>
      <p:sp>
        <p:nvSpPr>
          <p:cNvPr id="4" name="Text Placeholder 3">
            <a:extLst>
              <a:ext uri="{FF2B5EF4-FFF2-40B4-BE49-F238E27FC236}">
                <a16:creationId xmlns:a16="http://schemas.microsoft.com/office/drawing/2014/main" id="{71B1BA72-D11E-31A7-1700-81AFC9EF910A}"/>
              </a:ext>
            </a:extLst>
          </p:cNvPr>
          <p:cNvSpPr>
            <a:spLocks noGrp="1"/>
          </p:cNvSpPr>
          <p:nvPr>
            <p:ph type="body" sz="quarter" idx="26"/>
          </p:nvPr>
        </p:nvSpPr>
        <p:spPr>
          <a:xfrm>
            <a:off x="7248969" y="3547872"/>
            <a:ext cx="1753930" cy="310130"/>
          </a:xfrm>
        </p:spPr>
        <p:txBody>
          <a:bodyPr/>
          <a:lstStyle/>
          <a:p>
            <a:r>
              <a:rPr lang="en-US" sz="1200">
                <a:solidFill>
                  <a:schemeClr val="bg1"/>
                </a:solidFill>
              </a:rPr>
              <a:t>STEP 5 | T + 1 Week</a:t>
            </a:r>
          </a:p>
          <a:p>
            <a:r>
              <a:rPr lang="en-US" sz="1200">
                <a:solidFill>
                  <a:schemeClr val="bg1"/>
                </a:solidFill>
              </a:rPr>
              <a:t>Follow up with partner</a:t>
            </a:r>
          </a:p>
        </p:txBody>
      </p:sp>
      <p:sp>
        <p:nvSpPr>
          <p:cNvPr id="8" name="Text Placeholder 7">
            <a:extLst>
              <a:ext uri="{FF2B5EF4-FFF2-40B4-BE49-F238E27FC236}">
                <a16:creationId xmlns:a16="http://schemas.microsoft.com/office/drawing/2014/main" id="{0801031F-522E-4A7F-A36D-891575A1F439}"/>
              </a:ext>
            </a:extLst>
          </p:cNvPr>
          <p:cNvSpPr>
            <a:spLocks noGrp="1"/>
          </p:cNvSpPr>
          <p:nvPr>
            <p:ph type="body" sz="quarter" idx="27"/>
          </p:nvPr>
        </p:nvSpPr>
        <p:spPr>
          <a:xfrm>
            <a:off x="9161923" y="3547872"/>
            <a:ext cx="1956099" cy="238666"/>
          </a:xfrm>
        </p:spPr>
        <p:txBody>
          <a:bodyPr/>
          <a:lstStyle/>
          <a:p>
            <a:r>
              <a:rPr lang="en-US" sz="1200">
                <a:solidFill>
                  <a:schemeClr val="bg1"/>
                </a:solidFill>
              </a:rPr>
              <a:t>STEP 6 | T + 2 Weeks</a:t>
            </a:r>
          </a:p>
          <a:p>
            <a:r>
              <a:rPr lang="en-US" sz="1200">
                <a:solidFill>
                  <a:schemeClr val="bg1"/>
                </a:solidFill>
              </a:rPr>
              <a:t>Support and next steps</a:t>
            </a:r>
          </a:p>
        </p:txBody>
      </p:sp>
      <p:sp>
        <p:nvSpPr>
          <p:cNvPr id="18" name="Text Placeholder 17">
            <a:extLst>
              <a:ext uri="{FF2B5EF4-FFF2-40B4-BE49-F238E27FC236}">
                <a16:creationId xmlns:a16="http://schemas.microsoft.com/office/drawing/2014/main" id="{6D69C44A-ECAF-A201-DB06-2C9A3ECBE960}"/>
              </a:ext>
            </a:extLst>
          </p:cNvPr>
          <p:cNvSpPr>
            <a:spLocks noGrp="1"/>
          </p:cNvSpPr>
          <p:nvPr>
            <p:ph type="body" sz="quarter" idx="22"/>
          </p:nvPr>
        </p:nvSpPr>
        <p:spPr/>
        <p:txBody>
          <a:bodyPr/>
          <a:lstStyle/>
          <a:p>
            <a:r>
              <a:rPr lang="en-CA" sz="1200">
                <a:solidFill>
                  <a:schemeClr val="tx1"/>
                </a:solidFill>
              </a:rPr>
              <a:t>PTS/PSA pitches the workshop to partners and sends out invitations. </a:t>
            </a:r>
          </a:p>
          <a:p>
            <a:r>
              <a:rPr lang="en-CA" sz="1200" b="1">
                <a:solidFill>
                  <a:schemeClr val="tx1"/>
                </a:solidFill>
              </a:rPr>
              <a:t>ISV</a:t>
            </a:r>
            <a:r>
              <a:rPr lang="en-CA" sz="1200">
                <a:solidFill>
                  <a:schemeClr val="tx1"/>
                </a:solidFill>
              </a:rPr>
              <a:t>: </a:t>
            </a:r>
            <a:r>
              <a:rPr lang="en-CA">
                <a:solidFill>
                  <a:schemeClr val="tx1"/>
                </a:solidFill>
              </a:rPr>
              <a:t>Remember to plan two sessions, the use-case discovery, and then the technical workshop.</a:t>
            </a:r>
            <a:endParaRPr lang="en-CA" sz="1200">
              <a:solidFill>
                <a:schemeClr val="tx1"/>
              </a:solidFill>
            </a:endParaRPr>
          </a:p>
          <a:p>
            <a:endParaRPr lang="en-US">
              <a:solidFill>
                <a:schemeClr val="tx1"/>
              </a:solidFill>
            </a:endParaRPr>
          </a:p>
        </p:txBody>
      </p:sp>
      <p:sp>
        <p:nvSpPr>
          <p:cNvPr id="6" name="Text Placeholder 5">
            <a:extLst>
              <a:ext uri="{FF2B5EF4-FFF2-40B4-BE49-F238E27FC236}">
                <a16:creationId xmlns:a16="http://schemas.microsoft.com/office/drawing/2014/main" id="{0DD46F17-CAAD-699D-C833-F4829A56E18E}"/>
              </a:ext>
            </a:extLst>
          </p:cNvPr>
          <p:cNvSpPr>
            <a:spLocks noGrp="1"/>
          </p:cNvSpPr>
          <p:nvPr>
            <p:ph type="body" sz="quarter" idx="28"/>
          </p:nvPr>
        </p:nvSpPr>
        <p:spPr/>
        <p:txBody>
          <a:bodyPr/>
          <a:lstStyle/>
          <a:p>
            <a:r>
              <a:rPr lang="en-CA">
                <a:solidFill>
                  <a:schemeClr val="tx1"/>
                </a:solidFill>
                <a:latin typeface="Segoe UI" panose="020B0502040204020203" pitchFamily="34" charset="0"/>
              </a:rPr>
              <a:t>PTS/PSA </a:t>
            </a:r>
            <a:r>
              <a:rPr lang="en-US">
                <a:solidFill>
                  <a:schemeClr val="tx1"/>
                </a:solidFill>
                <a:latin typeface="Segoe UI" panose="020B0502040204020203" pitchFamily="34" charset="0"/>
              </a:rPr>
              <a:t>gets prepared to deliver the workshop either virtually or in-person by reviewing PowerPoint deck and online guide</a:t>
            </a:r>
            <a:r>
              <a:rPr lang="en-US" sz="1200">
                <a:solidFill>
                  <a:schemeClr val="tx1"/>
                </a:solidFill>
                <a:latin typeface="Segoe Sans Text Semilight"/>
                <a:cs typeface="Segoe UI"/>
              </a:rPr>
              <a:t>. </a:t>
            </a:r>
            <a:endParaRPr lang="en-US">
              <a:solidFill>
                <a:schemeClr val="tx1"/>
              </a:solidFill>
            </a:endParaRPr>
          </a:p>
        </p:txBody>
      </p:sp>
      <p:sp>
        <p:nvSpPr>
          <p:cNvPr id="26" name="Text Placeholder 25">
            <a:extLst>
              <a:ext uri="{FF2B5EF4-FFF2-40B4-BE49-F238E27FC236}">
                <a16:creationId xmlns:a16="http://schemas.microsoft.com/office/drawing/2014/main" id="{F6293B11-ED04-F739-6C1D-0A7987DAF970}"/>
              </a:ext>
            </a:extLst>
          </p:cNvPr>
          <p:cNvSpPr>
            <a:spLocks noGrp="1"/>
          </p:cNvSpPr>
          <p:nvPr>
            <p:ph type="body" sz="quarter" idx="29"/>
          </p:nvPr>
        </p:nvSpPr>
        <p:spPr/>
        <p:txBody>
          <a:bodyPr/>
          <a:lstStyle/>
          <a:p>
            <a:r>
              <a:rPr lang="en-CA" sz="1200">
                <a:solidFill>
                  <a:schemeClr val="tx1"/>
                </a:solidFill>
              </a:rPr>
              <a:t>PTS/PSA </a:t>
            </a:r>
            <a:r>
              <a:rPr lang="en-US">
                <a:solidFill>
                  <a:schemeClr val="tx1"/>
                </a:solidFill>
              </a:rPr>
              <a:t>follows up with partner. Targets accounts and commitment on number of workshop deliveries added to TDP. </a:t>
            </a:r>
          </a:p>
          <a:p>
            <a:r>
              <a:rPr lang="en-US" b="1">
                <a:solidFill>
                  <a:schemeClr val="tx1"/>
                </a:solidFill>
              </a:rPr>
              <a:t>ISV</a:t>
            </a:r>
            <a:r>
              <a:rPr lang="en-US">
                <a:solidFill>
                  <a:schemeClr val="tx1"/>
                </a:solidFill>
              </a:rPr>
              <a:t>: </a:t>
            </a:r>
            <a:r>
              <a:rPr lang="en-CA" sz="1200">
                <a:solidFill>
                  <a:schemeClr val="tx1"/>
                </a:solidFill>
              </a:rPr>
              <a:t>PTS/PSA </a:t>
            </a:r>
            <a:r>
              <a:rPr lang="en-US">
                <a:solidFill>
                  <a:schemeClr val="tx1"/>
                </a:solidFill>
              </a:rPr>
              <a:t>follows up with partner by sending the results of the of the workshop. Plans Technical Capability or appropriate Tech Workshop.</a:t>
            </a:r>
          </a:p>
          <a:p>
            <a:endParaRPr lang="en-US">
              <a:solidFill>
                <a:schemeClr val="tx1"/>
              </a:solidFill>
            </a:endParaRPr>
          </a:p>
        </p:txBody>
      </p:sp>
    </p:spTree>
    <p:custDataLst>
      <p:tags r:id="rId1"/>
    </p:custDataLst>
    <p:extLst>
      <p:ext uri="{BB962C8B-B14F-4D97-AF65-F5344CB8AC3E}">
        <p14:creationId xmlns:p14="http://schemas.microsoft.com/office/powerpoint/2010/main" val="301808448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8E0E7-4779-DE70-BB3B-F7138C651E13}"/>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CAA7123D-FDB3-AE71-616A-8F98E4B183B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r>
              <a:rPr lang="en-GB"/>
              <a:t>Recommended participants</a:t>
            </a:r>
          </a:p>
        </p:txBody>
      </p:sp>
      <p:sp>
        <p:nvSpPr>
          <p:cNvPr id="21" name="TextBox 20">
            <a:extLst>
              <a:ext uri="{FF2B5EF4-FFF2-40B4-BE49-F238E27FC236}">
                <a16:creationId xmlns:a16="http://schemas.microsoft.com/office/drawing/2014/main" id="{BBCFB73A-C940-EE47-CC3C-7EE67ABF70EA}"/>
              </a:ext>
            </a:extLst>
          </p:cNvPr>
          <p:cNvSpPr txBox="1"/>
          <p:nvPr/>
        </p:nvSpPr>
        <p:spPr>
          <a:xfrm>
            <a:off x="588262" y="1102212"/>
            <a:ext cx="10556659"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1200"/>
              </a:spcAft>
              <a:buClrTx/>
              <a:buSzTx/>
              <a:buFontTx/>
              <a:buNone/>
              <a:tabLst/>
              <a:defRPr/>
            </a:pPr>
            <a:r>
              <a:rPr lang="en-US" sz="1800">
                <a:solidFill>
                  <a:srgbClr val="000000"/>
                </a:solidFill>
                <a:latin typeface="Segoe UI Semibold"/>
                <a:ea typeface="+mn-lt"/>
                <a:cs typeface="Segoe Sans Text Light"/>
              </a:rPr>
              <a:t>A multifunctional team</a:t>
            </a:r>
            <a:endParaRPr kumimoji="0" lang="en-US" sz="1800" b="0" i="0" u="none" strike="noStrike" kern="1200" cap="none" spc="0" normalizeH="0" baseline="0" noProof="0">
              <a:ln>
                <a:noFill/>
              </a:ln>
              <a:solidFill>
                <a:srgbClr val="000000"/>
              </a:solidFill>
              <a:effectLst/>
              <a:uLnTx/>
              <a:uFillTx/>
              <a:latin typeface="Segoe UI Semibold"/>
              <a:ea typeface="+mn-lt"/>
              <a:cs typeface="Segoe Sans Text Light"/>
            </a:endParaRPr>
          </a:p>
        </p:txBody>
      </p:sp>
      <p:sp>
        <p:nvSpPr>
          <p:cNvPr id="15" name="Straight Connector 14">
            <a:extLst>
              <a:ext uri="{FF2B5EF4-FFF2-40B4-BE49-F238E27FC236}">
                <a16:creationId xmlns:a16="http://schemas.microsoft.com/office/drawing/2014/main" id="{60D24A22-7C82-C100-5142-D79985E52345}"/>
              </a:ext>
            </a:extLst>
          </p:cNvPr>
          <p:cNvSpPr/>
          <p:nvPr/>
        </p:nvSpPr>
        <p:spPr>
          <a:xfrm flipV="1">
            <a:off x="973304" y="2385425"/>
            <a:ext cx="9191842" cy="1147"/>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Freeform: Shape 15">
            <a:extLst>
              <a:ext uri="{FF2B5EF4-FFF2-40B4-BE49-F238E27FC236}">
                <a16:creationId xmlns:a16="http://schemas.microsoft.com/office/drawing/2014/main" id="{15781472-12CA-D1EC-F292-FBA9ADF55511}"/>
              </a:ext>
            </a:extLst>
          </p:cNvPr>
          <p:cNvSpPr/>
          <p:nvPr/>
        </p:nvSpPr>
        <p:spPr>
          <a:xfrm>
            <a:off x="3398044" y="1670181"/>
            <a:ext cx="3198952" cy="715244"/>
          </a:xfrm>
          <a:custGeom>
            <a:avLst/>
            <a:gdLst>
              <a:gd name="connsiteX0" fmla="*/ 0 w 5972378"/>
              <a:gd name="connsiteY0" fmla="*/ 0 h 715244"/>
              <a:gd name="connsiteX1" fmla="*/ 5972378 w 5972378"/>
              <a:gd name="connsiteY1" fmla="*/ 0 h 715244"/>
              <a:gd name="connsiteX2" fmla="*/ 5972378 w 5972378"/>
              <a:gd name="connsiteY2" fmla="*/ 715244 h 715244"/>
              <a:gd name="connsiteX3" fmla="*/ 0 w 5972378"/>
              <a:gd name="connsiteY3" fmla="*/ 715244 h 715244"/>
              <a:gd name="connsiteX4" fmla="*/ 0 w 5972378"/>
              <a:gd name="connsiteY4" fmla="*/ 0 h 715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2378" h="715244">
                <a:moveTo>
                  <a:pt x="0" y="0"/>
                </a:moveTo>
                <a:lnTo>
                  <a:pt x="5972378" y="0"/>
                </a:lnTo>
                <a:lnTo>
                  <a:pt x="5972378" y="715244"/>
                </a:lnTo>
                <a:lnTo>
                  <a:pt x="0" y="71524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b" anchorCtr="0">
            <a:noAutofit/>
          </a:bodyPr>
          <a:lstStyle/>
          <a:p>
            <a:pPr marL="0" lvl="0" indent="0" algn="l" defTabSz="1066800" rtl="0">
              <a:lnSpc>
                <a:spcPct val="90000"/>
              </a:lnSpc>
              <a:spcBef>
                <a:spcPct val="0"/>
              </a:spcBef>
              <a:spcAft>
                <a:spcPct val="35000"/>
              </a:spcAft>
              <a:buNone/>
            </a:pPr>
            <a:r>
              <a:rPr lang="en-GB" sz="2000" kern="1200">
                <a:latin typeface="Segoe Sans Text Semibold"/>
              </a:rPr>
              <a:t>Mix of decision makers and contributors</a:t>
            </a:r>
            <a:endParaRPr lang="en-GB" sz="2000" kern="1200"/>
          </a:p>
        </p:txBody>
      </p:sp>
      <p:sp>
        <p:nvSpPr>
          <p:cNvPr id="17" name="Freeform: Shape 16">
            <a:extLst>
              <a:ext uri="{FF2B5EF4-FFF2-40B4-BE49-F238E27FC236}">
                <a16:creationId xmlns:a16="http://schemas.microsoft.com/office/drawing/2014/main" id="{4C9977C2-F688-D31E-12AF-6A40D8AA9F71}"/>
              </a:ext>
            </a:extLst>
          </p:cNvPr>
          <p:cNvSpPr/>
          <p:nvPr/>
        </p:nvSpPr>
        <p:spPr>
          <a:xfrm>
            <a:off x="1221794" y="1670181"/>
            <a:ext cx="2053373" cy="715244"/>
          </a:xfrm>
          <a:custGeom>
            <a:avLst/>
            <a:gdLst>
              <a:gd name="connsiteX0" fmla="*/ 119231 w 2053373"/>
              <a:gd name="connsiteY0" fmla="*/ 0 h 715244"/>
              <a:gd name="connsiteX1" fmla="*/ 1934142 w 2053373"/>
              <a:gd name="connsiteY1" fmla="*/ 0 h 715244"/>
              <a:gd name="connsiteX2" fmla="*/ 2053373 w 2053373"/>
              <a:gd name="connsiteY2" fmla="*/ 119231 h 715244"/>
              <a:gd name="connsiteX3" fmla="*/ 2053373 w 2053373"/>
              <a:gd name="connsiteY3" fmla="*/ 715244 h 715244"/>
              <a:gd name="connsiteX4" fmla="*/ 2053373 w 2053373"/>
              <a:gd name="connsiteY4" fmla="*/ 715244 h 715244"/>
              <a:gd name="connsiteX5" fmla="*/ 0 w 2053373"/>
              <a:gd name="connsiteY5" fmla="*/ 715244 h 715244"/>
              <a:gd name="connsiteX6" fmla="*/ 0 w 2053373"/>
              <a:gd name="connsiteY6" fmla="*/ 715244 h 715244"/>
              <a:gd name="connsiteX7" fmla="*/ 0 w 2053373"/>
              <a:gd name="connsiteY7" fmla="*/ 119231 h 715244"/>
              <a:gd name="connsiteX8" fmla="*/ 119231 w 2053373"/>
              <a:gd name="connsiteY8" fmla="*/ 0 h 71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3373" h="715244">
                <a:moveTo>
                  <a:pt x="119231" y="0"/>
                </a:moveTo>
                <a:lnTo>
                  <a:pt x="1934142" y="0"/>
                </a:lnTo>
                <a:cubicBezTo>
                  <a:pt x="1999991" y="0"/>
                  <a:pt x="2053373" y="53382"/>
                  <a:pt x="2053373" y="119231"/>
                </a:cubicBezTo>
                <a:lnTo>
                  <a:pt x="2053373" y="715244"/>
                </a:lnTo>
                <a:lnTo>
                  <a:pt x="2053373" y="715244"/>
                </a:lnTo>
                <a:lnTo>
                  <a:pt x="0" y="715244"/>
                </a:lnTo>
                <a:lnTo>
                  <a:pt x="0" y="715244"/>
                </a:lnTo>
                <a:lnTo>
                  <a:pt x="0" y="119231"/>
                </a:lnTo>
                <a:cubicBezTo>
                  <a:pt x="0" y="53382"/>
                  <a:pt x="53382" y="0"/>
                  <a:pt x="119231"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642" tIns="80642" rIns="80642" bIns="45720" numCol="1" spcCol="1270" anchor="ctr" anchorCtr="0">
            <a:noAutofit/>
          </a:bodyPr>
          <a:lstStyle/>
          <a:p>
            <a:pPr marL="0" lvl="0" indent="0" algn="ctr" defTabSz="1066800">
              <a:lnSpc>
                <a:spcPct val="90000"/>
              </a:lnSpc>
              <a:spcBef>
                <a:spcPct val="0"/>
              </a:spcBef>
              <a:spcAft>
                <a:spcPct val="35000"/>
              </a:spcAft>
              <a:buNone/>
            </a:pPr>
            <a:r>
              <a:rPr lang="en-GB" sz="2400">
                <a:latin typeface="Segoe Sans Text Semibold"/>
              </a:rPr>
              <a:t>P</a:t>
            </a:r>
            <a:r>
              <a:rPr lang="en-GB" sz="2400" kern="1200">
                <a:latin typeface="Segoe Sans Text Semibold"/>
              </a:rPr>
              <a:t>artners</a:t>
            </a:r>
            <a:endParaRPr lang="en-GB" sz="2400" kern="1200"/>
          </a:p>
        </p:txBody>
      </p:sp>
      <p:sp>
        <p:nvSpPr>
          <p:cNvPr id="18" name="Freeform: Shape 17">
            <a:extLst>
              <a:ext uri="{FF2B5EF4-FFF2-40B4-BE49-F238E27FC236}">
                <a16:creationId xmlns:a16="http://schemas.microsoft.com/office/drawing/2014/main" id="{E409FD7B-50F0-7009-0DDE-E5B6DB0AE29E}"/>
              </a:ext>
            </a:extLst>
          </p:cNvPr>
          <p:cNvSpPr/>
          <p:nvPr/>
        </p:nvSpPr>
        <p:spPr>
          <a:xfrm>
            <a:off x="1221780" y="2522393"/>
            <a:ext cx="5375216" cy="2664277"/>
          </a:xfrm>
          <a:custGeom>
            <a:avLst/>
            <a:gdLst>
              <a:gd name="connsiteX0" fmla="*/ 0 w 11507660"/>
              <a:gd name="connsiteY0" fmla="*/ 0 h 1430703"/>
              <a:gd name="connsiteX1" fmla="*/ 11507660 w 11507660"/>
              <a:gd name="connsiteY1" fmla="*/ 0 h 1430703"/>
              <a:gd name="connsiteX2" fmla="*/ 11507660 w 11507660"/>
              <a:gd name="connsiteY2" fmla="*/ 1430703 h 1430703"/>
              <a:gd name="connsiteX3" fmla="*/ 0 w 11507660"/>
              <a:gd name="connsiteY3" fmla="*/ 1430703 h 1430703"/>
              <a:gd name="connsiteX4" fmla="*/ 0 w 11507660"/>
              <a:gd name="connsiteY4" fmla="*/ 0 h 143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7660" h="1430703">
                <a:moveTo>
                  <a:pt x="0" y="0"/>
                </a:moveTo>
                <a:lnTo>
                  <a:pt x="11507660" y="0"/>
                </a:lnTo>
                <a:lnTo>
                  <a:pt x="11507660" y="1430703"/>
                </a:lnTo>
                <a:lnTo>
                  <a:pt x="0" y="14307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195" tIns="36195" rIns="36195" bIns="36195" numCol="1" spcCol="1270" anchor="t" anchorCtr="0">
            <a:noAutofit/>
          </a:bodyPr>
          <a:lstStyle/>
          <a:p>
            <a:pPr marL="114300" lvl="1" indent="-114300" algn="l" defTabSz="666750">
              <a:lnSpc>
                <a:spcPct val="90000"/>
              </a:lnSpc>
              <a:spcBef>
                <a:spcPct val="0"/>
              </a:spcBef>
              <a:spcAft>
                <a:spcPts val="1200"/>
              </a:spcAft>
              <a:buChar char="•"/>
            </a:pPr>
            <a:r>
              <a:rPr lang="en-GB" sz="1500" kern="1200"/>
              <a:t>Change agents</a:t>
            </a:r>
          </a:p>
          <a:p>
            <a:pPr marL="114300" lvl="1" indent="-114300" algn="l" defTabSz="666750">
              <a:lnSpc>
                <a:spcPct val="90000"/>
              </a:lnSpc>
              <a:spcBef>
                <a:spcPct val="0"/>
              </a:spcBef>
              <a:spcAft>
                <a:spcPts val="1200"/>
              </a:spcAft>
              <a:buChar char="•"/>
            </a:pPr>
            <a:r>
              <a:rPr lang="en-GB" sz="1500" kern="1200"/>
              <a:t>Chief Product Officers / Product owners / Process owners</a:t>
            </a:r>
          </a:p>
          <a:p>
            <a:pPr marL="114300" lvl="1" indent="-114300" algn="l" defTabSz="666750">
              <a:lnSpc>
                <a:spcPct val="90000"/>
              </a:lnSpc>
              <a:spcBef>
                <a:spcPct val="0"/>
              </a:spcBef>
              <a:spcAft>
                <a:spcPts val="1200"/>
              </a:spcAft>
              <a:buChar char="•"/>
            </a:pPr>
            <a:r>
              <a:rPr lang="en-GB" sz="1500" kern="1200"/>
              <a:t>Managers / Sales managers</a:t>
            </a:r>
          </a:p>
          <a:p>
            <a:pPr marL="114300" lvl="1" indent="-114300" algn="l" defTabSz="666750">
              <a:lnSpc>
                <a:spcPct val="90000"/>
              </a:lnSpc>
              <a:spcBef>
                <a:spcPct val="0"/>
              </a:spcBef>
              <a:spcAft>
                <a:spcPts val="1200"/>
              </a:spcAft>
              <a:buChar char="•"/>
            </a:pPr>
            <a:r>
              <a:rPr lang="en-GB" sz="1500" kern="1200"/>
              <a:t>Digital Transformation Managers / Innovation Managers</a:t>
            </a:r>
          </a:p>
          <a:p>
            <a:pPr marL="114300" lvl="1" indent="-114300" algn="l" defTabSz="666750">
              <a:lnSpc>
                <a:spcPct val="90000"/>
              </a:lnSpc>
              <a:spcBef>
                <a:spcPct val="0"/>
              </a:spcBef>
              <a:spcAft>
                <a:spcPts val="1200"/>
              </a:spcAft>
              <a:buChar char="•"/>
            </a:pPr>
            <a:r>
              <a:rPr lang="en-GB" sz="1500" kern="1200"/>
              <a:t>Data &amp; AI Specialists</a:t>
            </a:r>
          </a:p>
        </p:txBody>
      </p:sp>
      <p:sp>
        <p:nvSpPr>
          <p:cNvPr id="19" name="Freeform: Shape 18">
            <a:extLst>
              <a:ext uri="{FF2B5EF4-FFF2-40B4-BE49-F238E27FC236}">
                <a16:creationId xmlns:a16="http://schemas.microsoft.com/office/drawing/2014/main" id="{1CAFB7E6-CF08-A86C-5EE8-901D567B0A35}"/>
              </a:ext>
            </a:extLst>
          </p:cNvPr>
          <p:cNvSpPr/>
          <p:nvPr/>
        </p:nvSpPr>
        <p:spPr>
          <a:xfrm>
            <a:off x="7296056" y="1670181"/>
            <a:ext cx="1964631" cy="715244"/>
          </a:xfrm>
          <a:custGeom>
            <a:avLst/>
            <a:gdLst>
              <a:gd name="connsiteX0" fmla="*/ 119231 w 1964631"/>
              <a:gd name="connsiteY0" fmla="*/ 0 h 715244"/>
              <a:gd name="connsiteX1" fmla="*/ 1845400 w 1964631"/>
              <a:gd name="connsiteY1" fmla="*/ 0 h 715244"/>
              <a:gd name="connsiteX2" fmla="*/ 1964631 w 1964631"/>
              <a:gd name="connsiteY2" fmla="*/ 119231 h 715244"/>
              <a:gd name="connsiteX3" fmla="*/ 1964631 w 1964631"/>
              <a:gd name="connsiteY3" fmla="*/ 715244 h 715244"/>
              <a:gd name="connsiteX4" fmla="*/ 1964631 w 1964631"/>
              <a:gd name="connsiteY4" fmla="*/ 715244 h 715244"/>
              <a:gd name="connsiteX5" fmla="*/ 0 w 1964631"/>
              <a:gd name="connsiteY5" fmla="*/ 715244 h 715244"/>
              <a:gd name="connsiteX6" fmla="*/ 0 w 1964631"/>
              <a:gd name="connsiteY6" fmla="*/ 715244 h 715244"/>
              <a:gd name="connsiteX7" fmla="*/ 0 w 1964631"/>
              <a:gd name="connsiteY7" fmla="*/ 119231 h 715244"/>
              <a:gd name="connsiteX8" fmla="*/ 119231 w 1964631"/>
              <a:gd name="connsiteY8" fmla="*/ 0 h 71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4631" h="715244">
                <a:moveTo>
                  <a:pt x="119231" y="0"/>
                </a:moveTo>
                <a:lnTo>
                  <a:pt x="1845400" y="0"/>
                </a:lnTo>
                <a:cubicBezTo>
                  <a:pt x="1911249" y="0"/>
                  <a:pt x="1964631" y="53382"/>
                  <a:pt x="1964631" y="119231"/>
                </a:cubicBezTo>
                <a:lnTo>
                  <a:pt x="1964631" y="715244"/>
                </a:lnTo>
                <a:lnTo>
                  <a:pt x="1964631" y="715244"/>
                </a:lnTo>
                <a:lnTo>
                  <a:pt x="0" y="715244"/>
                </a:lnTo>
                <a:lnTo>
                  <a:pt x="0" y="715244"/>
                </a:lnTo>
                <a:lnTo>
                  <a:pt x="0" y="119231"/>
                </a:lnTo>
                <a:cubicBezTo>
                  <a:pt x="0" y="53382"/>
                  <a:pt x="53382" y="0"/>
                  <a:pt x="119231" y="0"/>
                </a:cubicBez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80642" tIns="80642" rIns="80642" bIns="45720" numCol="1" spcCol="1270" anchor="ctr" anchorCtr="0">
            <a:noAutofit/>
          </a:bodyPr>
          <a:lstStyle/>
          <a:p>
            <a:pPr marL="0" lvl="0" indent="0" algn="ctr" defTabSz="1066800">
              <a:lnSpc>
                <a:spcPct val="90000"/>
              </a:lnSpc>
              <a:spcBef>
                <a:spcPct val="0"/>
              </a:spcBef>
              <a:spcAft>
                <a:spcPct val="35000"/>
              </a:spcAft>
              <a:buNone/>
            </a:pPr>
            <a:r>
              <a:rPr lang="en-GB" sz="2400" kern="1200">
                <a:latin typeface="Segoe Sans Text Semibold"/>
              </a:rPr>
              <a:t>Facilitators</a:t>
            </a:r>
            <a:endParaRPr lang="en-GB" sz="2400" kern="1200"/>
          </a:p>
        </p:txBody>
      </p:sp>
      <p:sp>
        <p:nvSpPr>
          <p:cNvPr id="20" name="Freeform: Shape 19">
            <a:extLst>
              <a:ext uri="{FF2B5EF4-FFF2-40B4-BE49-F238E27FC236}">
                <a16:creationId xmlns:a16="http://schemas.microsoft.com/office/drawing/2014/main" id="{8E25DABB-4A56-5284-0CBA-E8E19EB8C5F9}"/>
              </a:ext>
            </a:extLst>
          </p:cNvPr>
          <p:cNvSpPr/>
          <p:nvPr/>
        </p:nvSpPr>
        <p:spPr>
          <a:xfrm>
            <a:off x="7296056" y="2522392"/>
            <a:ext cx="3922640" cy="2664278"/>
          </a:xfrm>
          <a:custGeom>
            <a:avLst/>
            <a:gdLst>
              <a:gd name="connsiteX0" fmla="*/ 0 w 3500400"/>
              <a:gd name="connsiteY0" fmla="*/ 0 h 1430703"/>
              <a:gd name="connsiteX1" fmla="*/ 3500400 w 3500400"/>
              <a:gd name="connsiteY1" fmla="*/ 0 h 1430703"/>
              <a:gd name="connsiteX2" fmla="*/ 3500400 w 3500400"/>
              <a:gd name="connsiteY2" fmla="*/ 1430703 h 1430703"/>
              <a:gd name="connsiteX3" fmla="*/ 0 w 3500400"/>
              <a:gd name="connsiteY3" fmla="*/ 1430703 h 1430703"/>
              <a:gd name="connsiteX4" fmla="*/ 0 w 3500400"/>
              <a:gd name="connsiteY4" fmla="*/ 0 h 143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00400" h="1430703">
                <a:moveTo>
                  <a:pt x="0" y="0"/>
                </a:moveTo>
                <a:lnTo>
                  <a:pt x="3500400" y="0"/>
                </a:lnTo>
                <a:lnTo>
                  <a:pt x="3500400" y="1430703"/>
                </a:lnTo>
                <a:lnTo>
                  <a:pt x="0" y="143070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6195" tIns="36195" rIns="36195" bIns="36195" numCol="1" spcCol="1270" anchor="t" anchorCtr="0">
            <a:noAutofit/>
          </a:bodyPr>
          <a:lstStyle/>
          <a:p>
            <a:pPr marL="114300" lvl="1" indent="-114300" algn="l" defTabSz="666750">
              <a:lnSpc>
                <a:spcPct val="90000"/>
              </a:lnSpc>
              <a:spcBef>
                <a:spcPct val="0"/>
              </a:spcBef>
              <a:spcAft>
                <a:spcPts val="1200"/>
              </a:spcAft>
              <a:buChar char="•"/>
            </a:pPr>
            <a:r>
              <a:rPr lang="en-GB" sz="1500" kern="1200"/>
              <a:t>Partner-facing roles: </a:t>
            </a:r>
          </a:p>
          <a:p>
            <a:pPr marL="571484" lvl="2" indent="-114300" defTabSz="666750">
              <a:lnSpc>
                <a:spcPct val="90000"/>
              </a:lnSpc>
              <a:spcBef>
                <a:spcPct val="0"/>
              </a:spcBef>
              <a:spcAft>
                <a:spcPts val="1200"/>
              </a:spcAft>
              <a:buChar char="•"/>
            </a:pPr>
            <a:r>
              <a:rPr lang="en-GB" sz="1500" kern="1200"/>
              <a:t>Sales</a:t>
            </a:r>
          </a:p>
          <a:p>
            <a:pPr marL="571484" lvl="2" indent="-114300" defTabSz="666750">
              <a:lnSpc>
                <a:spcPct val="90000"/>
              </a:lnSpc>
              <a:spcBef>
                <a:spcPct val="0"/>
              </a:spcBef>
              <a:spcAft>
                <a:spcPts val="1200"/>
              </a:spcAft>
              <a:buChar char="•"/>
            </a:pPr>
            <a:r>
              <a:rPr lang="en-GB" sz="1500" kern="1200"/>
              <a:t> Consultants</a:t>
            </a:r>
          </a:p>
          <a:p>
            <a:pPr marL="114300" lvl="1" indent="-114300" algn="l" defTabSz="666750">
              <a:lnSpc>
                <a:spcPct val="90000"/>
              </a:lnSpc>
              <a:spcBef>
                <a:spcPct val="0"/>
              </a:spcBef>
              <a:spcAft>
                <a:spcPts val="1200"/>
              </a:spcAft>
              <a:buChar char="•"/>
            </a:pPr>
            <a:r>
              <a:rPr lang="en-GB" sz="1500" kern="1200"/>
              <a:t>Solution professionals</a:t>
            </a:r>
          </a:p>
          <a:p>
            <a:pPr marL="114300" lvl="1" indent="-114300" algn="l" defTabSz="666750">
              <a:lnSpc>
                <a:spcPct val="90000"/>
              </a:lnSpc>
              <a:spcBef>
                <a:spcPct val="0"/>
              </a:spcBef>
              <a:spcAft>
                <a:spcPts val="1200"/>
              </a:spcAft>
              <a:buChar char="•"/>
            </a:pPr>
            <a:r>
              <a:rPr lang="en-GB" sz="1500" kern="1200"/>
              <a:t>Product owners</a:t>
            </a:r>
          </a:p>
          <a:p>
            <a:pPr marL="114300" lvl="1" indent="-114300" algn="l" defTabSz="666750">
              <a:lnSpc>
                <a:spcPct val="90000"/>
              </a:lnSpc>
              <a:spcBef>
                <a:spcPct val="0"/>
              </a:spcBef>
              <a:spcAft>
                <a:spcPts val="1200"/>
              </a:spcAft>
              <a:buChar char="•"/>
            </a:pPr>
            <a:r>
              <a:rPr lang="en-GB" sz="1500" kern="1200"/>
              <a:t>Data &amp; AI professionals</a:t>
            </a:r>
          </a:p>
        </p:txBody>
      </p:sp>
      <p:sp>
        <p:nvSpPr>
          <p:cNvPr id="22" name="Straight Connector 21">
            <a:extLst>
              <a:ext uri="{FF2B5EF4-FFF2-40B4-BE49-F238E27FC236}">
                <a16:creationId xmlns:a16="http://schemas.microsoft.com/office/drawing/2014/main" id="{11468396-FB0C-D53B-3D09-75F9F77DB07C}"/>
              </a:ext>
            </a:extLst>
          </p:cNvPr>
          <p:cNvSpPr/>
          <p:nvPr/>
        </p:nvSpPr>
        <p:spPr>
          <a:xfrm rot="5400000">
            <a:off x="5103224" y="3429000"/>
            <a:ext cx="3517636" cy="0"/>
          </a:xfrm>
          <a:prstGeom prst="line">
            <a:avLst/>
          </a:prstGeom>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Tree>
    <p:custDataLst>
      <p:tags r:id="rId1"/>
    </p:custDataLst>
    <p:extLst>
      <p:ext uri="{BB962C8B-B14F-4D97-AF65-F5344CB8AC3E}">
        <p14:creationId xmlns:p14="http://schemas.microsoft.com/office/powerpoint/2010/main" val="2913271930"/>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9ACFD-64B2-CE57-5E6B-53BA0B26168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C495A27C-053B-68D2-2D5B-6BE029678B89}"/>
              </a:ext>
            </a:extLst>
          </p:cNvPr>
          <p:cNvSpPr>
            <a:spLocks noGrp="1"/>
          </p:cNvSpPr>
          <p:nvPr>
            <p:ph type="title"/>
          </p:nvPr>
        </p:nvSpPr>
        <p:spPr>
          <a:xfrm>
            <a:off x="588263" y="457200"/>
            <a:ext cx="11018520" cy="553998"/>
          </a:xfrm>
        </p:spPr>
        <p:txBody>
          <a:bodyPr/>
          <a:lstStyle/>
          <a:p>
            <a:r>
              <a:rPr lang="en-US">
                <a:solidFill>
                  <a:srgbClr val="0078D4"/>
                </a:solidFill>
                <a:ea typeface="+mj-lt"/>
                <a:cs typeface="Segoe Sans Text Semibold"/>
              </a:rPr>
              <a:t>Resources </a:t>
            </a:r>
            <a:endParaRPr lang="en-US"/>
          </a:p>
        </p:txBody>
      </p:sp>
      <p:sp>
        <p:nvSpPr>
          <p:cNvPr id="2" name="TextBox 1">
            <a:extLst>
              <a:ext uri="{FF2B5EF4-FFF2-40B4-BE49-F238E27FC236}">
                <a16:creationId xmlns:a16="http://schemas.microsoft.com/office/drawing/2014/main" id="{AFB04B1D-D7C8-D599-3684-57A2D70625E5}"/>
              </a:ext>
            </a:extLst>
          </p:cNvPr>
          <p:cNvSpPr txBox="1"/>
          <p:nvPr/>
        </p:nvSpPr>
        <p:spPr>
          <a:xfrm>
            <a:off x="588263" y="1326523"/>
            <a:ext cx="10421973" cy="1918474"/>
          </a:xfrm>
          <a:prstGeom prst="rect">
            <a:avLst/>
          </a:prstGeom>
          <a:noFill/>
        </p:spPr>
        <p:txBody>
          <a:bodyPr wrap="square" lIns="0" tIns="0" rIns="0" bIns="0" anchor="t">
            <a:spAutoFit/>
          </a:bodyPr>
          <a:lstStyle/>
          <a:p>
            <a:pPr>
              <a:spcAft>
                <a:spcPts val="500"/>
              </a:spcAft>
            </a:pPr>
            <a:r>
              <a:rPr lang="en-US" sz="1800">
                <a:solidFill>
                  <a:srgbClr val="000000"/>
                </a:solidFill>
                <a:latin typeface="Segoe Sans Text Light"/>
                <a:ea typeface="+mn-lt"/>
                <a:cs typeface="Segoe Sans Text Light"/>
              </a:rPr>
              <a:t>Select the whiteboard of your choice (Mural or Microsoft Whiteboard). You can find the links to both templates in the Train the Trainer Guide.</a:t>
            </a:r>
          </a:p>
          <a:p>
            <a:pPr>
              <a:spcAft>
                <a:spcPts val="500"/>
              </a:spcAft>
            </a:pPr>
            <a:endParaRPr lang="en-US" sz="1800">
              <a:solidFill>
                <a:srgbClr val="000000"/>
              </a:solidFill>
              <a:latin typeface="Segoe Sans Text Light"/>
              <a:ea typeface="+mn-lt"/>
              <a:cs typeface="Segoe Sans Text Light"/>
            </a:endParaRPr>
          </a:p>
          <a:p>
            <a:pPr>
              <a:spcAft>
                <a:spcPts val="500"/>
              </a:spcAft>
            </a:pPr>
            <a:r>
              <a:rPr lang="en-US" sz="1800" b="1"/>
              <a:t>AI Discovery Cards Workshop Train the Trainer Guide</a:t>
            </a:r>
          </a:p>
          <a:p>
            <a:pPr>
              <a:spcAft>
                <a:spcPts val="500"/>
              </a:spcAft>
            </a:pPr>
            <a:endParaRPr lang="en-US" sz="1800">
              <a:solidFill>
                <a:srgbClr val="000000"/>
              </a:solidFill>
              <a:latin typeface="Segoe Sans Text Light"/>
              <a:ea typeface="+mn-lt"/>
              <a:cs typeface="Segoe Sans Text Light"/>
            </a:endParaRPr>
          </a:p>
          <a:p>
            <a:pPr>
              <a:spcAft>
                <a:spcPts val="1000"/>
              </a:spcAft>
            </a:pPr>
            <a:endParaRPr lang="en-US" sz="1800">
              <a:cs typeface="Segoe Sans Text"/>
            </a:endParaRPr>
          </a:p>
        </p:txBody>
      </p:sp>
      <p:pic>
        <p:nvPicPr>
          <p:cNvPr id="8" name="Picture 7">
            <a:extLst>
              <a:ext uri="{FF2B5EF4-FFF2-40B4-BE49-F238E27FC236}">
                <a16:creationId xmlns:a16="http://schemas.microsoft.com/office/drawing/2014/main" id="{A87DC3AA-51D9-1FA6-C718-328D32007607}"/>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588263" y="2938680"/>
            <a:ext cx="7058578" cy="3317403"/>
          </a:xfrm>
          <a:prstGeom prst="rect">
            <a:avLst/>
          </a:prstGeom>
          <a:effectLst>
            <a:outerShdw blurRad="50800" dist="38100" algn="l" rotWithShape="0">
              <a:prstClr val="black">
                <a:alpha val="40000"/>
              </a:prstClr>
            </a:outerShdw>
          </a:effectLst>
        </p:spPr>
      </p:pic>
    </p:spTree>
    <p:custDataLst>
      <p:tags r:id="rId1"/>
    </p:custDataLst>
    <p:extLst>
      <p:ext uri="{BB962C8B-B14F-4D97-AF65-F5344CB8AC3E}">
        <p14:creationId xmlns:p14="http://schemas.microsoft.com/office/powerpoint/2010/main" val="81969084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AC9B7-4A48-D5A1-411F-890D40D34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B675C6-1DA5-F75E-0971-B546A2B1057F}"/>
              </a:ext>
            </a:extLst>
          </p:cNvPr>
          <p:cNvSpPr>
            <a:spLocks noGrp="1"/>
          </p:cNvSpPr>
          <p:nvPr>
            <p:ph type="title"/>
          </p:nvPr>
        </p:nvSpPr>
        <p:spPr>
          <a:xfrm>
            <a:off x="585216" y="2303300"/>
            <a:ext cx="9144000" cy="1231106"/>
          </a:xfrm>
        </p:spPr>
        <p:txBody>
          <a:bodyPr/>
          <a:lstStyle/>
          <a:p>
            <a:r>
              <a:rPr lang="en-US"/>
              <a:t>Break</a:t>
            </a:r>
            <a:br>
              <a:rPr lang="en-US"/>
            </a:br>
            <a:r>
              <a:rPr lang="en-US"/>
              <a:t>10 minutes</a:t>
            </a:r>
          </a:p>
        </p:txBody>
      </p:sp>
    </p:spTree>
    <p:custDataLst>
      <p:tags r:id="rId1"/>
    </p:custDataLst>
    <p:extLst>
      <p:ext uri="{BB962C8B-B14F-4D97-AF65-F5344CB8AC3E}">
        <p14:creationId xmlns:p14="http://schemas.microsoft.com/office/powerpoint/2010/main" val="222820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A7B92-742F-4759-F4A6-32C7535B31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6339F9-70E3-F1CD-A685-92D87A1B2E10}"/>
              </a:ext>
            </a:extLst>
          </p:cNvPr>
          <p:cNvSpPr>
            <a:spLocks noGrp="1"/>
          </p:cNvSpPr>
          <p:nvPr>
            <p:ph type="title"/>
          </p:nvPr>
        </p:nvSpPr>
        <p:spPr/>
        <p:txBody>
          <a:bodyPr/>
          <a:lstStyle/>
          <a:p>
            <a:r>
              <a:rPr lang="en-US"/>
              <a:t>Next steps</a:t>
            </a:r>
          </a:p>
        </p:txBody>
      </p:sp>
      <p:sp>
        <p:nvSpPr>
          <p:cNvPr id="3" name="Title 1">
            <a:extLst>
              <a:ext uri="{FF2B5EF4-FFF2-40B4-BE49-F238E27FC236}">
                <a16:creationId xmlns:a16="http://schemas.microsoft.com/office/drawing/2014/main" id="{ADCE9578-8FDB-51DA-51AD-C7809A87C4F1}"/>
              </a:ext>
            </a:extLst>
          </p:cNvPr>
          <p:cNvSpPr txBox="1">
            <a:spLocks/>
          </p:cNvSpPr>
          <p:nvPr/>
        </p:nvSpPr>
        <p:spPr>
          <a:xfrm>
            <a:off x="10160223" y="3429000"/>
            <a:ext cx="4552950" cy="415498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de-DE" sz="30000"/>
              <a:t>7</a:t>
            </a:r>
          </a:p>
        </p:txBody>
      </p:sp>
    </p:spTree>
    <p:custDataLst>
      <p:tags r:id="rId1"/>
    </p:custDataLst>
    <p:extLst>
      <p:ext uri="{BB962C8B-B14F-4D97-AF65-F5344CB8AC3E}">
        <p14:creationId xmlns:p14="http://schemas.microsoft.com/office/powerpoint/2010/main" val="2334651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ath winding through a grassy field">
            <a:extLst>
              <a:ext uri="{FF2B5EF4-FFF2-40B4-BE49-F238E27FC236}">
                <a16:creationId xmlns:a16="http://schemas.microsoft.com/office/drawing/2014/main" id="{9FFF7102-0A23-5725-3A1B-7F2FA43FAC5B}"/>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4517404" y="0"/>
            <a:ext cx="7601196" cy="6858000"/>
          </a:xfrm>
          <a:prstGeom prst="rect">
            <a:avLst/>
          </a:prstGeom>
        </p:spPr>
      </p:pic>
      <p:sp>
        <p:nvSpPr>
          <p:cNvPr id="7" name="Rectangle 6">
            <a:extLst>
              <a:ext uri="{FF2B5EF4-FFF2-40B4-BE49-F238E27FC236}">
                <a16:creationId xmlns:a16="http://schemas.microsoft.com/office/drawing/2014/main" id="{AE805FEB-AE90-893D-A391-ECC48970B13E}"/>
              </a:ext>
            </a:extLst>
          </p:cNvPr>
          <p:cNvSpPr/>
          <p:nvPr/>
        </p:nvSpPr>
        <p:spPr bwMode="auto">
          <a:xfrm>
            <a:off x="1100080" y="0"/>
            <a:ext cx="8717688" cy="6858000"/>
          </a:xfrm>
          <a:prstGeom prst="rect">
            <a:avLst/>
          </a:prstGeom>
          <a:gradFill flip="none" rotWithShape="1">
            <a:gsLst>
              <a:gs pos="0">
                <a:srgbClr val="FFFFFF"/>
              </a:gs>
              <a:gs pos="76000">
                <a:srgbClr val="FFFFFF"/>
              </a:gs>
              <a:gs pos="100000">
                <a:schemeClr val="accent1">
                  <a:tint val="23500"/>
                  <a:satMod val="160000"/>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62B274D4-2EA6-6B0F-CFCE-E763D13B2EA5}"/>
              </a:ext>
            </a:extLst>
          </p:cNvPr>
          <p:cNvSpPr>
            <a:spLocks noGrp="1"/>
          </p:cNvSpPr>
          <p:nvPr>
            <p:ph type="title"/>
          </p:nvPr>
        </p:nvSpPr>
        <p:spPr/>
        <p:txBody>
          <a:bodyPr/>
          <a:lstStyle/>
          <a:p>
            <a:r>
              <a:rPr lang="en-US"/>
              <a:t>Next steps</a:t>
            </a:r>
          </a:p>
        </p:txBody>
      </p:sp>
      <p:sp>
        <p:nvSpPr>
          <p:cNvPr id="4" name="Content Placeholder 3">
            <a:extLst>
              <a:ext uri="{FF2B5EF4-FFF2-40B4-BE49-F238E27FC236}">
                <a16:creationId xmlns:a16="http://schemas.microsoft.com/office/drawing/2014/main" id="{1FE43BE5-9F91-5D1B-91D8-FC280FCFD719}"/>
              </a:ext>
            </a:extLst>
          </p:cNvPr>
          <p:cNvSpPr>
            <a:spLocks noGrp="1"/>
          </p:cNvSpPr>
          <p:nvPr>
            <p:ph sz="quarter" idx="10"/>
          </p:nvPr>
        </p:nvSpPr>
        <p:spPr>
          <a:xfrm>
            <a:off x="584200" y="1435100"/>
            <a:ext cx="6743700" cy="5392245"/>
          </a:xfrm>
        </p:spPr>
        <p:txBody>
          <a:bodyPr/>
          <a:lstStyle/>
          <a:p>
            <a:pPr marL="468313" indent="-468313" algn="l">
              <a:buFont typeface="Wingdings" panose="05000000000000000000" pitchFamily="2" charset="2"/>
              <a:buChar char="q"/>
            </a:pPr>
            <a:r>
              <a:rPr lang="en-US" sz="2400">
                <a:solidFill>
                  <a:srgbClr val="424242"/>
                </a:solidFill>
                <a:latin typeface="Segoe Sans"/>
              </a:rPr>
              <a:t>Share</a:t>
            </a:r>
            <a:r>
              <a:rPr lang="en-US" sz="2400" b="1">
                <a:solidFill>
                  <a:srgbClr val="424242"/>
                </a:solidFill>
                <a:latin typeface="Segoe Sans"/>
              </a:rPr>
              <a:t> </a:t>
            </a:r>
            <a:r>
              <a:rPr lang="en-US" sz="2400">
                <a:solidFill>
                  <a:srgbClr val="424242"/>
                </a:solidFill>
                <a:latin typeface="Segoe Sans"/>
              </a:rPr>
              <a:t>your plan for the partners you will target for this training by completing the </a:t>
            </a:r>
            <a:r>
              <a:rPr lang="en-US" sz="2400" b="1">
                <a:solidFill>
                  <a:srgbClr val="424242"/>
                </a:solidFill>
                <a:latin typeface="Segoe Sans"/>
              </a:rPr>
              <a:t>AI Discovery Cards Partner’s Deliver Reporting Form</a:t>
            </a:r>
          </a:p>
          <a:p>
            <a:pPr marL="468313" indent="-468313" algn="l">
              <a:buFont typeface="Wingdings" panose="05000000000000000000" pitchFamily="2" charset="2"/>
              <a:buChar char="q"/>
            </a:pPr>
            <a:endParaRPr lang="en-US" sz="2400" b="0" i="0">
              <a:solidFill>
                <a:srgbClr val="424242"/>
              </a:solidFill>
              <a:effectLst/>
              <a:latin typeface="Segoe Sans"/>
            </a:endParaRPr>
          </a:p>
          <a:p>
            <a:pPr marL="468313" indent="-468313" algn="l">
              <a:buFont typeface="Wingdings" panose="05000000000000000000" pitchFamily="2" charset="2"/>
              <a:buChar char="q"/>
            </a:pPr>
            <a:r>
              <a:rPr lang="en-US" sz="2400">
                <a:solidFill>
                  <a:srgbClr val="424242"/>
                </a:solidFill>
                <a:latin typeface="Segoe Sans"/>
              </a:rPr>
              <a:t>Join the </a:t>
            </a:r>
            <a:r>
              <a:rPr lang="en-US" sz="2400" b="1">
                <a:solidFill>
                  <a:srgbClr val="424242"/>
                </a:solidFill>
                <a:latin typeface="Segoe Sans"/>
              </a:rPr>
              <a:t>AI Discovery Cards Viva Engage Community</a:t>
            </a:r>
          </a:p>
          <a:p>
            <a:pPr marL="468313" indent="-468313" algn="l">
              <a:buFont typeface="Wingdings" panose="05000000000000000000" pitchFamily="2" charset="2"/>
              <a:buChar char="q"/>
            </a:pPr>
            <a:endParaRPr lang="en-US" sz="2400">
              <a:solidFill>
                <a:srgbClr val="424242"/>
              </a:solidFill>
              <a:latin typeface="Segoe Sans"/>
            </a:endParaRPr>
          </a:p>
          <a:p>
            <a:pPr marL="468313" indent="-468313" algn="l">
              <a:buFont typeface="Wingdings" panose="05000000000000000000" pitchFamily="2" charset="2"/>
              <a:buChar char="q"/>
            </a:pPr>
            <a:r>
              <a:rPr lang="en-US" sz="2400" i="0">
                <a:solidFill>
                  <a:srgbClr val="424242"/>
                </a:solidFill>
                <a:effectLst/>
                <a:latin typeface="Segoe Sans"/>
              </a:rPr>
              <a:t>Request a</a:t>
            </a:r>
            <a:r>
              <a:rPr lang="en-US" sz="2400">
                <a:solidFill>
                  <a:srgbClr val="424242"/>
                </a:solidFill>
                <a:latin typeface="Segoe Sans"/>
              </a:rPr>
              <a:t> </a:t>
            </a:r>
            <a:r>
              <a:rPr lang="en-US" sz="2400" b="1">
                <a:solidFill>
                  <a:srgbClr val="424242"/>
                </a:solidFill>
                <a:latin typeface="Segoe Sans"/>
              </a:rPr>
              <a:t>Mural license </a:t>
            </a:r>
          </a:p>
          <a:p>
            <a:pPr marL="468313" indent="-468313" algn="l">
              <a:buFont typeface="Wingdings" panose="05000000000000000000" pitchFamily="2" charset="2"/>
              <a:buChar char="q"/>
            </a:pPr>
            <a:endParaRPr lang="en-US" sz="2400">
              <a:solidFill>
                <a:srgbClr val="424242"/>
              </a:solidFill>
              <a:latin typeface="Segoe Sans"/>
            </a:endParaRPr>
          </a:p>
          <a:p>
            <a:pPr marL="468313" indent="-468313" algn="l">
              <a:buFont typeface="Wingdings" panose="05000000000000000000" pitchFamily="2" charset="2"/>
              <a:buChar char="q"/>
            </a:pPr>
            <a:r>
              <a:rPr lang="en-US" sz="2400">
                <a:solidFill>
                  <a:srgbClr val="424242"/>
                </a:solidFill>
                <a:latin typeface="Segoe Sans"/>
              </a:rPr>
              <a:t>Order</a:t>
            </a:r>
            <a:r>
              <a:rPr lang="en-US" sz="2400" b="1">
                <a:solidFill>
                  <a:srgbClr val="424242"/>
                </a:solidFill>
                <a:latin typeface="Segoe Sans"/>
              </a:rPr>
              <a:t> AI Discovery Card Workshop physical cards</a:t>
            </a:r>
            <a:endParaRPr lang="en-US" sz="2400" b="0" i="0">
              <a:solidFill>
                <a:srgbClr val="424242"/>
              </a:solidFill>
              <a:effectLst/>
              <a:latin typeface="Segoe Sans"/>
            </a:endParaRPr>
          </a:p>
          <a:p>
            <a:endParaRPr lang="en-US"/>
          </a:p>
        </p:txBody>
      </p:sp>
    </p:spTree>
    <p:extLst>
      <p:ext uri="{BB962C8B-B14F-4D97-AF65-F5344CB8AC3E}">
        <p14:creationId xmlns:p14="http://schemas.microsoft.com/office/powerpoint/2010/main" val="3474766335"/>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9EBFF-3B75-2B1B-BBC8-87015DD3218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527CBF15-6068-ACAA-A591-3DDD37C7D04D}"/>
              </a:ext>
            </a:extLst>
          </p:cNvPr>
          <p:cNvSpPr>
            <a:spLocks noGrp="1"/>
          </p:cNvSpPr>
          <p:nvPr>
            <p:ph type="title"/>
          </p:nvPr>
        </p:nvSpPr>
        <p:spPr>
          <a:xfrm>
            <a:off x="588263" y="457200"/>
            <a:ext cx="11018520" cy="553998"/>
          </a:xfrm>
        </p:spPr>
        <p:txBody>
          <a:bodyPr wrap="square" anchor="t">
            <a:normAutofit/>
          </a:bodyPr>
          <a:lstStyle/>
          <a:p>
            <a:r>
              <a:rPr lang="en-US"/>
              <a:t>AI Discovery Cards Partner’s Delivery Reporting Form</a:t>
            </a:r>
          </a:p>
        </p:txBody>
      </p:sp>
      <p:sp>
        <p:nvSpPr>
          <p:cNvPr id="9" name="Content Placeholder 8">
            <a:extLst>
              <a:ext uri="{FF2B5EF4-FFF2-40B4-BE49-F238E27FC236}">
                <a16:creationId xmlns:a16="http://schemas.microsoft.com/office/drawing/2014/main" id="{EBC5F6E6-0BE9-B959-C4C5-CD8A6CDB9A90}"/>
              </a:ext>
            </a:extLst>
          </p:cNvPr>
          <p:cNvSpPr>
            <a:spLocks noGrp="1"/>
          </p:cNvSpPr>
          <p:nvPr>
            <p:ph sz="quarter" idx="12"/>
          </p:nvPr>
        </p:nvSpPr>
        <p:spPr>
          <a:xfrm>
            <a:off x="584200" y="1435100"/>
            <a:ext cx="5211763" cy="4833938"/>
          </a:xfrm>
        </p:spPr>
        <p:txBody>
          <a:bodyPr wrap="square">
            <a:normAutofit/>
          </a:bodyPr>
          <a:lstStyle/>
          <a:p>
            <a:pPr>
              <a:buFont typeface="Arial" panose="020B0604020202020204" pitchFamily="34" charset="0"/>
              <a:buChar char="•"/>
            </a:pPr>
            <a:r>
              <a:rPr lang="en-US" b="0" i="0">
                <a:effectLst/>
              </a:rPr>
              <a:t>Identify the partners you will t</a:t>
            </a:r>
            <a:r>
              <a:rPr lang="en-US"/>
              <a:t>arget for this training and share your plan by completing the </a:t>
            </a:r>
            <a:r>
              <a:rPr lang="en-US">
                <a:hlinkClick r:id="rId3"/>
              </a:rPr>
              <a:t>AI Discovery Cards Partner's Delivery Reporting Form</a:t>
            </a:r>
            <a:endParaRPr lang="en-US" b="0" i="0">
              <a:effectLst/>
            </a:endParaRPr>
          </a:p>
          <a:p>
            <a:pPr>
              <a:buFont typeface="Arial" panose="020B0604020202020204" pitchFamily="34" charset="0"/>
              <a:buChar char="•"/>
            </a:pPr>
            <a:endParaRPr lang="en-US"/>
          </a:p>
          <a:p>
            <a:pPr marL="0" indent="0">
              <a:buNone/>
            </a:pPr>
            <a:endParaRPr lang="en-US"/>
          </a:p>
        </p:txBody>
      </p:sp>
      <p:pic>
        <p:nvPicPr>
          <p:cNvPr id="2" name="Content Placeholder 1" descr="Unrecognizable businessman taking notes on seminar">
            <a:extLst>
              <a:ext uri="{FF2B5EF4-FFF2-40B4-BE49-F238E27FC236}">
                <a16:creationId xmlns:a16="http://schemas.microsoft.com/office/drawing/2014/main" id="{75D712B3-B2BD-D62D-10CC-5CA496F01935}"/>
              </a:ext>
            </a:extLst>
          </p:cNvPr>
          <p:cNvPicPr>
            <a:picLocks noGrp="1" noChangeAspect="1"/>
          </p:cNvPicPr>
          <p:nvPr>
            <p:ph sz="quarter" idx="13"/>
          </p:nvPr>
        </p:nvPicPr>
        <p:blipFill>
          <a:blip r:embed="rId4"/>
          <a:stretch>
            <a:fillRect/>
          </a:stretch>
        </p:blipFill>
        <p:spPr>
          <a:xfrm>
            <a:off x="6389688" y="2112594"/>
            <a:ext cx="5219700" cy="3478950"/>
          </a:xfrm>
        </p:spPr>
      </p:pic>
    </p:spTree>
    <p:extLst>
      <p:ext uri="{BB962C8B-B14F-4D97-AF65-F5344CB8AC3E}">
        <p14:creationId xmlns:p14="http://schemas.microsoft.com/office/powerpoint/2010/main" val="1566922629"/>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F4847-EC0C-6306-D988-022F40300F6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01F6CAB-875D-7CB2-88AC-0E344CDF65E3}"/>
              </a:ext>
            </a:extLst>
          </p:cNvPr>
          <p:cNvSpPr>
            <a:spLocks noGrp="1"/>
          </p:cNvSpPr>
          <p:nvPr>
            <p:ph type="title"/>
          </p:nvPr>
        </p:nvSpPr>
        <p:spPr>
          <a:xfrm>
            <a:off x="588263" y="457200"/>
            <a:ext cx="11018520" cy="553998"/>
          </a:xfrm>
        </p:spPr>
        <p:txBody>
          <a:bodyPr wrap="square" anchor="t">
            <a:normAutofit/>
          </a:bodyPr>
          <a:lstStyle/>
          <a:p>
            <a:r>
              <a:rPr lang="en-US"/>
              <a:t>AI Discovery Cards Viva Engage community</a:t>
            </a:r>
          </a:p>
        </p:txBody>
      </p:sp>
      <p:sp>
        <p:nvSpPr>
          <p:cNvPr id="9" name="Content Placeholder 8">
            <a:extLst>
              <a:ext uri="{FF2B5EF4-FFF2-40B4-BE49-F238E27FC236}">
                <a16:creationId xmlns:a16="http://schemas.microsoft.com/office/drawing/2014/main" id="{6E023092-59AF-23D8-F254-59FE17F2E204}"/>
              </a:ext>
            </a:extLst>
          </p:cNvPr>
          <p:cNvSpPr>
            <a:spLocks noGrp="1"/>
          </p:cNvSpPr>
          <p:nvPr>
            <p:ph sz="quarter" idx="12"/>
          </p:nvPr>
        </p:nvSpPr>
        <p:spPr>
          <a:xfrm>
            <a:off x="584200" y="1435100"/>
            <a:ext cx="5511800" cy="4833938"/>
          </a:xfrm>
        </p:spPr>
        <p:txBody>
          <a:bodyPr wrap="square">
            <a:normAutofit/>
          </a:bodyPr>
          <a:lstStyle/>
          <a:p>
            <a:pPr marL="0" indent="0">
              <a:buNone/>
            </a:pPr>
            <a:r>
              <a:rPr lang="en-US"/>
              <a:t>Learn. Share. Connect.</a:t>
            </a:r>
          </a:p>
          <a:p>
            <a:pPr marL="0" indent="0">
              <a:buNone/>
            </a:pPr>
            <a:endParaRPr lang="en-US" sz="800"/>
          </a:p>
          <a:p>
            <a:pPr marL="0" indent="0">
              <a:buNone/>
            </a:pPr>
            <a:r>
              <a:rPr lang="en-US"/>
              <a:t>Join the Microsoft AI Discovery Cards Viva Engage community at: </a:t>
            </a:r>
            <a:r>
              <a:rPr lang="en-US">
                <a:hlinkClick r:id="rId3" tooltip="https://aka.ms/aicardscommunity">
                  <a:extLst>
                    <a:ext uri="{A12FA001-AC4F-418D-AE19-62706E023703}">
                      <ahyp:hlinkClr xmlns:ahyp="http://schemas.microsoft.com/office/drawing/2018/hyperlinkcolor" val="tx"/>
                    </a:ext>
                  </a:extLst>
                </a:hlinkClick>
              </a:rPr>
              <a:t>https://aka.ms/AICardsCommunity</a:t>
            </a:r>
            <a:endParaRPr lang="en-US"/>
          </a:p>
          <a:p>
            <a:pPr marL="0" indent="0">
              <a:buNone/>
            </a:pPr>
            <a:endParaRPr lang="en-US"/>
          </a:p>
          <a:p>
            <a:pPr marL="0" indent="0">
              <a:buNone/>
            </a:pPr>
            <a:r>
              <a:rPr lang="en-US" sz="2500" b="1">
                <a:solidFill>
                  <a:srgbClr val="41276C"/>
                </a:solidFill>
                <a:latin typeface="Segoe Sans"/>
              </a:rPr>
              <a:t>Receive important announcements, updates to cards and </a:t>
            </a:r>
            <a:r>
              <a:rPr lang="en-US" sz="2500" b="1" err="1">
                <a:solidFill>
                  <a:srgbClr val="41276C"/>
                </a:solidFill>
                <a:latin typeface="Segoe Sans"/>
              </a:rPr>
              <a:t>TtT</a:t>
            </a:r>
            <a:r>
              <a:rPr lang="en-US" sz="2500" b="1">
                <a:solidFill>
                  <a:srgbClr val="41276C"/>
                </a:solidFill>
                <a:latin typeface="Segoe Sans"/>
              </a:rPr>
              <a:t> content!</a:t>
            </a:r>
          </a:p>
          <a:p>
            <a:pPr marL="0" indent="0">
              <a:buNone/>
            </a:pPr>
            <a:endParaRPr lang="en-US"/>
          </a:p>
        </p:txBody>
      </p:sp>
      <p:pic>
        <p:nvPicPr>
          <p:cNvPr id="11" name="Picture 10" descr="A group of people in yellow shirts&#10;&#10;AI-generated content may be incorrect.">
            <a:extLst>
              <a:ext uri="{FF2B5EF4-FFF2-40B4-BE49-F238E27FC236}">
                <a16:creationId xmlns:a16="http://schemas.microsoft.com/office/drawing/2014/main" id="{ADABEA88-DDF9-5275-D66F-D50239F41B4B}"/>
              </a:ext>
            </a:extLst>
          </p:cNvPr>
          <p:cNvPicPr>
            <a:picLocks noChangeAspect="1"/>
          </p:cNvPicPr>
          <p:nvPr/>
        </p:nvPicPr>
        <p:blipFill>
          <a:blip r:embed="rId4"/>
          <a:stretch>
            <a:fillRect/>
          </a:stretch>
        </p:blipFill>
        <p:spPr>
          <a:xfrm>
            <a:off x="6389688" y="2573242"/>
            <a:ext cx="5219700" cy="2557653"/>
          </a:xfrm>
          <a:prstGeom prst="rect">
            <a:avLst/>
          </a:prstGeom>
          <a:noFill/>
        </p:spPr>
      </p:pic>
    </p:spTree>
    <p:extLst>
      <p:ext uri="{BB962C8B-B14F-4D97-AF65-F5344CB8AC3E}">
        <p14:creationId xmlns:p14="http://schemas.microsoft.com/office/powerpoint/2010/main" val="41961723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E655C-9D44-4AB4-7FF4-4390CEEEF2A4}"/>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762D6160-DCDF-7D74-5485-9BD1B0FA43B5}"/>
              </a:ext>
            </a:extLst>
          </p:cNvPr>
          <p:cNvSpPr>
            <a:spLocks noGrp="1"/>
          </p:cNvSpPr>
          <p:nvPr>
            <p:ph type="title"/>
          </p:nvPr>
        </p:nvSpPr>
        <p:spPr>
          <a:xfrm>
            <a:off x="588262" y="457200"/>
            <a:ext cx="7379119" cy="553998"/>
          </a:xfrm>
        </p:spPr>
        <p:txBody>
          <a:bodyPr vert="horz" wrap="square" lIns="0" tIns="0" rIns="0" bIns="0" rtlCol="0" anchor="t">
            <a:normAutofit fontScale="90000"/>
          </a:bodyPr>
          <a:lstStyle/>
          <a:p>
            <a:r>
              <a:rPr lang="en-US" sz="3600">
                <a:solidFill>
                  <a:schemeClr val="tx2"/>
                </a:solidFill>
                <a:cs typeface="Segoe UI"/>
              </a:rPr>
              <a:t>Microsoft Envisioning Experience (</a:t>
            </a:r>
            <a:r>
              <a:rPr lang="en-US" sz="3600" err="1">
                <a:solidFill>
                  <a:schemeClr val="tx2"/>
                </a:solidFill>
                <a:cs typeface="Segoe UI"/>
              </a:rPr>
              <a:t>MEEx</a:t>
            </a:r>
            <a:r>
              <a:rPr lang="en-US" sz="3600">
                <a:solidFill>
                  <a:schemeClr val="tx2"/>
                </a:solidFill>
                <a:cs typeface="Segoe UI"/>
              </a:rPr>
              <a:t>)</a:t>
            </a:r>
          </a:p>
        </p:txBody>
      </p:sp>
      <p:sp>
        <p:nvSpPr>
          <p:cNvPr id="5" name="Content Placeholder 4">
            <a:extLst>
              <a:ext uri="{FF2B5EF4-FFF2-40B4-BE49-F238E27FC236}">
                <a16:creationId xmlns:a16="http://schemas.microsoft.com/office/drawing/2014/main" id="{D4D5EF0F-CBF6-5E97-F43F-26E8C7F8EAF0}"/>
              </a:ext>
            </a:extLst>
          </p:cNvPr>
          <p:cNvSpPr>
            <a:spLocks noGrp="1"/>
          </p:cNvSpPr>
          <p:nvPr>
            <p:ph sz="quarter" idx="12"/>
          </p:nvPr>
        </p:nvSpPr>
        <p:spPr>
          <a:xfrm>
            <a:off x="609600" y="1394460"/>
            <a:ext cx="6664960" cy="4185761"/>
          </a:xfrm>
        </p:spPr>
        <p:txBody>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AI Discovery Cards can be used in many ways. The format presented here is designed to complement Microsoft's common envisioning framework, as found in </a:t>
            </a:r>
            <a:r>
              <a:rPr kumimoji="0" lang="en-US" sz="2000" b="0" i="0" u="none" strike="noStrike" kern="1200" cap="none" spc="0" normalizeH="0" baseline="0" noProof="0" err="1">
                <a:ln>
                  <a:noFill/>
                </a:ln>
                <a:solidFill>
                  <a:srgbClr val="000000"/>
                </a:solidFill>
                <a:effectLst/>
                <a:uLnTx/>
                <a:uFillTx/>
                <a:latin typeface="Segoe Sans Text"/>
                <a:ea typeface="+mn-ea"/>
                <a:cs typeface="Segoe UI" panose="020B0502040204020203" pitchFamily="34" charset="0"/>
              </a:rPr>
              <a:t>MEEx</a:t>
            </a: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 and BXT.</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We focus on Business Case and Use Case discovery to feed into technical capability and feasibility, which are not in the scope of this workshop.</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endParaRP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Sans Text"/>
                <a:ea typeface="+mn-ea"/>
                <a:cs typeface="Segoe UI" panose="020B0502040204020203" pitchFamily="34" charset="0"/>
              </a:rPr>
              <a:t>We have aligned the outputs to BXT templates to assist with capturing all relevant inputs and outputs, enabling effective prioritization of use cases once the technical assessment is completed.</a:t>
            </a:r>
          </a:p>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lang="en-US" sz="2000">
              <a:solidFill>
                <a:srgbClr val="000000"/>
              </a:solidFill>
              <a:latin typeface="Segoe Sans Text"/>
            </a:endParaRPr>
          </a:p>
        </p:txBody>
      </p:sp>
    </p:spTree>
    <p:custDataLst>
      <p:tags r:id="rId1"/>
    </p:custDataLst>
    <p:extLst>
      <p:ext uri="{BB962C8B-B14F-4D97-AF65-F5344CB8AC3E}">
        <p14:creationId xmlns:p14="http://schemas.microsoft.com/office/powerpoint/2010/main" val="107322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A97A3-4664-FB6C-E75E-65FAF59C3E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EDBA31B-5C2F-08EF-895B-420365C4FADD}"/>
              </a:ext>
            </a:extLst>
          </p:cNvPr>
          <p:cNvSpPr>
            <a:spLocks noGrp="1"/>
          </p:cNvSpPr>
          <p:nvPr>
            <p:ph type="title"/>
          </p:nvPr>
        </p:nvSpPr>
        <p:spPr>
          <a:xfrm>
            <a:off x="588263" y="457200"/>
            <a:ext cx="11018520" cy="553998"/>
          </a:xfrm>
        </p:spPr>
        <p:txBody>
          <a:bodyPr wrap="square" anchor="t">
            <a:normAutofit/>
          </a:bodyPr>
          <a:lstStyle/>
          <a:p>
            <a:r>
              <a:rPr lang="en-US"/>
              <a:t>Mural License</a:t>
            </a:r>
          </a:p>
        </p:txBody>
      </p:sp>
      <p:sp>
        <p:nvSpPr>
          <p:cNvPr id="4" name="Content Placeholder 3">
            <a:extLst>
              <a:ext uri="{FF2B5EF4-FFF2-40B4-BE49-F238E27FC236}">
                <a16:creationId xmlns:a16="http://schemas.microsoft.com/office/drawing/2014/main" id="{7E3E5251-8CB6-3B73-D365-973717D581B1}"/>
              </a:ext>
            </a:extLst>
          </p:cNvPr>
          <p:cNvSpPr>
            <a:spLocks noGrp="1"/>
          </p:cNvSpPr>
          <p:nvPr>
            <p:ph sz="quarter" idx="12"/>
          </p:nvPr>
        </p:nvSpPr>
        <p:spPr>
          <a:xfrm>
            <a:off x="584200" y="1435100"/>
            <a:ext cx="5211763" cy="4833938"/>
          </a:xfrm>
        </p:spPr>
        <p:txBody>
          <a:bodyPr wrap="square">
            <a:normAutofit/>
          </a:bodyPr>
          <a:lstStyle/>
          <a:p>
            <a:pPr marL="0" indent="0">
              <a:spcAft>
                <a:spcPts val="600"/>
              </a:spcAft>
              <a:buNone/>
            </a:pPr>
            <a:r>
              <a:rPr lang="en-US"/>
              <a:t>Enhance your workshops and request a complimentary Mural license (Microsoft internal only). </a:t>
            </a:r>
          </a:p>
          <a:p>
            <a:pPr marL="0" indent="0">
              <a:spcAft>
                <a:spcPts val="600"/>
              </a:spcAft>
              <a:buNone/>
            </a:pPr>
            <a:r>
              <a:rPr lang="en-US"/>
              <a:t>To get started, visit the </a:t>
            </a:r>
            <a:r>
              <a:rPr lang="en-US" b="1"/>
              <a:t>Mural License Request </a:t>
            </a:r>
            <a:r>
              <a:rPr lang="en-US"/>
              <a:t>post</a:t>
            </a:r>
            <a:r>
              <a:rPr lang="en-US" b="1"/>
              <a:t> </a:t>
            </a:r>
            <a:r>
              <a:rPr lang="en-US"/>
              <a:t>at aka.ms/</a:t>
            </a:r>
            <a:r>
              <a:rPr lang="en-US" err="1"/>
              <a:t>AICardsCommunity</a:t>
            </a:r>
            <a:endParaRPr lang="en-US"/>
          </a:p>
          <a:p>
            <a:pPr marL="0" indent="0">
              <a:spcAft>
                <a:spcPts val="600"/>
              </a:spcAft>
              <a:buNone/>
            </a:pPr>
            <a:endParaRPr lang="en-US" b="1"/>
          </a:p>
        </p:txBody>
      </p:sp>
      <p:pic>
        <p:nvPicPr>
          <p:cNvPr id="2050" name="Picture 2">
            <a:extLst>
              <a:ext uri="{FF2B5EF4-FFF2-40B4-BE49-F238E27FC236}">
                <a16:creationId xmlns:a16="http://schemas.microsoft.com/office/drawing/2014/main" id="{95DE8792-7293-3A5F-BF68-B0EB1B567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 b="7389"/>
          <a:stretch/>
        </p:blipFill>
        <p:spPr bwMode="auto">
          <a:xfrm>
            <a:off x="6389688" y="1435100"/>
            <a:ext cx="5219700" cy="4833938"/>
          </a:xfrm>
          <a:prstGeom prst="rect">
            <a:avLst/>
          </a:prstGeom>
          <a:solidFill>
            <a:srgbClr val="FFFFFF"/>
          </a:solidFill>
          <a:ln cmpd="sng">
            <a:solidFill>
              <a:schemeClr val="tx1">
                <a:lumMod val="75000"/>
                <a:lumOff val="25000"/>
              </a:schemeClr>
            </a:solidFill>
          </a:ln>
          <a:effectLst>
            <a:outerShdw blurRad="50800" dist="50800" dir="5400000" algn="ctr" rotWithShape="0">
              <a:schemeClr val="tx1"/>
            </a:outerShdw>
          </a:effectLst>
          <a:scene3d>
            <a:camera prst="orthographicFront"/>
            <a:lightRig rig="threePt" dir="t"/>
          </a:scene3d>
          <a:sp3d>
            <a:bevelT/>
          </a:sp3d>
        </p:spPr>
      </p:pic>
    </p:spTree>
    <p:extLst>
      <p:ext uri="{BB962C8B-B14F-4D97-AF65-F5344CB8AC3E}">
        <p14:creationId xmlns:p14="http://schemas.microsoft.com/office/powerpoint/2010/main" val="2959595708"/>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CCE5E6-6B76-E454-BAA4-FDD2D98591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9B7B232-20A2-FF07-C4F8-B4678F51329D}"/>
              </a:ext>
            </a:extLst>
          </p:cNvPr>
          <p:cNvSpPr>
            <a:spLocks noGrp="1"/>
          </p:cNvSpPr>
          <p:nvPr>
            <p:ph type="title"/>
          </p:nvPr>
        </p:nvSpPr>
        <p:spPr/>
        <p:txBody>
          <a:bodyPr/>
          <a:lstStyle/>
          <a:p>
            <a:r>
              <a:rPr lang="en-US"/>
              <a:t>AI Discovery Cards Workshop Physical Cards</a:t>
            </a:r>
          </a:p>
        </p:txBody>
      </p:sp>
      <p:sp>
        <p:nvSpPr>
          <p:cNvPr id="4" name="Content Placeholder 3">
            <a:extLst>
              <a:ext uri="{FF2B5EF4-FFF2-40B4-BE49-F238E27FC236}">
                <a16:creationId xmlns:a16="http://schemas.microsoft.com/office/drawing/2014/main" id="{2B3253AD-FC66-0461-B6E7-7D582B914B03}"/>
              </a:ext>
            </a:extLst>
          </p:cNvPr>
          <p:cNvSpPr>
            <a:spLocks noGrp="1"/>
          </p:cNvSpPr>
          <p:nvPr>
            <p:ph sz="quarter" idx="10"/>
          </p:nvPr>
        </p:nvSpPr>
        <p:spPr>
          <a:xfrm>
            <a:off x="584199" y="1435100"/>
            <a:ext cx="7569201" cy="3037755"/>
          </a:xfrm>
        </p:spPr>
        <p:txBody>
          <a:bodyPr/>
          <a:lstStyle/>
          <a:p>
            <a:pPr marL="0" indent="0">
              <a:spcAft>
                <a:spcPts val="600"/>
              </a:spcAft>
              <a:buNone/>
            </a:pPr>
            <a:r>
              <a:rPr lang="en-US" sz="2400">
                <a:solidFill>
                  <a:srgbClr val="424242"/>
                </a:solidFill>
                <a:latin typeface="Segoe Sans"/>
              </a:rPr>
              <a:t>The GPS Skilling team is offering the physical version of the AI Discovery Cards! </a:t>
            </a:r>
          </a:p>
          <a:p>
            <a:pPr marL="0" indent="0">
              <a:spcAft>
                <a:spcPts val="600"/>
              </a:spcAft>
              <a:buNone/>
            </a:pPr>
            <a:r>
              <a:rPr lang="en-US" sz="2400">
                <a:solidFill>
                  <a:srgbClr val="424242"/>
                </a:solidFill>
                <a:latin typeface="Segoe Sans"/>
              </a:rPr>
              <a:t>To make your order, visit</a:t>
            </a:r>
            <a:r>
              <a:rPr lang="en-US" sz="2400" b="0" i="0">
                <a:solidFill>
                  <a:srgbClr val="424242"/>
                </a:solidFill>
                <a:effectLst/>
                <a:latin typeface="Segoe Sans"/>
              </a:rPr>
              <a:t> the </a:t>
            </a:r>
            <a:r>
              <a:rPr lang="en-US" sz="2400" b="1">
                <a:solidFill>
                  <a:srgbClr val="424242"/>
                </a:solidFill>
                <a:latin typeface="Segoe Sans"/>
              </a:rPr>
              <a:t>Sign-Up TODAY for AI Discovery Cards Orders (English version)! </a:t>
            </a:r>
            <a:r>
              <a:rPr lang="en-US" sz="2400" b="0" i="0">
                <a:solidFill>
                  <a:srgbClr val="424242"/>
                </a:solidFill>
                <a:effectLst/>
                <a:latin typeface="Segoe Sans"/>
              </a:rPr>
              <a:t>post at aka.ms/</a:t>
            </a:r>
            <a:r>
              <a:rPr lang="en-US" sz="2400" b="0" i="0" err="1">
                <a:solidFill>
                  <a:srgbClr val="424242"/>
                </a:solidFill>
                <a:effectLst/>
                <a:latin typeface="Segoe Sans"/>
              </a:rPr>
              <a:t>AICardsCommunity</a:t>
            </a:r>
            <a:r>
              <a:rPr lang="en-US" sz="2400" b="0" i="0">
                <a:solidFill>
                  <a:srgbClr val="424242"/>
                </a:solidFill>
                <a:effectLst/>
                <a:latin typeface="Segoe Sans"/>
              </a:rPr>
              <a:t>. </a:t>
            </a:r>
            <a:endParaRPr lang="en-US" sz="2400">
              <a:solidFill>
                <a:srgbClr val="424242"/>
              </a:solidFill>
              <a:latin typeface="Segoe Sans"/>
            </a:endParaRPr>
          </a:p>
          <a:p>
            <a:pPr marL="0" indent="0">
              <a:spcAft>
                <a:spcPts val="600"/>
              </a:spcAft>
              <a:buNone/>
            </a:pPr>
            <a:r>
              <a:rPr lang="en-US" sz="2500" b="1">
                <a:solidFill>
                  <a:srgbClr val="41276C"/>
                </a:solidFill>
                <a:latin typeface="Segoe Sans"/>
              </a:rPr>
              <a:t>Free shipping included!</a:t>
            </a:r>
          </a:p>
          <a:p>
            <a:pPr marL="0" indent="0" algn="l">
              <a:spcAft>
                <a:spcPts val="600"/>
              </a:spcAft>
              <a:buNone/>
            </a:pPr>
            <a:endParaRPr lang="en-US" sz="2400" b="1">
              <a:solidFill>
                <a:srgbClr val="424242"/>
              </a:solidFill>
              <a:latin typeface="Segoe Sans"/>
            </a:endParaRPr>
          </a:p>
        </p:txBody>
      </p:sp>
      <p:sp>
        <p:nvSpPr>
          <p:cNvPr id="5" name="TextBox 4">
            <a:extLst>
              <a:ext uri="{FF2B5EF4-FFF2-40B4-BE49-F238E27FC236}">
                <a16:creationId xmlns:a16="http://schemas.microsoft.com/office/drawing/2014/main" id="{4D5E55A2-1F1E-D04A-9046-EBE80CE42353}"/>
              </a:ext>
            </a:extLst>
          </p:cNvPr>
          <p:cNvSpPr txBox="1"/>
          <p:nvPr/>
        </p:nvSpPr>
        <p:spPr>
          <a:xfrm>
            <a:off x="176945" y="5051994"/>
            <a:ext cx="7222476" cy="646331"/>
          </a:xfrm>
          <a:prstGeom prst="rect">
            <a:avLst/>
          </a:prstGeom>
          <a:noFill/>
        </p:spPr>
        <p:txBody>
          <a:bodyPr wrap="square">
            <a:spAutoFit/>
          </a:bodyPr>
          <a:lstStyle/>
          <a:p>
            <a:r>
              <a:rPr lang="en-US" sz="1800" b="1" i="0">
                <a:solidFill>
                  <a:schemeClr val="bg1"/>
                </a:solidFill>
                <a:effectLst/>
                <a:latin typeface="Segoe Sans"/>
              </a:rPr>
              <a:t>Please take a moment to complete the survey</a:t>
            </a:r>
            <a:r>
              <a:rPr lang="en-US" sz="1800" b="1">
                <a:solidFill>
                  <a:schemeClr val="bg1"/>
                </a:solidFill>
                <a:latin typeface="Segoe Sans"/>
              </a:rPr>
              <a:t>. Y</a:t>
            </a:r>
            <a:r>
              <a:rPr lang="en-US" sz="1800" b="1" i="0">
                <a:solidFill>
                  <a:schemeClr val="bg1"/>
                </a:solidFill>
                <a:effectLst/>
                <a:latin typeface="Segoe Sans"/>
              </a:rPr>
              <a:t>our feedback is </a:t>
            </a:r>
            <a:r>
              <a:rPr lang="en-US" sz="1800" b="1">
                <a:solidFill>
                  <a:schemeClr val="bg1"/>
                </a:solidFill>
                <a:latin typeface="Segoe Sans"/>
              </a:rPr>
              <a:t>crucial for enhancing</a:t>
            </a:r>
            <a:r>
              <a:rPr lang="en-US" sz="1800" b="1" i="0">
                <a:solidFill>
                  <a:schemeClr val="bg1"/>
                </a:solidFill>
                <a:effectLst/>
                <a:latin typeface="Segoe Sans"/>
              </a:rPr>
              <a:t> future workshops.</a:t>
            </a:r>
            <a:endParaRPr lang="en-US" sz="1800" b="1">
              <a:solidFill>
                <a:schemeClr val="bg1"/>
              </a:solidFill>
            </a:endParaRPr>
          </a:p>
        </p:txBody>
      </p:sp>
      <p:pic>
        <p:nvPicPr>
          <p:cNvPr id="2" name="Picture 1">
            <a:extLst>
              <a:ext uri="{FF2B5EF4-FFF2-40B4-BE49-F238E27FC236}">
                <a16:creationId xmlns:a16="http://schemas.microsoft.com/office/drawing/2014/main" id="{B1FF3123-09E2-17DD-14E9-3BB5F226F089}"/>
              </a:ext>
            </a:extLst>
          </p:cNvPr>
          <p:cNvPicPr>
            <a:picLocks noChangeAspect="1"/>
          </p:cNvPicPr>
          <p:nvPr/>
        </p:nvPicPr>
        <p:blipFill>
          <a:blip r:embed="rId3"/>
          <a:stretch>
            <a:fillRect/>
          </a:stretch>
        </p:blipFill>
        <p:spPr>
          <a:xfrm>
            <a:off x="8560593" y="1429314"/>
            <a:ext cx="2755107" cy="3126362"/>
          </a:xfrm>
          <a:prstGeom prst="rect">
            <a:avLst/>
          </a:prstGeom>
          <a:scene3d>
            <a:camera prst="orthographicFront"/>
            <a:lightRig rig="threePt" dir="t"/>
          </a:scene3d>
          <a:sp3d>
            <a:bevelT/>
          </a:sp3d>
        </p:spPr>
      </p:pic>
    </p:spTree>
    <p:extLst>
      <p:ext uri="{BB962C8B-B14F-4D97-AF65-F5344CB8AC3E}">
        <p14:creationId xmlns:p14="http://schemas.microsoft.com/office/powerpoint/2010/main" val="51470972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B9563B-7EBF-8B3E-6185-6FF0F0282D1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8977B02-6AB5-F489-A336-AFD03A05A68D}"/>
              </a:ext>
            </a:extLst>
          </p:cNvPr>
          <p:cNvSpPr>
            <a:spLocks noGrp="1"/>
          </p:cNvSpPr>
          <p:nvPr>
            <p:ph type="title"/>
          </p:nvPr>
        </p:nvSpPr>
        <p:spPr/>
        <p:txBody>
          <a:bodyPr/>
          <a:lstStyle/>
          <a:p>
            <a:r>
              <a:rPr lang="en-US"/>
              <a:t>AI Discovery Cards Workshop Badge</a:t>
            </a:r>
          </a:p>
        </p:txBody>
      </p:sp>
      <p:sp>
        <p:nvSpPr>
          <p:cNvPr id="4" name="Content Placeholder 3">
            <a:extLst>
              <a:ext uri="{FF2B5EF4-FFF2-40B4-BE49-F238E27FC236}">
                <a16:creationId xmlns:a16="http://schemas.microsoft.com/office/drawing/2014/main" id="{BC9248ED-B99D-8895-18F7-85A96BA7B3A4}"/>
              </a:ext>
            </a:extLst>
          </p:cNvPr>
          <p:cNvSpPr>
            <a:spLocks noGrp="1"/>
          </p:cNvSpPr>
          <p:nvPr>
            <p:ph sz="quarter" idx="10"/>
          </p:nvPr>
        </p:nvSpPr>
        <p:spPr>
          <a:xfrm>
            <a:off x="584200" y="1435100"/>
            <a:ext cx="6815222" cy="2166747"/>
          </a:xfrm>
        </p:spPr>
        <p:txBody>
          <a:bodyPr/>
          <a:lstStyle/>
          <a:p>
            <a:pPr marL="0" indent="0" algn="l">
              <a:spcAft>
                <a:spcPts val="600"/>
              </a:spcAft>
              <a:buNone/>
            </a:pPr>
            <a:r>
              <a:rPr lang="en-US" sz="2400" b="0" i="0">
                <a:solidFill>
                  <a:srgbClr val="424242"/>
                </a:solidFill>
                <a:effectLst/>
                <a:latin typeface="Segoe Sans"/>
              </a:rPr>
              <a:t>Your efforts will be recognized with the AI Discovery Cards Workshop badge! </a:t>
            </a:r>
          </a:p>
          <a:p>
            <a:pPr marL="0" indent="0" algn="l">
              <a:spcAft>
                <a:spcPts val="600"/>
              </a:spcAft>
              <a:buNone/>
            </a:pPr>
            <a:r>
              <a:rPr lang="en-US" sz="2400" b="0" i="0">
                <a:solidFill>
                  <a:srgbClr val="424242"/>
                </a:solidFill>
                <a:effectLst/>
                <a:latin typeface="Segoe Sans"/>
              </a:rPr>
              <a:t>Upon successful completion, </a:t>
            </a:r>
            <a:r>
              <a:rPr lang="en-US" sz="2400">
                <a:solidFill>
                  <a:srgbClr val="424242"/>
                </a:solidFill>
                <a:latin typeface="Segoe Sans"/>
              </a:rPr>
              <a:t>you</a:t>
            </a:r>
            <a:r>
              <a:rPr lang="en-US" sz="2400" b="0" i="0">
                <a:solidFill>
                  <a:srgbClr val="424242"/>
                </a:solidFill>
                <a:effectLst/>
                <a:latin typeface="Segoe Sans"/>
              </a:rPr>
              <a:t> will receive an email from </a:t>
            </a:r>
            <a:r>
              <a:rPr lang="en-US" sz="2400">
                <a:solidFill>
                  <a:srgbClr val="424242"/>
                </a:solidFill>
                <a:latin typeface="Segoe Sans"/>
                <a:hlinkClick r:id="rId3">
                  <a:extLst>
                    <a:ext uri="{A12FA001-AC4F-418D-AE19-62706E023703}">
                      <ahyp:hlinkClr xmlns:ahyp="http://schemas.microsoft.com/office/drawing/2018/hyperlinkcolor" val="tx"/>
                    </a:ext>
                  </a:extLst>
                </a:hlinkClick>
              </a:rPr>
              <a:t>admin@credly.com</a:t>
            </a:r>
            <a:r>
              <a:rPr lang="en-US" sz="2400">
                <a:solidFill>
                  <a:srgbClr val="424242"/>
                </a:solidFill>
                <a:latin typeface="Segoe Sans"/>
              </a:rPr>
              <a:t>.</a:t>
            </a:r>
            <a:endParaRPr lang="en-US" sz="2400" b="0" i="0">
              <a:solidFill>
                <a:srgbClr val="424242"/>
              </a:solidFill>
              <a:effectLst/>
              <a:latin typeface="Segoe Sans"/>
            </a:endParaRPr>
          </a:p>
          <a:p>
            <a:pPr marL="0" indent="0" algn="l">
              <a:spcAft>
                <a:spcPts val="600"/>
              </a:spcAft>
              <a:buNone/>
            </a:pPr>
            <a:r>
              <a:rPr lang="en-US" sz="2500" b="1" i="0">
                <a:solidFill>
                  <a:srgbClr val="41276C"/>
                </a:solidFill>
                <a:effectLst/>
                <a:latin typeface="Segoe Sans"/>
              </a:rPr>
              <a:t>Share this badge on social media!</a:t>
            </a:r>
          </a:p>
        </p:txBody>
      </p:sp>
      <p:sp>
        <p:nvSpPr>
          <p:cNvPr id="5" name="TextBox 4">
            <a:extLst>
              <a:ext uri="{FF2B5EF4-FFF2-40B4-BE49-F238E27FC236}">
                <a16:creationId xmlns:a16="http://schemas.microsoft.com/office/drawing/2014/main" id="{BAD79825-9166-38FE-61D9-012E44A78728}"/>
              </a:ext>
            </a:extLst>
          </p:cNvPr>
          <p:cNvSpPr txBox="1"/>
          <p:nvPr/>
        </p:nvSpPr>
        <p:spPr>
          <a:xfrm>
            <a:off x="176945" y="5051994"/>
            <a:ext cx="7222476" cy="646331"/>
          </a:xfrm>
          <a:prstGeom prst="rect">
            <a:avLst/>
          </a:prstGeom>
          <a:noFill/>
        </p:spPr>
        <p:txBody>
          <a:bodyPr wrap="square">
            <a:spAutoFit/>
          </a:bodyPr>
          <a:lstStyle/>
          <a:p>
            <a:r>
              <a:rPr lang="en-US" sz="1800" b="1" i="0">
                <a:solidFill>
                  <a:schemeClr val="bg1"/>
                </a:solidFill>
                <a:effectLst/>
                <a:latin typeface="Segoe Sans"/>
              </a:rPr>
              <a:t>Please take a moment to complete the survey</a:t>
            </a:r>
            <a:r>
              <a:rPr lang="en-US" sz="1800" b="1">
                <a:solidFill>
                  <a:schemeClr val="bg1"/>
                </a:solidFill>
                <a:latin typeface="Segoe Sans"/>
              </a:rPr>
              <a:t>. Y</a:t>
            </a:r>
            <a:r>
              <a:rPr lang="en-US" sz="1800" b="1" i="0">
                <a:solidFill>
                  <a:schemeClr val="bg1"/>
                </a:solidFill>
                <a:effectLst/>
                <a:latin typeface="Segoe Sans"/>
              </a:rPr>
              <a:t>our feedback is </a:t>
            </a:r>
            <a:r>
              <a:rPr lang="en-US" sz="1800" b="1">
                <a:solidFill>
                  <a:schemeClr val="bg1"/>
                </a:solidFill>
                <a:latin typeface="Segoe Sans"/>
              </a:rPr>
              <a:t>crucial for enhancing</a:t>
            </a:r>
            <a:r>
              <a:rPr lang="en-US" sz="1800" b="1" i="0">
                <a:solidFill>
                  <a:schemeClr val="bg1"/>
                </a:solidFill>
                <a:effectLst/>
                <a:latin typeface="Segoe Sans"/>
              </a:rPr>
              <a:t> future workshops.</a:t>
            </a:r>
            <a:endParaRPr lang="en-US" sz="1800" b="1">
              <a:solidFill>
                <a:schemeClr val="bg1"/>
              </a:solidFill>
            </a:endParaRPr>
          </a:p>
        </p:txBody>
      </p:sp>
      <p:pic>
        <p:nvPicPr>
          <p:cNvPr id="6" name="Picture 5" descr="A logo on a black background&#10;&#10;AI-generated content may be incorrect.">
            <a:extLst>
              <a:ext uri="{FF2B5EF4-FFF2-40B4-BE49-F238E27FC236}">
                <a16:creationId xmlns:a16="http://schemas.microsoft.com/office/drawing/2014/main" id="{0D50FEE6-ECA9-788F-8576-A5C8406EBC5C}"/>
              </a:ext>
            </a:extLst>
          </p:cNvPr>
          <p:cNvPicPr>
            <a:picLocks noChangeAspect="1"/>
          </p:cNvPicPr>
          <p:nvPr/>
        </p:nvPicPr>
        <p:blipFill>
          <a:blip r:embed="rId4"/>
          <a:stretch>
            <a:fillRect/>
          </a:stretch>
        </p:blipFill>
        <p:spPr>
          <a:xfrm>
            <a:off x="8078365" y="1318399"/>
            <a:ext cx="3542990" cy="3542990"/>
          </a:xfrm>
          <a:prstGeom prst="rect">
            <a:avLst/>
          </a:prstGeom>
        </p:spPr>
      </p:pic>
    </p:spTree>
    <p:extLst>
      <p:ext uri="{BB962C8B-B14F-4D97-AF65-F5344CB8AC3E}">
        <p14:creationId xmlns:p14="http://schemas.microsoft.com/office/powerpoint/2010/main" val="206484488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53982-C870-D55D-7ACF-B64540E1B3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8DD3D72-B91E-3667-D31A-3011A6356073}"/>
              </a:ext>
            </a:extLst>
          </p:cNvPr>
          <p:cNvSpPr>
            <a:spLocks noGrp="1"/>
          </p:cNvSpPr>
          <p:nvPr>
            <p:ph type="title"/>
          </p:nvPr>
        </p:nvSpPr>
        <p:spPr/>
        <p:txBody>
          <a:bodyPr/>
          <a:lstStyle/>
          <a:p>
            <a:r>
              <a:rPr lang="en-US"/>
              <a:t>AI Discovery Cards Workshop Badge for your Partners</a:t>
            </a:r>
          </a:p>
        </p:txBody>
      </p:sp>
      <p:sp>
        <p:nvSpPr>
          <p:cNvPr id="4" name="Content Placeholder 3">
            <a:extLst>
              <a:ext uri="{FF2B5EF4-FFF2-40B4-BE49-F238E27FC236}">
                <a16:creationId xmlns:a16="http://schemas.microsoft.com/office/drawing/2014/main" id="{5157B111-DC6A-B189-A431-D8DE003844D1}"/>
              </a:ext>
            </a:extLst>
          </p:cNvPr>
          <p:cNvSpPr>
            <a:spLocks noGrp="1"/>
          </p:cNvSpPr>
          <p:nvPr>
            <p:ph sz="quarter" idx="10"/>
          </p:nvPr>
        </p:nvSpPr>
        <p:spPr>
          <a:xfrm>
            <a:off x="584200" y="1435100"/>
            <a:ext cx="6815222" cy="3240887"/>
          </a:xfrm>
        </p:spPr>
        <p:txBody>
          <a:bodyPr/>
          <a:lstStyle/>
          <a:p>
            <a:pPr marL="0" indent="0" algn="l">
              <a:spcAft>
                <a:spcPts val="600"/>
              </a:spcAft>
              <a:buNone/>
            </a:pPr>
            <a:r>
              <a:rPr lang="en-US" sz="2400">
                <a:solidFill>
                  <a:srgbClr val="424242"/>
                </a:solidFill>
                <a:latin typeface="Segoe Sans"/>
              </a:rPr>
              <a:t>The employees of the partners attending the AI Discovery Cards - Train The Trainer workshops will be recognized with this badge.</a:t>
            </a:r>
          </a:p>
          <a:p>
            <a:pPr marL="0" indent="0" algn="l">
              <a:spcAft>
                <a:spcPts val="600"/>
              </a:spcAft>
              <a:buNone/>
            </a:pPr>
            <a:r>
              <a:rPr lang="en-US" sz="2400" b="0" i="0">
                <a:solidFill>
                  <a:srgbClr val="424242"/>
                </a:solidFill>
                <a:effectLst/>
                <a:latin typeface="Segoe Sans"/>
              </a:rPr>
              <a:t>To learn about how the badges are issued for partners, </a:t>
            </a:r>
            <a:r>
              <a:rPr lang="en-US" sz="2400">
                <a:solidFill>
                  <a:srgbClr val="424242"/>
                </a:solidFill>
                <a:latin typeface="Segoe Sans"/>
              </a:rPr>
              <a:t>visit </a:t>
            </a:r>
            <a:r>
              <a:rPr lang="en-US" sz="2400" b="0" i="0">
                <a:solidFill>
                  <a:srgbClr val="424242"/>
                </a:solidFill>
                <a:effectLst/>
                <a:latin typeface="Segoe Sans"/>
              </a:rPr>
              <a:t>the </a:t>
            </a:r>
            <a:r>
              <a:rPr lang="en-US" sz="2400" b="1" i="0">
                <a:solidFill>
                  <a:srgbClr val="424242"/>
                </a:solidFill>
                <a:effectLst/>
                <a:latin typeface="Segoe Sans"/>
              </a:rPr>
              <a:t>Microsoft Badges for your Partners </a:t>
            </a:r>
            <a:r>
              <a:rPr lang="en-US" sz="2400" b="0" i="0">
                <a:solidFill>
                  <a:srgbClr val="424242"/>
                </a:solidFill>
                <a:effectLst/>
                <a:latin typeface="Segoe Sans"/>
              </a:rPr>
              <a:t>post at aka.ms/</a:t>
            </a:r>
            <a:r>
              <a:rPr lang="en-US" sz="2400" b="0" i="0" err="1">
                <a:solidFill>
                  <a:srgbClr val="424242"/>
                </a:solidFill>
                <a:effectLst/>
                <a:latin typeface="Segoe Sans"/>
              </a:rPr>
              <a:t>AICardsCommunity</a:t>
            </a:r>
            <a:r>
              <a:rPr lang="en-US" sz="2400" b="0" i="0">
                <a:solidFill>
                  <a:srgbClr val="424242"/>
                </a:solidFill>
                <a:effectLst/>
                <a:latin typeface="Segoe Sans"/>
              </a:rPr>
              <a:t>. </a:t>
            </a:r>
          </a:p>
          <a:p>
            <a:pPr marL="0" indent="0" algn="l">
              <a:spcAft>
                <a:spcPts val="600"/>
              </a:spcAft>
              <a:buNone/>
            </a:pPr>
            <a:endParaRPr lang="en-US" sz="900" b="0" i="0">
              <a:solidFill>
                <a:srgbClr val="424242"/>
              </a:solidFill>
              <a:effectLst/>
              <a:latin typeface="Segoe Sans"/>
            </a:endParaRPr>
          </a:p>
          <a:p>
            <a:pPr marL="0" indent="0" algn="l">
              <a:spcAft>
                <a:spcPts val="600"/>
              </a:spcAft>
              <a:buNone/>
            </a:pPr>
            <a:r>
              <a:rPr lang="en-US" sz="2500" b="1">
                <a:solidFill>
                  <a:srgbClr val="41276C"/>
                </a:solidFill>
                <a:latin typeface="Segoe Sans"/>
              </a:rPr>
              <a:t>They can s</a:t>
            </a:r>
            <a:r>
              <a:rPr lang="en-US" sz="2500" b="1" i="0">
                <a:solidFill>
                  <a:srgbClr val="41276C"/>
                </a:solidFill>
                <a:effectLst/>
                <a:latin typeface="Segoe Sans"/>
              </a:rPr>
              <a:t>hare this badge on social media!</a:t>
            </a:r>
          </a:p>
        </p:txBody>
      </p:sp>
      <p:sp>
        <p:nvSpPr>
          <p:cNvPr id="5" name="TextBox 4">
            <a:extLst>
              <a:ext uri="{FF2B5EF4-FFF2-40B4-BE49-F238E27FC236}">
                <a16:creationId xmlns:a16="http://schemas.microsoft.com/office/drawing/2014/main" id="{2A73C7E6-8990-BC3C-100A-C88BCD93774B}"/>
              </a:ext>
            </a:extLst>
          </p:cNvPr>
          <p:cNvSpPr txBox="1"/>
          <p:nvPr/>
        </p:nvSpPr>
        <p:spPr>
          <a:xfrm>
            <a:off x="176945" y="5051994"/>
            <a:ext cx="7222476" cy="646331"/>
          </a:xfrm>
          <a:prstGeom prst="rect">
            <a:avLst/>
          </a:prstGeom>
          <a:noFill/>
        </p:spPr>
        <p:txBody>
          <a:bodyPr wrap="square">
            <a:spAutoFit/>
          </a:bodyPr>
          <a:lstStyle/>
          <a:p>
            <a:r>
              <a:rPr lang="en-US" sz="1800" b="1" i="0">
                <a:solidFill>
                  <a:schemeClr val="bg1"/>
                </a:solidFill>
                <a:effectLst/>
                <a:latin typeface="Segoe Sans"/>
              </a:rPr>
              <a:t>Please take a moment to complete the survey</a:t>
            </a:r>
            <a:r>
              <a:rPr lang="en-US" sz="1800" b="1">
                <a:solidFill>
                  <a:schemeClr val="bg1"/>
                </a:solidFill>
                <a:latin typeface="Segoe Sans"/>
              </a:rPr>
              <a:t>. Y</a:t>
            </a:r>
            <a:r>
              <a:rPr lang="en-US" sz="1800" b="1" i="0">
                <a:solidFill>
                  <a:schemeClr val="bg1"/>
                </a:solidFill>
                <a:effectLst/>
                <a:latin typeface="Segoe Sans"/>
              </a:rPr>
              <a:t>our feedback is </a:t>
            </a:r>
            <a:r>
              <a:rPr lang="en-US" sz="1800" b="1">
                <a:solidFill>
                  <a:schemeClr val="bg1"/>
                </a:solidFill>
                <a:latin typeface="Segoe Sans"/>
              </a:rPr>
              <a:t>crucial for enhancing</a:t>
            </a:r>
            <a:r>
              <a:rPr lang="en-US" sz="1800" b="1" i="0">
                <a:solidFill>
                  <a:schemeClr val="bg1"/>
                </a:solidFill>
                <a:effectLst/>
                <a:latin typeface="Segoe Sans"/>
              </a:rPr>
              <a:t> future workshops.</a:t>
            </a:r>
            <a:endParaRPr lang="en-US" sz="1800" b="1">
              <a:solidFill>
                <a:schemeClr val="bg1"/>
              </a:solidFill>
            </a:endParaRPr>
          </a:p>
        </p:txBody>
      </p:sp>
      <p:pic>
        <p:nvPicPr>
          <p:cNvPr id="2" name="Picture 2">
            <a:extLst>
              <a:ext uri="{FF2B5EF4-FFF2-40B4-BE49-F238E27FC236}">
                <a16:creationId xmlns:a16="http://schemas.microsoft.com/office/drawing/2014/main" id="{E4D46586-D740-13D2-6068-8B17E9A9D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4279" y="1318393"/>
            <a:ext cx="3547872" cy="340207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5AFC1F0-F05C-FC07-AC4C-4DB516A6BC6B}"/>
              </a:ext>
            </a:extLst>
          </p:cNvPr>
          <p:cNvSpPr txBox="1"/>
          <p:nvPr/>
        </p:nvSpPr>
        <p:spPr>
          <a:xfrm>
            <a:off x="353890" y="5051993"/>
            <a:ext cx="7222476" cy="646331"/>
          </a:xfrm>
          <a:prstGeom prst="rect">
            <a:avLst/>
          </a:prstGeom>
          <a:noFill/>
        </p:spPr>
        <p:txBody>
          <a:bodyPr wrap="square">
            <a:spAutoFit/>
          </a:bodyPr>
          <a:lstStyle/>
          <a:p>
            <a:r>
              <a:rPr lang="en-US" sz="1800" b="1" i="0">
                <a:solidFill>
                  <a:schemeClr val="bg1"/>
                </a:solidFill>
                <a:effectLst/>
                <a:latin typeface="Segoe Sans"/>
              </a:rPr>
              <a:t>Please take a moment to complete the survey</a:t>
            </a:r>
            <a:r>
              <a:rPr lang="en-US" sz="1800" b="1">
                <a:solidFill>
                  <a:schemeClr val="bg1"/>
                </a:solidFill>
                <a:latin typeface="Segoe Sans"/>
              </a:rPr>
              <a:t>. Y</a:t>
            </a:r>
            <a:r>
              <a:rPr lang="en-US" sz="1800" b="1" i="0">
                <a:solidFill>
                  <a:schemeClr val="bg1"/>
                </a:solidFill>
                <a:effectLst/>
                <a:latin typeface="Segoe Sans"/>
              </a:rPr>
              <a:t>our feedback is </a:t>
            </a:r>
            <a:r>
              <a:rPr lang="en-US" sz="1800" b="1">
                <a:solidFill>
                  <a:schemeClr val="bg1"/>
                </a:solidFill>
                <a:latin typeface="Segoe Sans"/>
              </a:rPr>
              <a:t>crucial for enhancing</a:t>
            </a:r>
            <a:r>
              <a:rPr lang="en-US" sz="1800" b="1" i="0">
                <a:solidFill>
                  <a:schemeClr val="bg1"/>
                </a:solidFill>
                <a:effectLst/>
                <a:latin typeface="Segoe Sans"/>
              </a:rPr>
              <a:t> future workshops.</a:t>
            </a:r>
            <a:endParaRPr lang="en-US" sz="1800" b="1">
              <a:solidFill>
                <a:schemeClr val="bg1"/>
              </a:solidFill>
            </a:endParaRPr>
          </a:p>
        </p:txBody>
      </p:sp>
    </p:spTree>
    <p:extLst>
      <p:ext uri="{BB962C8B-B14F-4D97-AF65-F5344CB8AC3E}">
        <p14:creationId xmlns:p14="http://schemas.microsoft.com/office/powerpoint/2010/main" val="34566944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6A09D869-6EF5-3F84-2464-7B46EC6400C8}"/>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rgbClr val="000000"/>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rgbClr val="000000"/>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rgbClr val="000000"/>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rgbClr val="000000"/>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kumimoji="0" lang="en-US" sz="4000" b="0" i="0" u="none" strike="noStrike" kern="1200" cap="none" spc="0" normalizeH="0" baseline="0" noProof="0">
                <a:ln>
                  <a:noFill/>
                </a:ln>
                <a:solidFill>
                  <a:srgbClr val="463668"/>
                </a:solidFill>
                <a:effectLst/>
                <a:uLnTx/>
                <a:uFillTx/>
                <a:latin typeface="Segoe UI Semibold" panose="020B0702040204020203" pitchFamily="34" charset="0"/>
                <a:ea typeface="+mn-ea"/>
                <a:cs typeface="Segoe UI Semibold" panose="020B0702040204020203" pitchFamily="34" charset="0"/>
              </a:rPr>
              <a:t>Course survey</a:t>
            </a:r>
            <a:br>
              <a:rPr kumimoji="0" lang="en-US" sz="4000" b="0" i="0" u="none" strike="noStrike" kern="1200" cap="none" spc="0" normalizeH="0" baseline="0" noProof="0">
                <a:ln>
                  <a:noFill/>
                </a:ln>
                <a:solidFill>
                  <a:srgbClr val="463668"/>
                </a:solidFill>
                <a:effectLst/>
                <a:uLnTx/>
                <a:uFillTx/>
                <a:latin typeface="Segoe UI Semibold" panose="020B0702040204020203" pitchFamily="34" charset="0"/>
                <a:ea typeface="+mn-ea"/>
                <a:cs typeface="Segoe UI Semibold" panose="020B0702040204020203" pitchFamily="34" charset="0"/>
              </a:rPr>
            </a:br>
            <a:r>
              <a:rPr lang="en-US" sz="2400" b="0"/>
              <a:t>https://aka.ms/AICardsSurvey</a:t>
            </a:r>
            <a:br>
              <a:rPr lang="en-US" sz="1100" b="0"/>
            </a:br>
            <a:endParaRPr kumimoji="0" lang="en-US" sz="4000" b="0" i="0" u="none" strike="noStrike" kern="1200" cap="none" spc="0" normalizeH="0" baseline="0" noProof="0">
              <a:ln>
                <a:noFill/>
              </a:ln>
              <a:solidFill>
                <a:srgbClr val="463668"/>
              </a:solidFill>
              <a:effectLst/>
              <a:uLnTx/>
              <a:uFillTx/>
              <a:latin typeface="Segoe UI Semibold" panose="020B0702040204020203" pitchFamily="34" charset="0"/>
              <a:ea typeface="+mn-ea"/>
              <a:cs typeface="Segoe UI Semibold" panose="020B0702040204020203" pitchFamily="34" charset="0"/>
            </a:endParaRPr>
          </a:p>
        </p:txBody>
      </p:sp>
    </p:spTree>
    <p:custDataLst>
      <p:tags r:id="rId1"/>
    </p:custDataLst>
    <p:extLst>
      <p:ext uri="{BB962C8B-B14F-4D97-AF65-F5344CB8AC3E}">
        <p14:creationId xmlns:p14="http://schemas.microsoft.com/office/powerpoint/2010/main" val="1050176530"/>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87F1DE2-6C9C-F475-F995-ACFEDB8FF556}"/>
              </a:ext>
            </a:extLst>
          </p:cNvPr>
          <p:cNvSpPr>
            <a:spLocks noGrp="1"/>
          </p:cNvSpPr>
          <p:nvPr>
            <p:ph type="title"/>
          </p:nvPr>
        </p:nvSpPr>
        <p:spPr>
          <a:xfrm>
            <a:off x="917725" y="2619595"/>
            <a:ext cx="9144000" cy="615553"/>
          </a:xfrm>
        </p:spPr>
        <p:txBody>
          <a:bodyPr/>
          <a:lstStyle/>
          <a:p>
            <a:r>
              <a:rPr lang="en-US"/>
              <a:t>Thank you!</a:t>
            </a:r>
          </a:p>
        </p:txBody>
      </p:sp>
    </p:spTree>
    <p:extLst>
      <p:ext uri="{BB962C8B-B14F-4D97-AF65-F5344CB8AC3E}">
        <p14:creationId xmlns:p14="http://schemas.microsoft.com/office/powerpoint/2010/main" val="25127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4FC42-59B8-F436-5AD5-D0EA54DE6382}"/>
            </a:ext>
          </a:extLst>
        </p:cNvPr>
        <p:cNvGrpSpPr/>
        <p:nvPr/>
      </p:nvGrpSpPr>
      <p:grpSpPr>
        <a:xfrm>
          <a:off x="0" y="0"/>
          <a:ext cx="0" cy="0"/>
          <a:chOff x="0" y="0"/>
          <a:chExt cx="0" cy="0"/>
        </a:xfrm>
      </p:grpSpPr>
      <p:pic>
        <p:nvPicPr>
          <p:cNvPr id="2" name="Graphic 1">
            <a:extLst>
              <a:ext uri="{FF2B5EF4-FFF2-40B4-BE49-F238E27FC236}">
                <a16:creationId xmlns:a16="http://schemas.microsoft.com/office/drawing/2014/main" id="{D2EEAD4B-891A-5A5C-462D-D420D19B3D2B}"/>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rcRect t="5116" b="7752"/>
          <a:stretch/>
        </p:blipFill>
        <p:spPr>
          <a:xfrm>
            <a:off x="6176524" y="-1"/>
            <a:ext cx="6015476" cy="6858001"/>
          </a:xfrm>
          <a:prstGeom prst="rect">
            <a:avLst/>
          </a:prstGeom>
        </p:spPr>
      </p:pic>
      <p:sp>
        <p:nvSpPr>
          <p:cNvPr id="8" name="Title 8">
            <a:extLst>
              <a:ext uri="{FF2B5EF4-FFF2-40B4-BE49-F238E27FC236}">
                <a16:creationId xmlns:a16="http://schemas.microsoft.com/office/drawing/2014/main" id="{1D9EEDC7-9BD3-623C-BFE2-86BE9307C50F}"/>
              </a:ext>
            </a:extLst>
          </p:cNvPr>
          <p:cNvSpPr txBox="1">
            <a:spLocks/>
          </p:cNvSpPr>
          <p:nvPr/>
        </p:nvSpPr>
        <p:spPr>
          <a:xfrm>
            <a:off x="588263" y="547627"/>
            <a:ext cx="635943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r>
              <a:rPr lang="en-US">
                <a:cs typeface="Segoe UI"/>
              </a:rPr>
              <a:t>Agenda</a:t>
            </a:r>
            <a:endParaRPr lang="en-US"/>
          </a:p>
        </p:txBody>
      </p:sp>
      <p:sp>
        <p:nvSpPr>
          <p:cNvPr id="3" name="Rectangle: Rounded Corners 2">
            <a:extLst>
              <a:ext uri="{FF2B5EF4-FFF2-40B4-BE49-F238E27FC236}">
                <a16:creationId xmlns:a16="http://schemas.microsoft.com/office/drawing/2014/main" id="{11B2B1D2-A831-CD6D-EC5A-4C1833506184}"/>
              </a:ext>
            </a:extLst>
          </p:cNvPr>
          <p:cNvSpPr/>
          <p:nvPr/>
        </p:nvSpPr>
        <p:spPr bwMode="auto">
          <a:xfrm>
            <a:off x="4179176" y="1612643"/>
            <a:ext cx="7186807" cy="434818"/>
          </a:xfrm>
          <a:prstGeom prst="roundRect">
            <a:avLst>
              <a:gd name="adj" fmla="val 9639"/>
            </a:avLst>
          </a:prstGeom>
          <a:solidFill>
            <a:schemeClr val="accent1"/>
          </a:solidFill>
          <a:ln>
            <a:noFill/>
            <a:headEnd type="none" w="med" len="med"/>
            <a:tailEnd type="none" w="med" len="med"/>
          </a:ln>
          <a:effectLst>
            <a:outerShdw blurRad="1016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800"/>
              </a:spcAft>
            </a:pPr>
            <a:endParaRPr kumimoji="0" lang="en-US" sz="2000" b="0" i="0" u="none" strike="noStrike" kern="1200" cap="none" spc="0" normalizeH="0" baseline="0" noProof="0">
              <a:ln>
                <a:noFill/>
              </a:ln>
              <a:solidFill>
                <a:srgbClr val="FFFFFF"/>
              </a:solidFill>
              <a:effectLst/>
              <a:uLnTx/>
              <a:uFillTx/>
              <a:latin typeface="Segoe Sans Text Bold" pitchFamily="2" charset="0"/>
              <a:ea typeface="Segoe UI" pitchFamily="34" charset="0"/>
              <a:cs typeface="Segoe Sans Text Bold" pitchFamily="2" charset="0"/>
            </a:endParaRPr>
          </a:p>
        </p:txBody>
      </p:sp>
      <p:sp>
        <p:nvSpPr>
          <p:cNvPr id="7" name="Rectangle: Rounded Corners 6">
            <a:extLst>
              <a:ext uri="{FF2B5EF4-FFF2-40B4-BE49-F238E27FC236}">
                <a16:creationId xmlns:a16="http://schemas.microsoft.com/office/drawing/2014/main" id="{2DB6A2DC-77E4-D92A-1B23-FD2B5BF4C559}"/>
              </a:ext>
            </a:extLst>
          </p:cNvPr>
          <p:cNvSpPr/>
          <p:nvPr/>
        </p:nvSpPr>
        <p:spPr bwMode="auto">
          <a:xfrm>
            <a:off x="472687" y="1453163"/>
            <a:ext cx="2956313" cy="1846176"/>
          </a:xfrm>
          <a:prstGeom prst="roundRect">
            <a:avLst>
              <a:gd name="adj" fmla="val 2781"/>
            </a:avLst>
          </a:prstGeom>
          <a:solidFill>
            <a:srgbClr val="702573"/>
          </a:solidFill>
          <a:ln>
            <a:noFill/>
            <a:headEnd type="none" w="med" len="med"/>
            <a:tailEnd type="none" w="med" len="med"/>
          </a:ln>
          <a:effectLst>
            <a:outerShdw blurRad="1016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spcAft>
                <a:spcPts val="800"/>
              </a:spcAft>
            </a:pPr>
            <a:r>
              <a:rPr lang="en-US" sz="2000">
                <a:latin typeface="Segoe Sans Text"/>
                <a:cs typeface="Segoe Sans Text"/>
              </a:rPr>
              <a:t>Date:</a:t>
            </a:r>
            <a:endParaRPr lang="en-US" sz="2000">
              <a:latin typeface="Segoe Sans Text Light"/>
              <a:cs typeface="Segoe Sans Text Light" pitchFamily="2" charset="0"/>
            </a:endParaRPr>
          </a:p>
          <a:p>
            <a:pPr>
              <a:spcAft>
                <a:spcPts val="800"/>
              </a:spcAft>
            </a:pPr>
            <a:r>
              <a:rPr lang="en-US" sz="2000">
                <a:ea typeface="+mn-lt"/>
                <a:cs typeface="+mn-lt"/>
              </a:rPr>
              <a:t>Time:</a:t>
            </a:r>
            <a:endParaRPr lang="en-US" sz="2000">
              <a:latin typeface="Segoe Sans Text Light"/>
              <a:ea typeface="+mn-lt"/>
              <a:cs typeface="+mn-lt"/>
            </a:endParaRPr>
          </a:p>
          <a:p>
            <a:pPr>
              <a:spcAft>
                <a:spcPts val="800"/>
              </a:spcAft>
            </a:pPr>
            <a:r>
              <a:rPr lang="en-US" sz="2000">
                <a:latin typeface="Segoe Sans Text"/>
                <a:cs typeface="Segoe Sans Text Light"/>
              </a:rPr>
              <a:t>Location:</a:t>
            </a:r>
            <a:endParaRPr kumimoji="0" lang="en-US" sz="2000" b="0" i="0" u="none" strike="noStrike" kern="1200" cap="none" spc="0" normalizeH="0" baseline="0" noProof="0">
              <a:ln>
                <a:noFill/>
              </a:ln>
              <a:solidFill>
                <a:srgbClr val="FFFFFF"/>
              </a:solidFill>
              <a:effectLst/>
              <a:uLnTx/>
              <a:uFillTx/>
              <a:latin typeface="Segoe Sans Text Bold" pitchFamily="2" charset="0"/>
              <a:ea typeface="Segoe UI" pitchFamily="34" charset="0"/>
              <a:cs typeface="Segoe Sans Text Bold" pitchFamily="2" charset="0"/>
            </a:endParaRPr>
          </a:p>
        </p:txBody>
      </p:sp>
      <p:sp>
        <p:nvSpPr>
          <p:cNvPr id="5" name="TextBox 4">
            <a:extLst>
              <a:ext uri="{FF2B5EF4-FFF2-40B4-BE49-F238E27FC236}">
                <a16:creationId xmlns:a16="http://schemas.microsoft.com/office/drawing/2014/main" id="{EF710030-7BE4-349C-E3CF-0C2E9687F405}"/>
              </a:ext>
            </a:extLst>
          </p:cNvPr>
          <p:cNvSpPr txBox="1"/>
          <p:nvPr/>
        </p:nvSpPr>
        <p:spPr>
          <a:xfrm>
            <a:off x="472687" y="1127202"/>
            <a:ext cx="6243858" cy="246221"/>
          </a:xfrm>
          <a:prstGeom prst="rect">
            <a:avLst/>
          </a:prstGeom>
          <a:noFill/>
        </p:spPr>
        <p:txBody>
          <a:bodyPr wrap="square" lIns="0" tIns="0" rIns="0" bIns="0" anchor="t">
            <a:spAutoFit/>
          </a:bodyPr>
          <a:lstStyle/>
          <a:p>
            <a:r>
              <a:rPr lang="en-US" sz="1600" b="1">
                <a:latin typeface="Segoe Sans Text Light"/>
                <a:cs typeface="Segoe Sans Text Light"/>
              </a:rPr>
              <a:t>AI Discovery Cards Workshop: Train the Trainer</a:t>
            </a:r>
            <a:endParaRPr lang="en-US" b="1"/>
          </a:p>
        </p:txBody>
      </p:sp>
      <p:graphicFrame>
        <p:nvGraphicFramePr>
          <p:cNvPr id="4" name="Table 3">
            <a:extLst>
              <a:ext uri="{FF2B5EF4-FFF2-40B4-BE49-F238E27FC236}">
                <a16:creationId xmlns:a16="http://schemas.microsoft.com/office/drawing/2014/main" id="{11E549FB-843A-D5D9-2597-0F4FC368D5CB}"/>
              </a:ext>
            </a:extLst>
          </p:cNvPr>
          <p:cNvGraphicFramePr>
            <a:graphicFrameLocks noGrp="1"/>
          </p:cNvGraphicFramePr>
          <p:nvPr>
            <p:extLst>
              <p:ext uri="{D42A27DB-BD31-4B8C-83A1-F6EECF244321}">
                <p14:modId xmlns:p14="http://schemas.microsoft.com/office/powerpoint/2010/main" val="1840913423"/>
              </p:ext>
            </p:extLst>
          </p:nvPr>
        </p:nvGraphicFramePr>
        <p:xfrm>
          <a:off x="4179176" y="1656638"/>
          <a:ext cx="7186806" cy="4074160"/>
        </p:xfrm>
        <a:graphic>
          <a:graphicData uri="http://schemas.openxmlformats.org/drawingml/2006/table">
            <a:tbl>
              <a:tblPr firstRow="1" bandRow="1">
                <a:effectLst>
                  <a:outerShdw blurRad="50800" dist="38100" dir="2700000" algn="tl" rotWithShape="0">
                    <a:prstClr val="black">
                      <a:alpha val="40000"/>
                    </a:prstClr>
                  </a:outerShdw>
                </a:effectLst>
                <a:tableStyleId>{2A488322-F2BA-4B5B-9748-0D474271808F}</a:tableStyleId>
              </a:tblPr>
              <a:tblGrid>
                <a:gridCol w="5867519">
                  <a:extLst>
                    <a:ext uri="{9D8B030D-6E8A-4147-A177-3AD203B41FA5}">
                      <a16:colId xmlns:a16="http://schemas.microsoft.com/office/drawing/2014/main" val="1618396873"/>
                    </a:ext>
                  </a:extLst>
                </a:gridCol>
                <a:gridCol w="1319287">
                  <a:extLst>
                    <a:ext uri="{9D8B030D-6E8A-4147-A177-3AD203B41FA5}">
                      <a16:colId xmlns:a16="http://schemas.microsoft.com/office/drawing/2014/main" val="2030892140"/>
                    </a:ext>
                  </a:extLst>
                </a:gridCol>
              </a:tblGrid>
              <a:tr h="0">
                <a:tc>
                  <a:txBody>
                    <a:bodyPr/>
                    <a:lstStyle/>
                    <a:p>
                      <a:r>
                        <a:rPr lang="en-US"/>
                        <a:t>Topic</a:t>
                      </a:r>
                    </a:p>
                  </a:txBody>
                  <a:tcPr>
                    <a:lnL>
                      <a:noFill/>
                    </a:lnL>
                    <a:lnR w="12700" cap="flat" cmpd="sng" algn="ctr">
                      <a:solidFill>
                        <a:schemeClr val="tx1"/>
                      </a:solidFill>
                      <a:prstDash val="solid"/>
                      <a:round/>
                      <a:headEnd type="none" w="med" len="med"/>
                      <a:tailEnd type="none" w="med" len="med"/>
                    </a:lnR>
                    <a:lnT w="25400" cmpd="sng">
                      <a:noFill/>
                    </a:lnT>
                    <a:lnB w="25400" cmpd="sng">
                      <a:noFill/>
                    </a:lnB>
                    <a:lnTlToBr w="12700" cmpd="sng">
                      <a:noFill/>
                      <a:prstDash val="solid"/>
                    </a:lnTlToBr>
                    <a:lnBlToTr w="12700" cmpd="sng">
                      <a:noFill/>
                      <a:prstDash val="solid"/>
                    </a:lnBlToTr>
                    <a:solidFill>
                      <a:schemeClr val="accent1"/>
                    </a:solidFill>
                  </a:tcPr>
                </a:tc>
                <a:tc>
                  <a:txBody>
                    <a:bodyPr/>
                    <a:lstStyle/>
                    <a:p>
                      <a:r>
                        <a:rPr lang="en-US"/>
                        <a:t>Duration</a:t>
                      </a:r>
                    </a:p>
                  </a:txBody>
                  <a:tcPr>
                    <a:lnL w="12700" cap="flat" cmpd="sng" algn="ctr">
                      <a:solidFill>
                        <a:schemeClr val="tx1"/>
                      </a:solidFill>
                      <a:prstDash val="solid"/>
                      <a:round/>
                      <a:headEnd type="none" w="med" len="med"/>
                      <a:tailEnd type="none" w="med" len="med"/>
                    </a:lnL>
                    <a:lnR>
                      <a:noFill/>
                    </a:lnR>
                    <a:lnT w="25400" cmpd="sng">
                      <a:noFill/>
                    </a:lnT>
                    <a:lnB w="25400" cmpd="sng">
                      <a:noFill/>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642922161"/>
                  </a:ext>
                </a:extLst>
              </a:tr>
              <a:tr h="370840">
                <a:tc>
                  <a:txBody>
                    <a:bodyPr/>
                    <a:lstStyle/>
                    <a:p>
                      <a:r>
                        <a:rPr lang="en-US" b="0"/>
                        <a:t>Introduction &amp; Facilitator Toolbox</a:t>
                      </a:r>
                    </a:p>
                  </a:txBody>
                  <a:tcPr>
                    <a:lnR w="12700" cap="flat" cmpd="sng" algn="ctr">
                      <a:solidFill>
                        <a:schemeClr val="tx1"/>
                      </a:solidFill>
                      <a:prstDash val="solid"/>
                      <a:round/>
                      <a:headEnd type="none" w="med" len="med"/>
                      <a:tailEnd type="none" w="med" len="med"/>
                    </a:lnR>
                    <a:lnT w="25400" cmpd="sng">
                      <a:noFill/>
                    </a:lnT>
                    <a:solidFill>
                      <a:srgbClr val="FFFFFF"/>
                    </a:solidFill>
                  </a:tcPr>
                </a:tc>
                <a:tc>
                  <a:txBody>
                    <a:bodyPr/>
                    <a:lstStyle/>
                    <a:p>
                      <a:r>
                        <a:rPr lang="en-US"/>
                        <a:t>30 min</a:t>
                      </a:r>
                    </a:p>
                  </a:txBody>
                  <a:tcPr>
                    <a:lnL w="12700" cap="flat" cmpd="sng" algn="ctr">
                      <a:solidFill>
                        <a:schemeClr val="tx1"/>
                      </a:solidFill>
                      <a:prstDash val="solid"/>
                      <a:round/>
                      <a:headEnd type="none" w="med" len="med"/>
                      <a:tailEnd type="none" w="med" len="med"/>
                    </a:lnL>
                    <a:lnT w="25400" cmpd="sng">
                      <a:noFill/>
                    </a:lnT>
                    <a:solidFill>
                      <a:srgbClr val="FFFFFF"/>
                    </a:solidFill>
                  </a:tcPr>
                </a:tc>
                <a:extLst>
                  <a:ext uri="{0D108BD9-81ED-4DB2-BD59-A6C34878D82A}">
                    <a16:rowId xmlns:a16="http://schemas.microsoft.com/office/drawing/2014/main" val="756707878"/>
                  </a:ext>
                </a:extLst>
              </a:tr>
              <a:tr h="370840">
                <a:tc>
                  <a:txBody>
                    <a:bodyPr/>
                    <a:lstStyle/>
                    <a:p>
                      <a:r>
                        <a:rPr lang="en-US" b="0"/>
                        <a:t>Workshop activities</a:t>
                      </a:r>
                    </a:p>
                  </a:txBody>
                  <a:tcPr>
                    <a:lnR w="12700" cap="flat" cmpd="sng" algn="ctr">
                      <a:solidFill>
                        <a:schemeClr val="tx1"/>
                      </a:solidFill>
                      <a:prstDash val="solid"/>
                      <a:round/>
                      <a:headEnd type="none" w="med" len="med"/>
                      <a:tailEnd type="none" w="med" len="med"/>
                    </a:lnR>
                    <a:solidFill>
                      <a:srgbClr val="FFFFFF"/>
                    </a:solidFill>
                  </a:tcPr>
                </a:tc>
                <a:tc>
                  <a:txBody>
                    <a:bodyPr/>
                    <a:lstStyle/>
                    <a:p>
                      <a:r>
                        <a:rPr lang="en-US"/>
                        <a:t>25 min</a:t>
                      </a:r>
                    </a:p>
                  </a:txBody>
                  <a:tcPr>
                    <a:lnL w="12700" cap="flat" cmpd="sng" algn="ctr">
                      <a:solidFill>
                        <a:schemeClr val="tx1"/>
                      </a:solidFill>
                      <a:prstDash val="solid"/>
                      <a:round/>
                      <a:headEnd type="none" w="med" len="med"/>
                      <a:tailEnd type="none" w="med" len="med"/>
                    </a:lnL>
                    <a:solidFill>
                      <a:srgbClr val="FFFFFF"/>
                    </a:solidFill>
                  </a:tcPr>
                </a:tc>
                <a:extLst>
                  <a:ext uri="{0D108BD9-81ED-4DB2-BD59-A6C34878D82A}">
                    <a16:rowId xmlns:a16="http://schemas.microsoft.com/office/drawing/2014/main" val="3847286856"/>
                  </a:ext>
                </a:extLst>
              </a:tr>
              <a:tr h="370840">
                <a:tc>
                  <a:txBody>
                    <a:bodyPr/>
                    <a:lstStyle/>
                    <a:p>
                      <a:r>
                        <a:rPr lang="en-US" b="1"/>
                        <a:t>Break</a:t>
                      </a:r>
                    </a:p>
                  </a:txBody>
                  <a:tcPr>
                    <a:lnR w="12700" cap="flat" cmpd="sng" algn="ctr">
                      <a:solidFill>
                        <a:schemeClr val="tx1"/>
                      </a:solidFill>
                      <a:prstDash val="solid"/>
                      <a:round/>
                      <a:headEnd type="none" w="med" len="med"/>
                      <a:tailEnd type="none" w="med" len="med"/>
                    </a:lnR>
                    <a:solidFill>
                      <a:schemeClr val="bg1">
                        <a:lumMod val="85000"/>
                      </a:schemeClr>
                    </a:solidFill>
                  </a:tcPr>
                </a:tc>
                <a:tc>
                  <a:txBody>
                    <a:bodyPr/>
                    <a:lstStyle/>
                    <a:p>
                      <a:r>
                        <a:rPr lang="en-US"/>
                        <a:t>10 min</a:t>
                      </a:r>
                    </a:p>
                  </a:txBody>
                  <a:tcPr>
                    <a:lnL w="12700" cap="flat" cmpd="sng" algn="ctr">
                      <a:solidFill>
                        <a:schemeClr val="tx1"/>
                      </a:solidFill>
                      <a:prstDash val="solid"/>
                      <a:round/>
                      <a:headEnd type="none" w="med" len="med"/>
                      <a:tailEnd type="none" w="med" len="med"/>
                    </a:lnL>
                    <a:solidFill>
                      <a:schemeClr val="bg1">
                        <a:lumMod val="85000"/>
                      </a:schemeClr>
                    </a:solidFill>
                  </a:tcPr>
                </a:tc>
                <a:extLst>
                  <a:ext uri="{0D108BD9-81ED-4DB2-BD59-A6C34878D82A}">
                    <a16:rowId xmlns:a16="http://schemas.microsoft.com/office/drawing/2014/main" val="2762434178"/>
                  </a:ext>
                </a:extLst>
              </a:tr>
              <a:tr h="370840">
                <a:tc>
                  <a:txBody>
                    <a:bodyPr/>
                    <a:lstStyle/>
                    <a:p>
                      <a:r>
                        <a:rPr lang="en-US"/>
                        <a:t>Design Thinking: Example scenario</a:t>
                      </a:r>
                    </a:p>
                  </a:txBody>
                  <a:tcPr>
                    <a:lnR w="12700" cap="flat" cmpd="sng" algn="ctr">
                      <a:solidFill>
                        <a:schemeClr val="tx1"/>
                      </a:solidFill>
                      <a:prstDash val="solid"/>
                      <a:round/>
                      <a:headEnd type="none" w="med" len="med"/>
                      <a:tailEnd type="none" w="med" len="med"/>
                    </a:lnR>
                    <a:solidFill>
                      <a:srgbClr val="FFFFFF"/>
                    </a:solidFill>
                  </a:tcPr>
                </a:tc>
                <a:tc>
                  <a:txBody>
                    <a:bodyPr/>
                    <a:lstStyle/>
                    <a:p>
                      <a:r>
                        <a:rPr lang="en-US"/>
                        <a:t>15 min</a:t>
                      </a:r>
                    </a:p>
                  </a:txBody>
                  <a:tcPr>
                    <a:lnL w="12700" cap="flat" cmpd="sng" algn="ctr">
                      <a:solidFill>
                        <a:schemeClr val="tx1"/>
                      </a:solidFill>
                      <a:prstDash val="solid"/>
                      <a:round/>
                      <a:headEnd type="none" w="med" len="med"/>
                      <a:tailEnd type="none" w="med" len="med"/>
                    </a:lnL>
                    <a:solidFill>
                      <a:srgbClr val="FFFFFF"/>
                    </a:solidFill>
                  </a:tcPr>
                </a:tc>
                <a:extLst>
                  <a:ext uri="{0D108BD9-81ED-4DB2-BD59-A6C34878D82A}">
                    <a16:rowId xmlns:a16="http://schemas.microsoft.com/office/drawing/2014/main" val="414073423"/>
                  </a:ext>
                </a:extLst>
              </a:tr>
              <a:tr h="370840">
                <a:tc>
                  <a:txBody>
                    <a:bodyPr/>
                    <a:lstStyle/>
                    <a:p>
                      <a:r>
                        <a:rPr lang="en-US"/>
                        <a:t>Hands-on exercise: Whiteboard</a:t>
                      </a:r>
                    </a:p>
                  </a:txBody>
                  <a:tcPr>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solidFill>
                      <a:srgbClr val="FFFFFF"/>
                    </a:solidFill>
                  </a:tcPr>
                </a:tc>
                <a:tc>
                  <a:txBody>
                    <a:bodyPr/>
                    <a:lstStyle/>
                    <a:p>
                      <a:r>
                        <a:rPr lang="en-US"/>
                        <a:t>40 min</a:t>
                      </a:r>
                    </a:p>
                  </a:txBody>
                  <a:tcPr>
                    <a:lnL w="12700" cap="flat" cmpd="sng" algn="ctr">
                      <a:solidFill>
                        <a:schemeClr val="tx1"/>
                      </a:solidFill>
                      <a:prstDash val="solid"/>
                      <a:round/>
                      <a:headEnd type="none" w="med" len="med"/>
                      <a:tailEnd type="none" w="med" len="med"/>
                    </a:lnL>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2830320482"/>
                  </a:ext>
                </a:extLst>
              </a:tr>
              <a:tr h="370840">
                <a:tc>
                  <a:txBody>
                    <a:bodyPr/>
                    <a:lstStyle/>
                    <a:p>
                      <a:r>
                        <a:rPr lang="en-US"/>
                        <a:t>Process overview</a:t>
                      </a:r>
                    </a:p>
                  </a:txBody>
                  <a:tcP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solidFill>
                      <a:srgbClr val="FFFFFF"/>
                    </a:solidFill>
                  </a:tcPr>
                </a:tc>
                <a:tc>
                  <a:txBody>
                    <a:bodyPr/>
                    <a:lstStyle/>
                    <a:p>
                      <a:r>
                        <a:rPr lang="en-US"/>
                        <a:t>10 min</a:t>
                      </a:r>
                    </a:p>
                  </a:txBody>
                  <a:tcP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solidFill>
                      <a:srgbClr val="FFFFFF"/>
                    </a:solidFill>
                  </a:tcPr>
                </a:tc>
                <a:extLst>
                  <a:ext uri="{0D108BD9-81ED-4DB2-BD59-A6C34878D82A}">
                    <a16:rowId xmlns:a16="http://schemas.microsoft.com/office/drawing/2014/main" val="636468736"/>
                  </a:ext>
                </a:extLst>
              </a:tr>
              <a:tr h="370840">
                <a:tc>
                  <a:txBody>
                    <a:bodyPr/>
                    <a:lstStyle/>
                    <a:p>
                      <a:r>
                        <a:rPr lang="en-US" b="1"/>
                        <a:t>Break</a:t>
                      </a:r>
                    </a:p>
                  </a:txBody>
                  <a:tcPr>
                    <a:lnR w="12700" cap="flat" cmpd="sng" algn="ctr">
                      <a:solidFill>
                        <a:schemeClr val="tx1"/>
                      </a:solidFill>
                      <a:prstDash val="solid"/>
                      <a:round/>
                      <a:headEnd type="none" w="med" len="med"/>
                      <a:tailEnd type="none" w="med" len="med"/>
                    </a:lnR>
                    <a:lnT>
                      <a:noFill/>
                    </a:lnT>
                    <a:lnB w="12700" cap="flat" cmpd="sng" algn="ctr">
                      <a:noFill/>
                      <a:prstDash val="solid"/>
                      <a:round/>
                      <a:headEnd type="none" w="med" len="med"/>
                      <a:tailEnd type="none" w="med" len="med"/>
                    </a:lnB>
                    <a:solidFill>
                      <a:schemeClr val="bg1">
                        <a:lumMod val="85000"/>
                      </a:schemeClr>
                    </a:solidFill>
                  </a:tcPr>
                </a:tc>
                <a:tc>
                  <a:txBody>
                    <a:bodyPr/>
                    <a:lstStyle/>
                    <a:p>
                      <a:r>
                        <a:rPr lang="en-US"/>
                        <a:t>10 min</a:t>
                      </a:r>
                    </a:p>
                  </a:txBody>
                  <a:tcPr>
                    <a:lnL w="12700" cap="flat" cmpd="sng" algn="ctr">
                      <a:solidFill>
                        <a:schemeClr val="tx1"/>
                      </a:solidFill>
                      <a:prstDash val="solid"/>
                      <a:round/>
                      <a:headEnd type="none" w="med" len="med"/>
                      <a:tailEnd type="none" w="med" len="med"/>
                    </a:lnL>
                    <a:lnT>
                      <a:noFill/>
                    </a:lnT>
                    <a:lnB w="1270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716906064"/>
                  </a:ext>
                </a:extLst>
              </a:tr>
              <a:tr h="370840">
                <a:tc>
                  <a:txBody>
                    <a:bodyPr/>
                    <a:lstStyle/>
                    <a:p>
                      <a:r>
                        <a:rPr lang="en-US" b="0"/>
                        <a:t>Next steps</a:t>
                      </a:r>
                    </a:p>
                  </a:txBody>
                  <a:tcP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solidFill>
                      <a:srgbClr val="FFFFFF"/>
                    </a:solidFill>
                  </a:tcPr>
                </a:tc>
                <a:tc>
                  <a:txBody>
                    <a:bodyPr/>
                    <a:lstStyle/>
                    <a:p>
                      <a:r>
                        <a:rPr lang="en-US"/>
                        <a:t>10 min</a:t>
                      </a:r>
                    </a:p>
                  </a:txBody>
                  <a:tcPr>
                    <a:lnL w="12700" cap="flat" cmpd="sng" algn="ctr">
                      <a:solidFill>
                        <a:schemeClr val="tx1"/>
                      </a:solidFill>
                      <a:prstDash val="solid"/>
                      <a:round/>
                      <a:headEnd type="none" w="med" len="med"/>
                      <a:tailEnd type="none" w="med" len="med"/>
                    </a:lnL>
                    <a:lnT w="12700" cap="flat" cmpd="sng" algn="ctr">
                      <a:noFill/>
                      <a:prstDash val="solid"/>
                      <a:round/>
                      <a:headEnd type="none" w="med" len="med"/>
                      <a:tailEnd type="none" w="med" len="med"/>
                    </a:lnT>
                    <a:solidFill>
                      <a:srgbClr val="FFFFFF"/>
                    </a:solidFill>
                  </a:tcPr>
                </a:tc>
                <a:extLst>
                  <a:ext uri="{0D108BD9-81ED-4DB2-BD59-A6C34878D82A}">
                    <a16:rowId xmlns:a16="http://schemas.microsoft.com/office/drawing/2014/main" val="1521331182"/>
                  </a:ext>
                </a:extLst>
              </a:tr>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Wrap up | Questions</a:t>
                      </a:r>
                      <a:endParaRPr lang="en-US" b="0"/>
                    </a:p>
                  </a:txBody>
                  <a:tcPr>
                    <a:lnR w="12700" cap="flat" cmpd="sng" algn="ctr">
                      <a:solidFill>
                        <a:schemeClr val="tx1"/>
                      </a:solidFill>
                      <a:prstDash val="solid"/>
                      <a:round/>
                      <a:headEnd type="none" w="med" len="med"/>
                      <a:tailEnd type="none" w="med" len="med"/>
                    </a:lnR>
                    <a:lnB>
                      <a:noFill/>
                    </a:lnB>
                    <a:solidFill>
                      <a:srgbClr val="FFFFFF"/>
                    </a:solidFill>
                  </a:tcPr>
                </a:tc>
                <a:tc>
                  <a:txBody>
                    <a:bodyPr/>
                    <a:lstStyle/>
                    <a:p>
                      <a:r>
                        <a:rPr lang="en-US"/>
                        <a:t>10 min</a:t>
                      </a:r>
                    </a:p>
                  </a:txBody>
                  <a:tcPr>
                    <a:lnL w="12700" cap="flat" cmpd="sng" algn="ctr">
                      <a:solidFill>
                        <a:schemeClr val="tx1"/>
                      </a:solidFill>
                      <a:prstDash val="solid"/>
                      <a:round/>
                      <a:headEnd type="none" w="med" len="med"/>
                      <a:tailEnd type="none" w="med" len="med"/>
                    </a:lnL>
                    <a:lnB>
                      <a:noFill/>
                    </a:lnB>
                    <a:solidFill>
                      <a:srgbClr val="FFFFFF"/>
                    </a:solidFill>
                  </a:tcPr>
                </a:tc>
                <a:extLst>
                  <a:ext uri="{0D108BD9-81ED-4DB2-BD59-A6C34878D82A}">
                    <a16:rowId xmlns:a16="http://schemas.microsoft.com/office/drawing/2014/main" val="2397858300"/>
                  </a:ext>
                </a:extLst>
              </a:tr>
              <a:tr h="370840">
                <a:tc>
                  <a:txBody>
                    <a:bodyPr/>
                    <a:lstStyle/>
                    <a:p>
                      <a:endParaRPr lang="en-US"/>
                    </a:p>
                  </a:txBody>
                  <a:tcPr>
                    <a:lnL>
                      <a:noFill/>
                    </a:lnL>
                    <a:lnR w="12700" cap="flat" cmpd="sng" algn="ctr">
                      <a:solidFill>
                        <a:schemeClr val="tx1"/>
                      </a:solidFill>
                      <a:prstDash val="solid"/>
                      <a:round/>
                      <a:headEnd type="none" w="med" len="med"/>
                      <a:tailEnd type="none" w="med" len="med"/>
                    </a:lnR>
                    <a:lnT>
                      <a:noFill/>
                    </a:lnT>
                    <a:lnB w="25400" cmpd="sng">
                      <a:noFill/>
                    </a:lnB>
                    <a:lnTlToBr w="12700" cmpd="sng">
                      <a:noFill/>
                      <a:prstDash val="solid"/>
                    </a:lnTlToBr>
                    <a:lnBlToTr w="12700" cmpd="sng">
                      <a:noFill/>
                      <a:prstDash val="solid"/>
                    </a:lnBlToTr>
                    <a:solidFill>
                      <a:srgbClr val="FFFFFF"/>
                    </a:solidFill>
                  </a:tcPr>
                </a:tc>
                <a:tc>
                  <a:txBody>
                    <a:bodyPr/>
                    <a:lstStyle/>
                    <a:p>
                      <a:r>
                        <a:rPr lang="en-US" b="1"/>
                        <a:t>~3 hours</a:t>
                      </a:r>
                    </a:p>
                  </a:txBody>
                  <a:tcP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254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340242668"/>
                  </a:ext>
                </a:extLst>
              </a:tr>
            </a:tbl>
          </a:graphicData>
        </a:graphic>
      </p:graphicFrame>
    </p:spTree>
    <p:custDataLst>
      <p:tags r:id="rId1"/>
    </p:custDataLst>
    <p:extLst>
      <p:ext uri="{BB962C8B-B14F-4D97-AF65-F5344CB8AC3E}">
        <p14:creationId xmlns:p14="http://schemas.microsoft.com/office/powerpoint/2010/main" val="19232068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CC1F93-AFCE-2A85-A552-31CED9BA85C6}"/>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A4356E87-7A4E-3A2C-6112-4DD56690B647}"/>
              </a:ext>
            </a:extLst>
          </p:cNvPr>
          <p:cNvSpPr txBox="1">
            <a:spLocks/>
          </p:cNvSpPr>
          <p:nvPr/>
        </p:nvSpPr>
        <p:spPr>
          <a:xfrm>
            <a:off x="10176891" y="3036641"/>
            <a:ext cx="2215134" cy="4154984"/>
          </a:xfrm>
          <a:prstGeom prst="rect">
            <a:avLst/>
          </a:prstGeom>
          <a:noFill/>
        </p:spPr>
        <p:txBody>
          <a:bodyPr vert="horz" wrap="square" lIns="0" tIns="0" rIns="0" bIns="0" rtlCol="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de-DE" sz="30000"/>
              <a:t>1</a:t>
            </a:r>
          </a:p>
        </p:txBody>
      </p:sp>
      <p:sp>
        <p:nvSpPr>
          <p:cNvPr id="2" name="Title 1">
            <a:extLst>
              <a:ext uri="{FF2B5EF4-FFF2-40B4-BE49-F238E27FC236}">
                <a16:creationId xmlns:a16="http://schemas.microsoft.com/office/drawing/2014/main" id="{39EAAA9C-6B4A-D924-F842-3A99F7366E57}"/>
              </a:ext>
            </a:extLst>
          </p:cNvPr>
          <p:cNvSpPr>
            <a:spLocks noGrp="1"/>
          </p:cNvSpPr>
          <p:nvPr>
            <p:ph type="title"/>
          </p:nvPr>
        </p:nvSpPr>
        <p:spPr>
          <a:xfrm>
            <a:off x="585216" y="2980408"/>
            <a:ext cx="9144000" cy="553998"/>
          </a:xfrm>
        </p:spPr>
        <p:txBody>
          <a:bodyPr/>
          <a:lstStyle/>
          <a:p>
            <a:r>
              <a:rPr lang="en-US">
                <a:cs typeface="Segoe UI"/>
              </a:rPr>
              <a:t>Introduction</a:t>
            </a:r>
          </a:p>
        </p:txBody>
      </p:sp>
    </p:spTree>
    <p:extLst>
      <p:ext uri="{BB962C8B-B14F-4D97-AF65-F5344CB8AC3E}">
        <p14:creationId xmlns:p14="http://schemas.microsoft.com/office/powerpoint/2010/main" val="4276777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09551E7-27A4-CBFD-EAAF-299E7B2B5082}"/>
              </a:ext>
            </a:extLst>
          </p:cNvPr>
          <p:cNvSpPr>
            <a:spLocks noGrp="1"/>
          </p:cNvSpPr>
          <p:nvPr>
            <p:ph sz="quarter" idx="12"/>
          </p:nvPr>
        </p:nvSpPr>
        <p:spPr>
          <a:xfrm>
            <a:off x="151580" y="1208547"/>
            <a:ext cx="6535547" cy="1899979"/>
          </a:xfrm>
        </p:spPr>
        <p:txBody>
          <a:bodyPr/>
          <a:lstStyle/>
          <a:p>
            <a:pPr marL="0" indent="0" algn="l">
              <a:buNone/>
            </a:pPr>
            <a:r>
              <a:rPr lang="en-US" sz="1800" b="1" i="0">
                <a:effectLst/>
                <a:latin typeface="Segoe UI" panose="020B0502040204020203" pitchFamily="34" charset="0"/>
              </a:rPr>
              <a:t>1) What do you believe a </a:t>
            </a:r>
            <a:r>
              <a:rPr lang="en-US" sz="1800" b="1" i="0" err="1">
                <a:effectLst/>
                <a:latin typeface="Segoe UI" panose="020B0502040204020203" pitchFamily="34" charset="0"/>
              </a:rPr>
              <a:t>CxO's</a:t>
            </a:r>
            <a:r>
              <a:rPr lang="en-US" sz="1800" b="1" i="0">
                <a:effectLst/>
                <a:latin typeface="Segoe UI" panose="020B0502040204020203" pitchFamily="34" charset="0"/>
              </a:rPr>
              <a:t> initial thoughts are when they hear the term AI/GenAI?</a:t>
            </a:r>
            <a:r>
              <a:rPr kumimoji="0" lang="en-US" sz="1800" b="0" i="0" u="none" strike="noStrike" kern="0" cap="none" spc="0" normalizeH="0" baseline="0" noProof="0">
                <a:ln>
                  <a:noFill/>
                </a:ln>
                <a:effectLst/>
                <a:uLnTx/>
                <a:uFillTx/>
              </a:rPr>
              <a:t> </a:t>
            </a:r>
          </a:p>
          <a:p>
            <a:pPr marL="800100" lvl="2" indent="-342900">
              <a:buFont typeface="+mj-lt"/>
              <a:buAutoNum type="alphaLcParenR"/>
            </a:pPr>
            <a:r>
              <a:rPr lang="en-US" sz="1800" kern="0"/>
              <a:t>ChatGPT</a:t>
            </a:r>
          </a:p>
          <a:p>
            <a:pPr marL="800100" lvl="2" indent="-342900">
              <a:buFont typeface="+mj-lt"/>
              <a:buAutoNum type="alphaLcParenR"/>
            </a:pPr>
            <a:r>
              <a:rPr lang="en-US" sz="1800" kern="0"/>
              <a:t>We do it already</a:t>
            </a:r>
          </a:p>
          <a:p>
            <a:pPr marL="800100" lvl="2" indent="-342900">
              <a:buFont typeface="+mj-lt"/>
              <a:buAutoNum type="alphaLcParenR"/>
            </a:pPr>
            <a:r>
              <a:rPr lang="en-US" sz="1800" kern="0"/>
              <a:t>Opportunities</a:t>
            </a:r>
          </a:p>
          <a:p>
            <a:pPr marL="514350" indent="-514350" algn="l">
              <a:buAutoNum type="arabicParenR"/>
            </a:pPr>
            <a:endParaRPr lang="en-GB" sz="1800"/>
          </a:p>
        </p:txBody>
      </p:sp>
      <p:sp>
        <p:nvSpPr>
          <p:cNvPr id="31" name="Text Placeholder 6">
            <a:extLst>
              <a:ext uri="{FF2B5EF4-FFF2-40B4-BE49-F238E27FC236}">
                <a16:creationId xmlns:a16="http://schemas.microsoft.com/office/drawing/2014/main" id="{4A29056E-A3C8-BEC1-1AF9-48E8D22807A1}"/>
              </a:ext>
            </a:extLst>
          </p:cNvPr>
          <p:cNvSpPr txBox="1">
            <a:spLocks/>
          </p:cNvSpPr>
          <p:nvPr/>
        </p:nvSpPr>
        <p:spPr>
          <a:xfrm>
            <a:off x="232382" y="4949304"/>
            <a:ext cx="6360606" cy="1885547"/>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a:t>3) </a:t>
            </a:r>
            <a:r>
              <a:rPr lang="en-US" b="1">
                <a:latin typeface="Segoe UI" panose="020B0502040204020203" pitchFamily="34" charset="0"/>
              </a:rPr>
              <a:t>Have you started an AI project with a customer that did not end in production—that failed?</a:t>
            </a:r>
          </a:p>
          <a:p>
            <a:pPr marL="571500" lvl="1" indent="-342900">
              <a:buFont typeface="+mj-lt"/>
              <a:buAutoNum type="alphaLcParenR"/>
            </a:pPr>
            <a:r>
              <a:rPr lang="en-US" sz="1800" kern="0"/>
              <a:t>Yes</a:t>
            </a:r>
          </a:p>
          <a:p>
            <a:pPr marL="571500" lvl="1" indent="-342900">
              <a:buFont typeface="+mj-lt"/>
              <a:buAutoNum type="alphaLcParenR"/>
            </a:pPr>
            <a:r>
              <a:rPr lang="en-US" sz="1800" kern="0"/>
              <a:t>No</a:t>
            </a:r>
          </a:p>
          <a:p>
            <a:pPr marL="571500" lvl="1" indent="-342900">
              <a:buFont typeface="+mj-lt"/>
              <a:buAutoNum type="alphaLcParenR"/>
            </a:pPr>
            <a:r>
              <a:rPr lang="en-US" sz="1800" kern="0"/>
              <a:t>I don’t know</a:t>
            </a:r>
          </a:p>
          <a:p>
            <a:pPr marL="514350" indent="-514350" algn="l">
              <a:buFont typeface="Wingdings" panose="05000000000000000000" pitchFamily="2" charset="2"/>
              <a:buAutoNum type="arabicParenR"/>
            </a:pPr>
            <a:endParaRPr lang="en-GB"/>
          </a:p>
        </p:txBody>
      </p:sp>
      <p:sp>
        <p:nvSpPr>
          <p:cNvPr id="32" name="Text Placeholder 6">
            <a:extLst>
              <a:ext uri="{FF2B5EF4-FFF2-40B4-BE49-F238E27FC236}">
                <a16:creationId xmlns:a16="http://schemas.microsoft.com/office/drawing/2014/main" id="{FC914F30-7BA6-6AC7-FBD4-507B5D7DD80F}"/>
              </a:ext>
            </a:extLst>
          </p:cNvPr>
          <p:cNvSpPr txBox="1">
            <a:spLocks/>
          </p:cNvSpPr>
          <p:nvPr/>
        </p:nvSpPr>
        <p:spPr>
          <a:xfrm>
            <a:off x="156515" y="2995032"/>
            <a:ext cx="6711786" cy="2105192"/>
          </a:xfrm>
          <a:prstGeom prst="rect">
            <a:avLst/>
          </a:prstGeom>
        </p:spPr>
        <p:txBody>
          <a:bodyPr vert="horz" wrap="square" lIns="0" tIns="0" rIns="0" bIns="0" rtlCol="0">
            <a:sp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US" b="1">
                <a:latin typeface="Segoe UI" panose="020B0502040204020203" pitchFamily="34" charset="0"/>
              </a:rPr>
              <a:t>2) </a:t>
            </a:r>
            <a:r>
              <a:rPr lang="en-US" b="1" i="0">
                <a:effectLst/>
                <a:latin typeface="Segoe UI" panose="020B0502040204020203" pitchFamily="34" charset="0"/>
              </a:rPr>
              <a:t>Think about your customers/partners? Do they crawl (</a:t>
            </a:r>
            <a:r>
              <a:rPr lang="en-US" b="1" i="0" err="1">
                <a:effectLst/>
                <a:latin typeface="Segoe UI" panose="020B0502040204020203" pitchFamily="34" charset="0"/>
              </a:rPr>
              <a:t>ChatBot</a:t>
            </a:r>
            <a:r>
              <a:rPr lang="en-US" b="1" i="0">
                <a:effectLst/>
                <a:latin typeface="Segoe UI" panose="020B0502040204020203" pitchFamily="34" charset="0"/>
              </a:rPr>
              <a:t>), walk (Rag, simple Agents) or run (autonomous Agents) when it comes to AI?</a:t>
            </a:r>
          </a:p>
          <a:p>
            <a:pPr marL="771525" lvl="2" indent="-342900">
              <a:buFont typeface="+mj-lt"/>
              <a:buAutoNum type="alphaLcParenR"/>
            </a:pPr>
            <a:r>
              <a:rPr lang="en-US" sz="1800" kern="0"/>
              <a:t>Crawl</a:t>
            </a:r>
          </a:p>
          <a:p>
            <a:pPr marL="771525" lvl="2" indent="-342900">
              <a:buFont typeface="+mj-lt"/>
              <a:buAutoNum type="alphaLcParenR"/>
            </a:pPr>
            <a:r>
              <a:rPr lang="en-US" sz="1800" kern="0"/>
              <a:t>Walk</a:t>
            </a:r>
          </a:p>
          <a:p>
            <a:pPr marL="771525" lvl="2" indent="-342900">
              <a:buFont typeface="+mj-lt"/>
              <a:buAutoNum type="alphaLcParenR"/>
            </a:pPr>
            <a:r>
              <a:rPr lang="en-US" sz="1800" kern="0"/>
              <a:t>Run</a:t>
            </a:r>
          </a:p>
          <a:p>
            <a:pPr marL="514350" indent="-514350" algn="l">
              <a:buFont typeface="Wingdings" panose="05000000000000000000" pitchFamily="2" charset="2"/>
              <a:buAutoNum type="arabicParenR"/>
            </a:pPr>
            <a:endParaRPr lang="en-GB"/>
          </a:p>
        </p:txBody>
      </p:sp>
      <p:pic>
        <p:nvPicPr>
          <p:cNvPr id="8" name="Picture Placeholder 8" descr="Yellow and blue symbols">
            <a:extLst>
              <a:ext uri="{FF2B5EF4-FFF2-40B4-BE49-F238E27FC236}">
                <a16:creationId xmlns:a16="http://schemas.microsoft.com/office/drawing/2014/main" id="{D0AAA28A-C83E-5DF3-1C02-0209FE4EF980}"/>
              </a:ext>
            </a:extLst>
          </p:cNvPr>
          <p:cNvPicPr>
            <a:picLocks noGrp="1" noChangeAspect="1"/>
          </p:cNvPicPr>
          <p:nvPr>
            <p:ph type="pic" sz="quarter" idx="10"/>
          </p:nvPr>
        </p:nvPicPr>
        <p:blipFill>
          <a:blip r:embed="rId3" cstate="hqprint">
            <a:extLst>
              <a:ext uri="{28A0092B-C50C-407E-A947-70E740481C1C}">
                <a14:useLocalDpi xmlns:a14="http://schemas.microsoft.com/office/drawing/2010/main"/>
              </a:ext>
            </a:extLst>
          </a:blip>
          <a:srcRect/>
          <a:stretch>
            <a:fillRect/>
          </a:stretch>
        </p:blipFill>
        <p:spPr>
          <a:xfrm>
            <a:off x="7169150" y="0"/>
            <a:ext cx="5022850" cy="6858000"/>
          </a:xfrm>
        </p:spPr>
      </p:pic>
      <p:sp>
        <p:nvSpPr>
          <p:cNvPr id="5" name="Title 8">
            <a:extLst>
              <a:ext uri="{FF2B5EF4-FFF2-40B4-BE49-F238E27FC236}">
                <a16:creationId xmlns:a16="http://schemas.microsoft.com/office/drawing/2014/main" id="{39872C3B-42E1-37E1-751E-0FDD3FE5A9D8}"/>
              </a:ext>
            </a:extLst>
          </p:cNvPr>
          <p:cNvSpPr txBox="1">
            <a:spLocks/>
          </p:cNvSpPr>
          <p:nvPr/>
        </p:nvSpPr>
        <p:spPr>
          <a:xfrm>
            <a:off x="588263" y="547627"/>
            <a:ext cx="635943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r>
              <a:rPr lang="en-US">
                <a:cs typeface="Segoe UI"/>
              </a:rPr>
              <a:t>Poll questions</a:t>
            </a:r>
            <a:endParaRPr lang="en-US"/>
          </a:p>
        </p:txBody>
      </p:sp>
    </p:spTree>
    <p:extLst>
      <p:ext uri="{BB962C8B-B14F-4D97-AF65-F5344CB8AC3E}">
        <p14:creationId xmlns:p14="http://schemas.microsoft.com/office/powerpoint/2010/main" val="249735353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93F4F3-5D62-0949-3ABB-53D904AE66C4}"/>
            </a:ext>
          </a:extLst>
        </p:cNvPr>
        <p:cNvGrpSpPr/>
        <p:nvPr/>
      </p:nvGrpSpPr>
      <p:grpSpPr>
        <a:xfrm>
          <a:off x="0" y="0"/>
          <a:ext cx="0" cy="0"/>
          <a:chOff x="0" y="0"/>
          <a:chExt cx="0" cy="0"/>
        </a:xfrm>
      </p:grpSpPr>
      <p:pic>
        <p:nvPicPr>
          <p:cNvPr id="14" name="Picture Placeholder 13" descr="Five hanging light bulbs in the dark with one light bulb with electric line">
            <a:extLst>
              <a:ext uri="{FF2B5EF4-FFF2-40B4-BE49-F238E27FC236}">
                <a16:creationId xmlns:a16="http://schemas.microsoft.com/office/drawing/2014/main" id="{C52432D5-57E9-BC6B-DBDE-895A467ABAEB}"/>
              </a:ext>
            </a:extLst>
          </p:cNvPr>
          <p:cNvPicPr>
            <a:picLocks noGrp="1" noChangeAspect="1"/>
          </p:cNvPicPr>
          <p:nvPr>
            <p:ph type="pic" sz="quarter" idx="13"/>
          </p:nvPr>
        </p:nvPicPr>
        <p:blipFill>
          <a:blip r:embed="rId3" cstate="hqprint">
            <a:extLst>
              <a:ext uri="{28A0092B-C50C-407E-A947-70E740481C1C}">
                <a14:useLocalDpi xmlns:a14="http://schemas.microsoft.com/office/drawing/2010/main"/>
              </a:ext>
            </a:extLst>
          </a:blip>
          <a:srcRect/>
          <a:stretch>
            <a:fillRect/>
          </a:stretch>
        </p:blipFill>
        <p:spPr>
          <a:xfrm>
            <a:off x="4923361" y="2286000"/>
            <a:ext cx="2386584" cy="2286000"/>
          </a:xfrm>
        </p:spPr>
      </p:pic>
      <p:pic>
        <p:nvPicPr>
          <p:cNvPr id="16" name="Picture Placeholder 15" descr="Runners at a starting line">
            <a:extLst>
              <a:ext uri="{FF2B5EF4-FFF2-40B4-BE49-F238E27FC236}">
                <a16:creationId xmlns:a16="http://schemas.microsoft.com/office/drawing/2014/main" id="{F0D5E2B9-D804-88FD-0B2C-308CC50C5643}"/>
              </a:ext>
            </a:extLst>
          </p:cNvPr>
          <p:cNvPicPr>
            <a:picLocks noGrp="1" noChangeAspect="1"/>
          </p:cNvPicPr>
          <p:nvPr>
            <p:ph type="pic" sz="quarter" idx="14"/>
          </p:nvPr>
        </p:nvPicPr>
        <p:blipFill>
          <a:blip r:embed="rId4" cstate="hqprint">
            <a:extLst>
              <a:ext uri="{28A0092B-C50C-407E-A947-70E740481C1C}">
                <a14:useLocalDpi xmlns:a14="http://schemas.microsoft.com/office/drawing/2010/main"/>
              </a:ext>
            </a:extLst>
          </a:blip>
          <a:srcRect/>
          <a:stretch>
            <a:fillRect/>
          </a:stretch>
        </p:blipFill>
        <p:spPr>
          <a:xfrm>
            <a:off x="41307" y="2286000"/>
            <a:ext cx="2386584" cy="2286000"/>
          </a:xfrm>
        </p:spPr>
      </p:pic>
      <p:pic>
        <p:nvPicPr>
          <p:cNvPr id="18" name="Picture Placeholder 17" descr="Businesswomen writing on glass in meeting">
            <a:extLst>
              <a:ext uri="{FF2B5EF4-FFF2-40B4-BE49-F238E27FC236}">
                <a16:creationId xmlns:a16="http://schemas.microsoft.com/office/drawing/2014/main" id="{19E6E3FC-9520-18A0-B091-72DC2F1E4B84}"/>
              </a:ext>
            </a:extLst>
          </p:cNvPr>
          <p:cNvPicPr>
            <a:picLocks noGrp="1" noChangeAspect="1"/>
          </p:cNvPicPr>
          <p:nvPr>
            <p:ph type="pic" sz="quarter" idx="15"/>
          </p:nvPr>
        </p:nvPicPr>
        <p:blipFill>
          <a:blip r:embed="rId5" cstate="hqprint">
            <a:extLst>
              <a:ext uri="{28A0092B-C50C-407E-A947-70E740481C1C}">
                <a14:useLocalDpi xmlns:a14="http://schemas.microsoft.com/office/drawing/2010/main"/>
              </a:ext>
            </a:extLst>
          </a:blip>
          <a:srcRect/>
          <a:stretch>
            <a:fillRect/>
          </a:stretch>
        </p:blipFill>
        <p:spPr>
          <a:xfrm>
            <a:off x="7364388" y="2286000"/>
            <a:ext cx="2386584" cy="2286000"/>
          </a:xfrm>
        </p:spPr>
      </p:pic>
      <p:sp>
        <p:nvSpPr>
          <p:cNvPr id="6" name="Text Placeholder 5">
            <a:extLst>
              <a:ext uri="{FF2B5EF4-FFF2-40B4-BE49-F238E27FC236}">
                <a16:creationId xmlns:a16="http://schemas.microsoft.com/office/drawing/2014/main" id="{9A7546A3-4BA6-9D39-5E06-DACE5893AB8A}"/>
              </a:ext>
            </a:extLst>
          </p:cNvPr>
          <p:cNvSpPr>
            <a:spLocks noGrp="1"/>
          </p:cNvSpPr>
          <p:nvPr>
            <p:ph type="body" sz="quarter" idx="16"/>
          </p:nvPr>
        </p:nvSpPr>
        <p:spPr>
          <a:xfrm>
            <a:off x="5264546" y="4800600"/>
            <a:ext cx="1801368" cy="1107996"/>
          </a:xfrm>
        </p:spPr>
        <p:txBody>
          <a:bodyPr/>
          <a:lstStyle/>
          <a:p>
            <a:r>
              <a:rPr lang="en-GB" kern="0">
                <a:solidFill>
                  <a:sysClr val="windowText" lastClr="000000"/>
                </a:solidFill>
              </a:rPr>
              <a:t>“Am I focusing on the right scenarios for AI?”</a:t>
            </a:r>
            <a:endParaRPr kumimoji="0" lang="en-GB" sz="1800" b="0" i="0" u="none" strike="noStrike" kern="0" cap="none" spc="0" normalizeH="0" baseline="0" noProof="0">
              <a:ln>
                <a:noFill/>
              </a:ln>
              <a:solidFill>
                <a:sysClr val="windowText" lastClr="000000"/>
              </a:solidFill>
              <a:effectLst/>
              <a:uLnTx/>
              <a:uFillTx/>
            </a:endParaRPr>
          </a:p>
          <a:p>
            <a:endParaRPr lang="en-GB"/>
          </a:p>
        </p:txBody>
      </p:sp>
      <p:sp>
        <p:nvSpPr>
          <p:cNvPr id="7" name="Text Placeholder 6">
            <a:extLst>
              <a:ext uri="{FF2B5EF4-FFF2-40B4-BE49-F238E27FC236}">
                <a16:creationId xmlns:a16="http://schemas.microsoft.com/office/drawing/2014/main" id="{C13CA586-B636-10D4-220B-6CCC32CD7ED4}"/>
              </a:ext>
            </a:extLst>
          </p:cNvPr>
          <p:cNvSpPr>
            <a:spLocks noGrp="1"/>
          </p:cNvSpPr>
          <p:nvPr>
            <p:ph type="body" sz="quarter" idx="17"/>
          </p:nvPr>
        </p:nvSpPr>
        <p:spPr>
          <a:xfrm>
            <a:off x="431068" y="4799409"/>
            <a:ext cx="1801368" cy="1661993"/>
          </a:xfrm>
        </p:spPr>
        <p:txBody>
          <a:bodyPr/>
          <a:lstStyle/>
          <a:p>
            <a:r>
              <a:rPr kumimoji="0" lang="en-US" sz="1800" b="0" i="0" u="none" strike="noStrike" kern="0" cap="none" spc="0" normalizeH="0" baseline="0" noProof="0">
                <a:ln>
                  <a:noFill/>
                </a:ln>
                <a:solidFill>
                  <a:sysClr val="windowText" lastClr="000000"/>
                </a:solidFill>
                <a:effectLst/>
                <a:uLnTx/>
                <a:uFillTx/>
              </a:rPr>
              <a:t>“I don’t know where to start. How do I move beyond the hype?”</a:t>
            </a:r>
            <a:endParaRPr kumimoji="0" lang="en-GB" sz="1800" b="0" i="0" u="none" strike="noStrike" kern="0" cap="none" spc="0" normalizeH="0" baseline="0" noProof="0">
              <a:ln>
                <a:noFill/>
              </a:ln>
              <a:solidFill>
                <a:sysClr val="windowText" lastClr="000000"/>
              </a:solidFill>
              <a:effectLst/>
              <a:uLnTx/>
              <a:uFillTx/>
            </a:endParaRPr>
          </a:p>
          <a:p>
            <a:endParaRPr lang="en-GB"/>
          </a:p>
        </p:txBody>
      </p:sp>
      <p:sp>
        <p:nvSpPr>
          <p:cNvPr id="8" name="Text Placeholder 7">
            <a:extLst>
              <a:ext uri="{FF2B5EF4-FFF2-40B4-BE49-F238E27FC236}">
                <a16:creationId xmlns:a16="http://schemas.microsoft.com/office/drawing/2014/main" id="{38819DE0-C5C0-4B8D-B04C-31F5B41FDB9C}"/>
              </a:ext>
            </a:extLst>
          </p:cNvPr>
          <p:cNvSpPr>
            <a:spLocks noGrp="1"/>
          </p:cNvSpPr>
          <p:nvPr>
            <p:ph type="body" sz="quarter" idx="18"/>
          </p:nvPr>
        </p:nvSpPr>
        <p:spPr>
          <a:xfrm>
            <a:off x="7681285" y="4799410"/>
            <a:ext cx="1801368" cy="1384995"/>
          </a:xfrm>
        </p:spPr>
        <p:txBody>
          <a:bodyPr/>
          <a:lstStyle/>
          <a:p>
            <a:r>
              <a:rPr kumimoji="0" lang="en-GB" sz="1800" b="0" i="0" u="none" strike="noStrike" kern="0" cap="none" spc="0" normalizeH="0" baseline="0" noProof="0">
                <a:ln>
                  <a:noFill/>
                </a:ln>
                <a:solidFill>
                  <a:sysClr val="windowText" lastClr="000000"/>
                </a:solidFill>
                <a:effectLst/>
                <a:uLnTx/>
                <a:uFillTx/>
              </a:rPr>
              <a:t>“How do I foster an AI mindset within my company?”</a:t>
            </a:r>
          </a:p>
          <a:p>
            <a:endParaRPr lang="en-GB"/>
          </a:p>
        </p:txBody>
      </p:sp>
      <p:pic>
        <p:nvPicPr>
          <p:cNvPr id="22" name="Picture Placeholder 21" descr="A team studying a blueprint">
            <a:extLst>
              <a:ext uri="{FF2B5EF4-FFF2-40B4-BE49-F238E27FC236}">
                <a16:creationId xmlns:a16="http://schemas.microsoft.com/office/drawing/2014/main" id="{49B9B5F8-B364-D76E-78FD-D08E94054B56}"/>
              </a:ext>
            </a:extLst>
          </p:cNvPr>
          <p:cNvPicPr>
            <a:picLocks noGrp="1" noChangeAspect="1"/>
          </p:cNvPicPr>
          <p:nvPr>
            <p:ph type="pic" sz="quarter" idx="19"/>
          </p:nvPr>
        </p:nvPicPr>
        <p:blipFill>
          <a:blip r:embed="rId6" cstate="hqprint">
            <a:extLst>
              <a:ext uri="{28A0092B-C50C-407E-A947-70E740481C1C}">
                <a14:useLocalDpi xmlns:a14="http://schemas.microsoft.com/office/drawing/2010/main"/>
              </a:ext>
            </a:extLst>
          </a:blip>
          <a:srcRect/>
          <a:stretch>
            <a:fillRect/>
          </a:stretch>
        </p:blipFill>
        <p:spPr>
          <a:xfrm>
            <a:off x="2482334" y="2286000"/>
            <a:ext cx="2386584" cy="2286000"/>
          </a:xfrm>
        </p:spPr>
      </p:pic>
      <p:sp>
        <p:nvSpPr>
          <p:cNvPr id="10" name="Text Placeholder 9">
            <a:extLst>
              <a:ext uri="{FF2B5EF4-FFF2-40B4-BE49-F238E27FC236}">
                <a16:creationId xmlns:a16="http://schemas.microsoft.com/office/drawing/2014/main" id="{D7316BB0-6682-4CDF-754E-3A61F66430B1}"/>
              </a:ext>
            </a:extLst>
          </p:cNvPr>
          <p:cNvSpPr>
            <a:spLocks noGrp="1"/>
          </p:cNvSpPr>
          <p:nvPr>
            <p:ph type="body" sz="quarter" idx="20"/>
          </p:nvPr>
        </p:nvSpPr>
        <p:spPr>
          <a:xfrm>
            <a:off x="2847807" y="4799409"/>
            <a:ext cx="1801368" cy="1661993"/>
          </a:xfrm>
        </p:spPr>
        <p:txBody>
          <a:bodyPr/>
          <a:lstStyle/>
          <a:p>
            <a:r>
              <a:rPr kumimoji="0" lang="en-US" sz="1800" b="0" i="0" u="none" strike="noStrike" kern="0" cap="none" spc="0" normalizeH="0" baseline="0" noProof="0">
                <a:ln>
                  <a:noFill/>
                </a:ln>
                <a:solidFill>
                  <a:sysClr val="windowText" lastClr="000000"/>
                </a:solidFill>
                <a:effectLst/>
                <a:uLnTx/>
                <a:uFillTx/>
              </a:rPr>
              <a:t>“I am overwhelmed by the many possibilities with AI.”</a:t>
            </a:r>
            <a:endParaRPr kumimoji="0" lang="en-GB" sz="1800" b="0" i="0" u="none" strike="noStrike" kern="0" cap="none" spc="0" normalizeH="0" baseline="0" noProof="0">
              <a:ln>
                <a:noFill/>
              </a:ln>
              <a:solidFill>
                <a:sysClr val="windowText" lastClr="000000"/>
              </a:solidFill>
              <a:effectLst/>
              <a:uLnTx/>
              <a:uFillTx/>
            </a:endParaRPr>
          </a:p>
          <a:p>
            <a:endParaRPr lang="en-GB"/>
          </a:p>
        </p:txBody>
      </p:sp>
      <p:pic>
        <p:nvPicPr>
          <p:cNvPr id="20" name="Picture Placeholder 19" descr="Checker game with brown and white pawns">
            <a:extLst>
              <a:ext uri="{FF2B5EF4-FFF2-40B4-BE49-F238E27FC236}">
                <a16:creationId xmlns:a16="http://schemas.microsoft.com/office/drawing/2014/main" id="{9DFCB7EC-93F0-C043-2306-7DA543F80124}"/>
              </a:ext>
            </a:extLst>
          </p:cNvPr>
          <p:cNvPicPr>
            <a:picLocks noGrp="1" noChangeAspect="1"/>
          </p:cNvPicPr>
          <p:nvPr>
            <p:ph type="pic" sz="quarter" idx="21"/>
          </p:nvPr>
        </p:nvPicPr>
        <p:blipFill>
          <a:blip r:embed="rId7" cstate="hqprint">
            <a:extLst>
              <a:ext uri="{28A0092B-C50C-407E-A947-70E740481C1C}">
                <a14:useLocalDpi xmlns:a14="http://schemas.microsoft.com/office/drawing/2010/main"/>
              </a:ext>
            </a:extLst>
          </a:blip>
          <a:srcRect/>
          <a:stretch>
            <a:fillRect/>
          </a:stretch>
        </p:blipFill>
        <p:spPr/>
      </p:pic>
      <p:sp>
        <p:nvSpPr>
          <p:cNvPr id="12" name="Text Placeholder 11">
            <a:extLst>
              <a:ext uri="{FF2B5EF4-FFF2-40B4-BE49-F238E27FC236}">
                <a16:creationId xmlns:a16="http://schemas.microsoft.com/office/drawing/2014/main" id="{4C163240-3951-16FF-D7FF-BB82012C520C}"/>
              </a:ext>
            </a:extLst>
          </p:cNvPr>
          <p:cNvSpPr>
            <a:spLocks noGrp="1"/>
          </p:cNvSpPr>
          <p:nvPr>
            <p:ph type="body" sz="quarter" idx="22"/>
          </p:nvPr>
        </p:nvSpPr>
        <p:spPr>
          <a:xfrm>
            <a:off x="10098024" y="4799409"/>
            <a:ext cx="1801368" cy="1384995"/>
          </a:xfrm>
        </p:spPr>
        <p:txBody>
          <a:bodyPr/>
          <a:lstStyle/>
          <a:p>
            <a:r>
              <a:rPr kumimoji="0" lang="en-US" sz="1800" b="0" i="0" u="none" strike="noStrike" kern="0" cap="none" spc="0" normalizeH="0" baseline="0" noProof="0">
                <a:ln>
                  <a:noFill/>
                </a:ln>
                <a:solidFill>
                  <a:sysClr val="windowText" lastClr="000000"/>
                </a:solidFill>
                <a:effectLst/>
                <a:uLnTx/>
                <a:uFillTx/>
              </a:rPr>
              <a:t>“We tried AI, and it didn’t add any value</a:t>
            </a:r>
            <a:r>
              <a:rPr lang="en-US" kern="0">
                <a:solidFill>
                  <a:sysClr val="windowText" lastClr="000000"/>
                </a:solidFill>
              </a:rPr>
              <a:t>. N</a:t>
            </a:r>
            <a:r>
              <a:rPr kumimoji="0" lang="en-US" sz="1800" b="0" i="0" u="none" strike="noStrike" kern="0" cap="none" spc="0" normalizeH="0" baseline="0" noProof="0">
                <a:ln>
                  <a:noFill/>
                </a:ln>
                <a:solidFill>
                  <a:sysClr val="windowText" lastClr="000000"/>
                </a:solidFill>
                <a:effectLst/>
                <a:uLnTx/>
                <a:uFillTx/>
              </a:rPr>
              <a:t>o one used it…”</a:t>
            </a:r>
            <a:endParaRPr kumimoji="0" lang="en-GB" sz="1800" b="0" i="0" u="none" strike="noStrike" kern="0" cap="none" spc="0" normalizeH="0" baseline="0" noProof="0">
              <a:ln>
                <a:noFill/>
              </a:ln>
              <a:solidFill>
                <a:sysClr val="windowText" lastClr="000000"/>
              </a:solidFill>
              <a:effectLst/>
              <a:uLnTx/>
              <a:uFillTx/>
            </a:endParaRPr>
          </a:p>
          <a:p>
            <a:endParaRPr lang="en-GB"/>
          </a:p>
        </p:txBody>
      </p:sp>
      <p:sp>
        <p:nvSpPr>
          <p:cNvPr id="5" name="Title 8">
            <a:extLst>
              <a:ext uri="{FF2B5EF4-FFF2-40B4-BE49-F238E27FC236}">
                <a16:creationId xmlns:a16="http://schemas.microsoft.com/office/drawing/2014/main" id="{26830B07-8FF4-F5FD-873A-ECE1E5FECFA2}"/>
              </a:ext>
            </a:extLst>
          </p:cNvPr>
          <p:cNvSpPr txBox="1">
            <a:spLocks/>
          </p:cNvSpPr>
          <p:nvPr/>
        </p:nvSpPr>
        <p:spPr>
          <a:xfrm>
            <a:off x="588263" y="547627"/>
            <a:ext cx="12113946"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2"/>
                </a:solidFill>
                <a:effectLst/>
                <a:latin typeface="+mj-lt"/>
                <a:ea typeface="+mn-ea"/>
                <a:cs typeface="Segoe UI" pitchFamily="34" charset="0"/>
              </a:defRPr>
            </a:lvl1pPr>
          </a:lstStyle>
          <a:p>
            <a:r>
              <a:rPr lang="en-US">
                <a:cs typeface="Segoe UI"/>
              </a:rPr>
              <a:t>Have you encountered these challenges?</a:t>
            </a:r>
            <a:endParaRPr lang="en-US"/>
          </a:p>
        </p:txBody>
      </p:sp>
    </p:spTree>
    <p:extLst>
      <p:ext uri="{BB962C8B-B14F-4D97-AF65-F5344CB8AC3E}">
        <p14:creationId xmlns:p14="http://schemas.microsoft.com/office/powerpoint/2010/main" val="392470110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36321-6F6C-CEC5-299C-276674862B7D}"/>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2A846C84-0639-162D-675C-711A6A3BF020}"/>
              </a:ext>
            </a:extLst>
          </p:cNvPr>
          <p:cNvSpPr/>
          <p:nvPr/>
        </p:nvSpPr>
        <p:spPr bwMode="auto">
          <a:xfrm>
            <a:off x="0" y="2425148"/>
            <a:ext cx="12192000" cy="2703443"/>
          </a:xfrm>
          <a:prstGeom prst="rect">
            <a:avLst/>
          </a:prstGeom>
          <a:solidFill>
            <a:schemeClr val="accent6"/>
          </a:solidFill>
          <a:ln>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B288C506-9970-E2A1-5892-58ADA8090AAD}"/>
              </a:ext>
            </a:extLst>
          </p:cNvPr>
          <p:cNvSpPr>
            <a:spLocks noGrp="1"/>
          </p:cNvSpPr>
          <p:nvPr>
            <p:ph type="body" sz="quarter" idx="16"/>
          </p:nvPr>
        </p:nvSpPr>
        <p:spPr>
          <a:xfrm>
            <a:off x="492760" y="2674205"/>
            <a:ext cx="5219700" cy="430887"/>
          </a:xfrm>
        </p:spPr>
        <p:txBody>
          <a:bodyPr/>
          <a:lstStyle/>
          <a:p>
            <a:r>
              <a:rPr lang="en-US" spc="-56">
                <a:ln w="3175">
                  <a:noFill/>
                </a:ln>
                <a:solidFill>
                  <a:schemeClr val="bg1"/>
                </a:solidFill>
                <a:latin typeface="Segoe Sans Display Semibold"/>
                <a:cs typeface="Arial" panose="020B0604020202020204" pitchFamily="34" charset="0"/>
              </a:rPr>
              <a:t>Key findings:</a:t>
            </a:r>
          </a:p>
        </p:txBody>
      </p:sp>
      <p:sp>
        <p:nvSpPr>
          <p:cNvPr id="4" name="Text Placeholder 3">
            <a:extLst>
              <a:ext uri="{FF2B5EF4-FFF2-40B4-BE49-F238E27FC236}">
                <a16:creationId xmlns:a16="http://schemas.microsoft.com/office/drawing/2014/main" id="{5BB4A18F-75B9-6679-93F5-E776513F8445}"/>
              </a:ext>
            </a:extLst>
          </p:cNvPr>
          <p:cNvSpPr>
            <a:spLocks noGrp="1"/>
          </p:cNvSpPr>
          <p:nvPr>
            <p:ph type="body" sz="quarter" idx="14"/>
          </p:nvPr>
        </p:nvSpPr>
        <p:spPr>
          <a:xfrm>
            <a:off x="492760" y="3321905"/>
            <a:ext cx="5219700" cy="1600438"/>
          </a:xfrm>
        </p:spPr>
        <p:txBody>
          <a:bodyPr/>
          <a:lstStyle/>
          <a:p>
            <a:r>
              <a:rPr lang="en-US" sz="2000">
                <a:solidFill>
                  <a:schemeClr val="bg1"/>
                </a:solidFill>
              </a:rPr>
              <a:t>Using AI to solve problems</a:t>
            </a:r>
            <a:r>
              <a:rPr lang="en-US" sz="2000" noProof="0">
                <a:solidFill>
                  <a:schemeClr val="bg1"/>
                </a:solidFill>
              </a:rPr>
              <a:t> that are often misunderstood.</a:t>
            </a:r>
          </a:p>
          <a:p>
            <a:r>
              <a:rPr lang="en-US" sz="2000" noProof="0">
                <a:solidFill>
                  <a:schemeClr val="bg1"/>
                </a:solidFill>
              </a:rPr>
              <a:t>Organizations focus more on using the latest and greatest technology than solving real problems for their intended users.</a:t>
            </a:r>
          </a:p>
        </p:txBody>
      </p:sp>
      <p:sp>
        <p:nvSpPr>
          <p:cNvPr id="12" name="Text Placeholder 11">
            <a:extLst>
              <a:ext uri="{FF2B5EF4-FFF2-40B4-BE49-F238E27FC236}">
                <a16:creationId xmlns:a16="http://schemas.microsoft.com/office/drawing/2014/main" id="{3E82E575-7F6C-25C8-FCB3-DD510AFB5266}"/>
              </a:ext>
            </a:extLst>
          </p:cNvPr>
          <p:cNvSpPr>
            <a:spLocks noGrp="1"/>
          </p:cNvSpPr>
          <p:nvPr>
            <p:ph type="body" sz="quarter" idx="17"/>
          </p:nvPr>
        </p:nvSpPr>
        <p:spPr>
          <a:xfrm>
            <a:off x="6703749" y="2674205"/>
            <a:ext cx="5219700" cy="430887"/>
          </a:xfrm>
        </p:spPr>
        <p:txBody>
          <a:bodyPr/>
          <a:lstStyle/>
          <a:p>
            <a:r>
              <a:rPr lang="en-US" spc="-56">
                <a:ln w="3175">
                  <a:noFill/>
                </a:ln>
                <a:solidFill>
                  <a:schemeClr val="bg1"/>
                </a:solidFill>
                <a:latin typeface="Segoe Sans Display Semibold"/>
                <a:cs typeface="Arial" panose="020B0604020202020204" pitchFamily="34" charset="0"/>
              </a:rPr>
              <a:t>Recommendations:</a:t>
            </a:r>
          </a:p>
        </p:txBody>
      </p:sp>
      <p:sp>
        <p:nvSpPr>
          <p:cNvPr id="5" name="Text Placeholder 4">
            <a:extLst>
              <a:ext uri="{FF2B5EF4-FFF2-40B4-BE49-F238E27FC236}">
                <a16:creationId xmlns:a16="http://schemas.microsoft.com/office/drawing/2014/main" id="{7F1814EA-0F64-F0FA-F052-34B20937ED2A}"/>
              </a:ext>
            </a:extLst>
          </p:cNvPr>
          <p:cNvSpPr>
            <a:spLocks noGrp="1"/>
          </p:cNvSpPr>
          <p:nvPr>
            <p:ph type="body" sz="quarter" idx="15"/>
          </p:nvPr>
        </p:nvSpPr>
        <p:spPr>
          <a:xfrm>
            <a:off x="6703749" y="3321905"/>
            <a:ext cx="5219700" cy="984885"/>
          </a:xfrm>
        </p:spPr>
        <p:txBody>
          <a:bodyPr/>
          <a:lstStyle/>
          <a:p>
            <a:r>
              <a:rPr lang="en-US" sz="2000" noProof="0">
                <a:solidFill>
                  <a:schemeClr val="bg1"/>
                </a:solidFill>
              </a:rPr>
              <a:t>Ensure technical staff understand the project’s purpose.</a:t>
            </a:r>
          </a:p>
          <a:p>
            <a:r>
              <a:rPr lang="en-US" sz="2000" noProof="0">
                <a:solidFill>
                  <a:schemeClr val="bg1"/>
                </a:solidFill>
              </a:rPr>
              <a:t>Focus on the problem, not the technology.</a:t>
            </a:r>
          </a:p>
        </p:txBody>
      </p:sp>
      <p:sp>
        <p:nvSpPr>
          <p:cNvPr id="3" name="TextBox 2">
            <a:extLst>
              <a:ext uri="{FF2B5EF4-FFF2-40B4-BE49-F238E27FC236}">
                <a16:creationId xmlns:a16="http://schemas.microsoft.com/office/drawing/2014/main" id="{465FC597-C301-1F98-F16E-BF9A8B2900C6}"/>
              </a:ext>
            </a:extLst>
          </p:cNvPr>
          <p:cNvSpPr txBox="1"/>
          <p:nvPr/>
        </p:nvSpPr>
        <p:spPr>
          <a:xfrm>
            <a:off x="492760" y="5969913"/>
            <a:ext cx="11607800" cy="430887"/>
          </a:xfrm>
          <a:prstGeom prst="rect">
            <a:avLst/>
          </a:prstGeom>
          <a:noFill/>
        </p:spPr>
        <p:txBody>
          <a:bodyPr wrap="square">
            <a:spAutoFit/>
          </a:bodyPr>
          <a:lstStyle/>
          <a:p>
            <a:r>
              <a:rPr lang="en-US" sz="1100" noProof="0"/>
              <a:t>[1] </a:t>
            </a:r>
            <a:r>
              <a:rPr lang="en-US" sz="1100" noProof="0" err="1"/>
              <a:t>Ryseff</a:t>
            </a:r>
            <a:r>
              <a:rPr lang="en-US" sz="1100" noProof="0"/>
              <a:t>, James, Brandon F. De Bruhl, and </a:t>
            </a:r>
            <a:r>
              <a:rPr lang="en-US" sz="1100" noProof="0" err="1"/>
              <a:t>Sydne</a:t>
            </a:r>
            <a:r>
              <a:rPr lang="en-US" sz="1100" noProof="0"/>
              <a:t> J. Newberry, The Root Causes of Failure for Artificial Intelligence Projects and How They Can Succeed: Avoiding the Anti-Patterns </a:t>
            </a:r>
            <a:r>
              <a:rPr lang="en-US" sz="1100"/>
              <a:t>of</a:t>
            </a:r>
            <a:r>
              <a:rPr lang="en-US" sz="1100" noProof="0"/>
              <a:t> AI. Santa Monica, CA: RAND Corporation, 2024. https://www.rand.org/pubs/research_reports/RRA2680-1.html.</a:t>
            </a:r>
          </a:p>
        </p:txBody>
      </p:sp>
      <p:sp>
        <p:nvSpPr>
          <p:cNvPr id="7" name="TextBox 6">
            <a:extLst>
              <a:ext uri="{FF2B5EF4-FFF2-40B4-BE49-F238E27FC236}">
                <a16:creationId xmlns:a16="http://schemas.microsoft.com/office/drawing/2014/main" id="{8C5061A4-DA47-B18D-C6AE-86D694E6D771}"/>
              </a:ext>
            </a:extLst>
          </p:cNvPr>
          <p:cNvSpPr txBox="1"/>
          <p:nvPr/>
        </p:nvSpPr>
        <p:spPr>
          <a:xfrm>
            <a:off x="492761" y="1580470"/>
            <a:ext cx="11018520" cy="707886"/>
          </a:xfrm>
          <a:prstGeom prst="rect">
            <a:avLst/>
          </a:prstGeom>
          <a:noFill/>
        </p:spPr>
        <p:txBody>
          <a:bodyPr wrap="square">
            <a:spAutoFit/>
          </a:bodyPr>
          <a:lstStyle/>
          <a:p>
            <a:r>
              <a:rPr lang="en-US" sz="2000" noProof="0"/>
              <a:t>By some estimates, more than 80% of AI projects fail</a:t>
            </a:r>
            <a:r>
              <a:rPr lang="en-US" sz="2000"/>
              <a:t>. That’s twice</a:t>
            </a:r>
            <a:r>
              <a:rPr lang="en-US" sz="2000" noProof="0"/>
              <a:t> the rate of failure for information technology projects that do not involve AI. </a:t>
            </a:r>
            <a:r>
              <a:rPr lang="en-US" sz="2000" baseline="30000" noProof="0"/>
              <a:t>[1]</a:t>
            </a:r>
            <a:endParaRPr lang="en-US" sz="2000"/>
          </a:p>
        </p:txBody>
      </p:sp>
      <p:cxnSp>
        <p:nvCxnSpPr>
          <p:cNvPr id="10" name="Straight Connector 9">
            <a:extLst>
              <a:ext uri="{FF2B5EF4-FFF2-40B4-BE49-F238E27FC236}">
                <a16:creationId xmlns:a16="http://schemas.microsoft.com/office/drawing/2014/main" id="{A3090B24-1974-C14F-6A64-073D63F8B729}"/>
              </a:ext>
            </a:extLst>
          </p:cNvPr>
          <p:cNvCxnSpPr/>
          <p:nvPr/>
        </p:nvCxnSpPr>
        <p:spPr>
          <a:xfrm>
            <a:off x="6096000" y="2961861"/>
            <a:ext cx="0" cy="1550504"/>
          </a:xfrm>
          <a:prstGeom prst="line">
            <a:avLst/>
          </a:prstGeom>
          <a:ln w="381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itle 12">
            <a:extLst>
              <a:ext uri="{FF2B5EF4-FFF2-40B4-BE49-F238E27FC236}">
                <a16:creationId xmlns:a16="http://schemas.microsoft.com/office/drawing/2014/main" id="{569582A0-639C-B124-DDF0-484739A38EA2}"/>
              </a:ext>
            </a:extLst>
          </p:cNvPr>
          <p:cNvSpPr>
            <a:spLocks noGrp="1"/>
          </p:cNvSpPr>
          <p:nvPr>
            <p:ph type="title"/>
          </p:nvPr>
        </p:nvSpPr>
        <p:spPr/>
        <p:txBody>
          <a:bodyPr/>
          <a:lstStyle/>
          <a:p>
            <a:r>
              <a:rPr lang="en-US"/>
              <a:t>AI projects failure rate</a:t>
            </a:r>
          </a:p>
        </p:txBody>
      </p:sp>
    </p:spTree>
    <p:extLst>
      <p:ext uri="{BB962C8B-B14F-4D97-AF65-F5344CB8AC3E}">
        <p14:creationId xmlns:p14="http://schemas.microsoft.com/office/powerpoint/2010/main" val="448641345"/>
      </p:ext>
    </p:extLst>
  </p:cSld>
  <p:clrMapOvr>
    <a:masterClrMapping/>
  </p:clrMapOvr>
  <p:transition>
    <p:fade/>
  </p:transition>
  <p:extLst>
    <p:ext uri="{6950BFC3-D8DA-4A85-94F7-54DA5524770B}">
      <p188:commentRel xmlns:p188="http://schemas.microsoft.com/office/powerpoint/2018/8/main" r:id="rId3"/>
    </p:ext>
  </p:extLs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4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2.xml><?xml version="1.0" encoding="utf-8"?>
<a:theme xmlns:a="http://schemas.openxmlformats.org/drawingml/2006/main" name="1_LIGHT MODE_CSA CTO Slide Master">
  <a:themeElements>
    <a:clrScheme name="2023 CSACTO_Theme Colors">
      <a:dk1>
        <a:srgbClr val="000000"/>
      </a:dk1>
      <a:lt1>
        <a:srgbClr val="FFFFFF"/>
      </a:lt1>
      <a:dk2>
        <a:srgbClr val="091F2C"/>
      </a:dk2>
      <a:lt2>
        <a:srgbClr val="F4F3F5"/>
      </a:lt2>
      <a:accent1>
        <a:srgbClr val="0078D4"/>
      </a:accent1>
      <a:accent2>
        <a:srgbClr val="8661C5"/>
      </a:accent2>
      <a:accent3>
        <a:srgbClr val="49C5B1"/>
      </a:accent3>
      <a:accent4>
        <a:srgbClr val="C03BC4"/>
      </a:accent4>
      <a:accent5>
        <a:srgbClr val="FFB900"/>
      </a:accent5>
      <a:accent6>
        <a:srgbClr val="B1B3B3"/>
      </a:accent6>
      <a:hlink>
        <a:srgbClr val="0077D3"/>
      </a:hlink>
      <a:folHlink>
        <a:srgbClr val="0077D3"/>
      </a:folHlink>
    </a:clrScheme>
    <a:fontScheme name="CSA CTO - Aptos">
      <a:majorFont>
        <a:latin typeface="Aptos SemiBold"/>
        <a:ea typeface=""/>
        <a:cs typeface=""/>
      </a:majorFont>
      <a:minorFont>
        <a:latin typeface="Apto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600" dirty="0" smtClean="0"/>
        </a:defPPr>
      </a:lstStyle>
    </a:txDef>
  </a:objectDefaults>
  <a:extraClrSchemeLst/>
  <a:custClrLst>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Light Brown">
      <a:srgbClr val="E1D3C7"/>
    </a:custClr>
    <a:custClr name="Brown">
      <a:srgbClr val="BF9474"/>
    </a:custClr>
    <a:custClr name="Dark Brown">
      <a:srgbClr val="5C4738"/>
    </a:custClr>
    <a:custClr name="Light Yellow">
      <a:srgbClr val="FFE399"/>
    </a:custClr>
    <a:custClr name="Yellow">
      <a:srgbClr val="FFB900"/>
    </a:custClr>
    <a:custClr name="Dark Yellow">
      <a:srgbClr val="7F5A1A"/>
    </a:custClr>
    <a:custClr name="Light Orange">
      <a:srgbClr val="FFA38B"/>
    </a:custClr>
    <a:custClr name="Orange">
      <a:srgbClr val="FF5C39"/>
    </a:custClr>
    <a:custClr name="Dark Orange">
      <a:srgbClr val="73391D"/>
    </a:custClr>
    <a:custClr name="Light Red">
      <a:srgbClr val="FFB3BB"/>
    </a:custClr>
    <a:custClr name="Red">
      <a:srgbClr val="F4364C"/>
    </a:custClr>
    <a:custClr name="Dark Red">
      <a:srgbClr val="73262F"/>
    </a:custClr>
    <a:custClr name="Light Magenta">
      <a:srgbClr val="D59ED7"/>
    </a:custClr>
    <a:custClr name="Magenta">
      <a:srgbClr val="C03BC4"/>
    </a:custClr>
    <a:custClr name="Dark Magenta">
      <a:srgbClr val="702573"/>
    </a:custClr>
    <a:custClr name="Light Purple">
      <a:srgbClr val="C5B4E3"/>
    </a:custClr>
    <a:custClr name="Purple">
      <a:srgbClr val="8661C5"/>
    </a:custClr>
    <a:custClr name="Dark Purple">
      <a:srgbClr val="463668"/>
    </a:custClr>
    <a:custClr name="Light Blue">
      <a:srgbClr val="8DC8E8"/>
    </a:custClr>
    <a:custClr name="Blue">
      <a:srgbClr val="0078D4"/>
    </a:custClr>
    <a:custClr name="Dark Blue">
      <a:srgbClr val="2A446F"/>
    </a:custClr>
    <a:custClr name="Light Teal">
      <a:srgbClr val="B9DCD2"/>
    </a:custClr>
    <a:custClr name="Teal">
      <a:srgbClr val="49C5B1"/>
    </a:custClr>
    <a:custClr name="Dark Teal">
      <a:srgbClr val="225B62"/>
    </a:custClr>
    <a:custClr name="Light Green">
      <a:srgbClr val="D4EC8E"/>
    </a:custClr>
    <a:custClr name="Green">
      <a:srgbClr val="8DE971"/>
    </a:custClr>
    <a:custClr name="Dark Green">
      <a:srgbClr val="07641D"/>
    </a:custClr>
    <a:custClr name="Blue Black">
      <a:srgbClr val="091F2C"/>
    </a:custClr>
    <a:custClr name="Pure Black">
      <a:srgbClr val="000000"/>
    </a:custClr>
    <a:custClr name="Brown Black">
      <a:srgbClr val="291817"/>
    </a:custClr>
  </a:custClrLst>
  <a:extLst>
    <a:ext uri="{05A4C25C-085E-4340-85A3-A5531E510DB2}">
      <thm15:themeFamily xmlns:thm15="http://schemas.microsoft.com/office/thememl/2012/main" name="CSA CTO Brand Template_Oct 2023" id="{FC0F2EA3-90CF-453C-A048-40FE73B0B819}" vid="{840C199F-5578-48C3-95FA-BBA13967066B}"/>
    </a:ext>
  </a:extLst>
</a:theme>
</file>

<file path=ppt/theme/theme3.xml><?xml version="1.0" encoding="utf-8"?>
<a:theme xmlns:a="http://schemas.openxmlformats.org/drawingml/2006/main" name="1_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662DC8C9-CFC0-405F-82A1-B248626FCAE6}" vid="{49C91371-712F-49B7-AFEB-59DA86371DF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8B77893990EC240965468873F1B8A1D" ma:contentTypeVersion="6" ma:contentTypeDescription="Create a new document." ma:contentTypeScope="" ma:versionID="2be726c5ea992a64b96e705e6b358c77">
  <xsd:schema xmlns:xsd="http://www.w3.org/2001/XMLSchema" xmlns:xs="http://www.w3.org/2001/XMLSchema" xmlns:p="http://schemas.microsoft.com/office/2006/metadata/properties" xmlns:ns1="http://schemas.microsoft.com/sharepoint/v3" xmlns:ns2="dce91b3d-ec97-4153-8300-4c98e2611faf" targetNamespace="http://schemas.microsoft.com/office/2006/metadata/properties" ma:root="true" ma:fieldsID="8d5570b4f5579ec968f7a2ce12809bf9" ns1:_="" ns2:_="">
    <xsd:import namespace="http://schemas.microsoft.com/sharepoint/v3"/>
    <xsd:import namespace="dce91b3d-ec97-4153-8300-4c98e2611faf"/>
    <xsd:element name="properties">
      <xsd:complexType>
        <xsd:sequence>
          <xsd:element name="documentManagement">
            <xsd:complexType>
              <xsd:all>
                <xsd:element ref="ns2:MediaServiceBillingMetadata" minOccurs="0"/>
                <xsd:element ref="ns2:MediaServiceMetadata" minOccurs="0"/>
                <xsd:element ref="ns2:MediaServiceFastMetadata" minOccurs="0"/>
                <xsd:element ref="ns2:MediaServiceSearchPropertie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ce91b3d-ec97-4153-8300-4c98e2611faf" elementFormDefault="qualified">
    <xsd:import namespace="http://schemas.microsoft.com/office/2006/documentManagement/types"/>
    <xsd:import namespace="http://schemas.microsoft.com/office/infopath/2007/PartnerControls"/>
    <xsd:element name="MediaServiceBillingMetadata" ma:index="8" nillable="true" ma:displayName="MediaServiceBillingMetadata" ma:hidden="true" ma:internalName="MediaServiceBillingMetadata" ma:readOnly="true">
      <xsd:simpleType>
        <xsd:restriction base="dms:Note"/>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dce91b3d-ec97-4153-8300-4c98e2611fa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FDFC01E-F106-4911-8A57-8A7CC91BF0ED}">
  <ds:schemaRefs>
    <ds:schemaRef ds:uri="dce91b3d-ec97-4153-8300-4c98e2611f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AI Envisioning Workshop</Template>
  <TotalTime>0</TotalTime>
  <Application>Microsoft Office PowerPoint</Application>
  <PresentationFormat>Widescreen</PresentationFormat>
  <Slides>45</Slides>
  <Notes>44</Notes>
  <HiddenSlides>0</HiddenSlide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Azure 2023 Template</vt:lpstr>
      <vt:lpstr>1_LIGHT MODE_CSA CTO Slide Master</vt:lpstr>
      <vt:lpstr>1_Azure 2023 Template</vt:lpstr>
      <vt:lpstr>PowerPoint Presentation</vt:lpstr>
      <vt:lpstr>PowerPoint Presentation</vt:lpstr>
      <vt:lpstr>Pause to read this important message:</vt:lpstr>
      <vt:lpstr>Microsoft Envisioning Experience (MEEx)</vt:lpstr>
      <vt:lpstr>PowerPoint Presentation</vt:lpstr>
      <vt:lpstr>Introduction</vt:lpstr>
      <vt:lpstr>PowerPoint Presentation</vt:lpstr>
      <vt:lpstr>PowerPoint Presentation</vt:lpstr>
      <vt:lpstr>AI projects failure rate</vt:lpstr>
      <vt:lpstr>PowerPoint Presentation</vt:lpstr>
      <vt:lpstr>PowerPoint Presentation</vt:lpstr>
      <vt:lpstr>Facilitator toolbox</vt:lpstr>
      <vt:lpstr>The Toolbox – Materials (in-person facilitation)</vt:lpstr>
      <vt:lpstr>The Toolbox – Interactive board (virtual facilitation)</vt:lpstr>
      <vt:lpstr>PowerPoint Presentation</vt:lpstr>
      <vt:lpstr>PowerPoint Presentation</vt:lpstr>
      <vt:lpstr>Workshop activity</vt:lpstr>
      <vt:lpstr>The scenario</vt:lpstr>
      <vt:lpstr>PowerPoint Presentation</vt:lpstr>
      <vt:lpstr>PowerPoint Presentation</vt:lpstr>
      <vt:lpstr>Get to know AI Discovery Cards | Breakout</vt:lpstr>
      <vt:lpstr>Break 10 minutes</vt:lpstr>
      <vt:lpstr>Design Thinking: Example scenario</vt:lpstr>
      <vt:lpstr>Poll questions</vt:lpstr>
      <vt:lpstr>Introduction to Design Thinking</vt:lpstr>
      <vt:lpstr>Design Thinking resources</vt:lpstr>
      <vt:lpstr>Personas</vt:lpstr>
      <vt:lpstr>Create a persona using Copilot | Demo</vt:lpstr>
      <vt:lpstr>Hands-on exercise: Whiteboard</vt:lpstr>
      <vt:lpstr>Scenario: Medical appointment with a doctor</vt:lpstr>
      <vt:lpstr>Process overview</vt:lpstr>
      <vt:lpstr>Process overview SI/ISV partners </vt:lpstr>
      <vt:lpstr>PowerPoint Presentation</vt:lpstr>
      <vt:lpstr>Resources </vt:lpstr>
      <vt:lpstr>Break 10 minutes</vt:lpstr>
      <vt:lpstr>Next steps</vt:lpstr>
      <vt:lpstr>Next steps</vt:lpstr>
      <vt:lpstr>AI Discovery Cards Partner’s Delivery Reporting Form</vt:lpstr>
      <vt:lpstr>AI Discovery Cards Viva Engage community</vt:lpstr>
      <vt:lpstr>Mural License</vt:lpstr>
      <vt:lpstr>AI Discovery Cards Workshop Physical Cards</vt:lpstr>
      <vt:lpstr>AI Discovery Cards Workshop Badge</vt:lpstr>
      <vt:lpstr>AI Discovery Cards Workshop Badge for your Partners</vt:lpstr>
      <vt:lpstr>Course survey https://aka.ms/AICardsSurvey </vt:lpstr>
      <vt:lpstr>Thank you!</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&lt;Event name&gt;</dc:subject>
  <dc:creator>Lennard Greve</dc:creator>
  <cp:keywords/>
  <dc:description/>
  <cp:revision>5</cp:revision>
  <cp:lastPrinted>2023-02-15T20:48:24Z</cp:lastPrinted>
  <dcterms:created xsi:type="dcterms:W3CDTF">2024-03-21T10:45:01Z</dcterms:created>
  <dcterms:modified xsi:type="dcterms:W3CDTF">2025-09-24T13:52:00Z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0x01010008B77893990EC240965468873F1B8A1D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xd_ProgID">
    <vt:lpwstr/>
  </property>
  <property fmtid="{D5CDD505-2E9C-101B-9397-08002B2CF9AE}" pid="20" name="ComplianceAssetId">
    <vt:lpwstr/>
  </property>
  <property fmtid="{D5CDD505-2E9C-101B-9397-08002B2CF9AE}" pid="21" name="TemplateUrl">
    <vt:lpwstr/>
  </property>
  <property fmtid="{D5CDD505-2E9C-101B-9397-08002B2CF9AE}" pid="22" name="_ExtendedDescription">
    <vt:lpwstr/>
  </property>
  <property fmtid="{D5CDD505-2E9C-101B-9397-08002B2CF9AE}" pid="23" name="TriggerFlowInfo">
    <vt:lpwstr/>
  </property>
  <property fmtid="{D5CDD505-2E9C-101B-9397-08002B2CF9AE}" pid="24" name="xd_Signature">
    <vt:lpwstr/>
  </property>
  <property fmtid="{D5CDD505-2E9C-101B-9397-08002B2CF9AE}" pid="25" name="ArticulateGUID">
    <vt:lpwstr>FD482116-4AE9-4433-A88C-0FF463D2A3A3</vt:lpwstr>
  </property>
  <property fmtid="{D5CDD505-2E9C-101B-9397-08002B2CF9AE}" pid="26" name="ArticulatePath">
    <vt:lpwstr>https://microsofteur.sharepoint.com/teams/AIDiscoveryCardsv-team/Shared Documents/v-team Germany Channel/Training Material/AI Discovery Cards Workshop - Facilitator Guide</vt:lpwstr>
  </property>
</Properties>
</file>